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7" r:id="rId2"/>
    <p:sldId id="330" r:id="rId3"/>
    <p:sldId id="388" r:id="rId4"/>
    <p:sldId id="331" r:id="rId5"/>
    <p:sldId id="332" r:id="rId6"/>
    <p:sldId id="342" r:id="rId7"/>
    <p:sldId id="345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389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390" r:id="rId43"/>
    <p:sldId id="425" r:id="rId44"/>
    <p:sldId id="427" r:id="rId45"/>
    <p:sldId id="426" r:id="rId46"/>
    <p:sldId id="428" r:id="rId47"/>
    <p:sldId id="429" r:id="rId48"/>
    <p:sldId id="430" r:id="rId49"/>
    <p:sldId id="431" r:id="rId50"/>
    <p:sldId id="432" r:id="rId51"/>
    <p:sldId id="433" r:id="rId52"/>
    <p:sldId id="391" r:id="rId53"/>
    <p:sldId id="434" r:id="rId54"/>
    <p:sldId id="435" r:id="rId55"/>
    <p:sldId id="436" r:id="rId56"/>
    <p:sldId id="438" r:id="rId57"/>
    <p:sldId id="437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88"/>
            <p14:sldId id="331"/>
            <p14:sldId id="332"/>
            <p14:sldId id="342"/>
            <p14:sldId id="345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389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390"/>
            <p14:sldId id="425"/>
            <p14:sldId id="427"/>
            <p14:sldId id="426"/>
            <p14:sldId id="428"/>
            <p14:sldId id="429"/>
            <p14:sldId id="430"/>
            <p14:sldId id="431"/>
            <p14:sldId id="432"/>
            <p14:sldId id="433"/>
            <p14:sldId id="391"/>
            <p14:sldId id="434"/>
            <p14:sldId id="435"/>
            <p14:sldId id="436"/>
            <p14:sldId id="438"/>
            <p14:sldId id="437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/>
    <p:restoredTop sz="91348"/>
  </p:normalViewPr>
  <p:slideViewPr>
    <p:cSldViewPr snapToGrid="0" snapToObjects="1">
      <p:cViewPr>
        <p:scale>
          <a:sx n="99" d="100"/>
          <a:sy n="99" d="100"/>
        </p:scale>
        <p:origin x="85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44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48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0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497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73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507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696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22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367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61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47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1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071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59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469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842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580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9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897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48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794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57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264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82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846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47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5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884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0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17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174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15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265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276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55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109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3589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9992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4254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04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16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64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3414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511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724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792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41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9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46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0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49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Symbol Substitution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65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2.jpe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4.jpe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13: Statistical Inference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trait: vitamin 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7" name="Group 1068"/>
          <p:cNvGrpSpPr>
            <a:grpSpLocks/>
          </p:cNvGrpSpPr>
          <p:nvPr/>
        </p:nvGrpSpPr>
        <p:grpSpPr bwMode="auto">
          <a:xfrm>
            <a:off x="2240924" y="1303337"/>
            <a:ext cx="7391400" cy="5554663"/>
            <a:chOff x="768" y="1152"/>
            <a:chExt cx="3600" cy="3019"/>
          </a:xfrm>
        </p:grpSpPr>
        <p:pic>
          <p:nvPicPr>
            <p:cNvPr id="9" name="Picture 1066" descr="vit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152"/>
              <a:ext cx="3600" cy="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067"/>
            <p:cNvSpPr>
              <a:spLocks noChangeArrowheads="1"/>
            </p:cNvSpPr>
            <p:nvPr/>
          </p:nvSpPr>
          <p:spPr bwMode="auto">
            <a:xfrm>
              <a:off x="768" y="1200"/>
              <a:ext cx="3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1069"/>
          <p:cNvSpPr txBox="1">
            <a:spLocks noChangeArrowheads="1"/>
          </p:cNvSpPr>
          <p:nvPr/>
        </p:nvSpPr>
        <p:spPr bwMode="auto">
          <a:xfrm>
            <a:off x="6386848" y="2446337"/>
            <a:ext cx="3657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0"/>
              <a:t>Right-skewed!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Mean= 63 nmol/L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Standard deviation = 33 nmol/L</a:t>
            </a:r>
          </a:p>
        </p:txBody>
      </p:sp>
    </p:spTree>
    <p:extLst>
      <p:ext uri="{BB962C8B-B14F-4D97-AF65-F5344CB8AC3E}">
        <p14:creationId xmlns:p14="http://schemas.microsoft.com/office/powerpoint/2010/main" val="15318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trait: DSST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804374" y="1244421"/>
            <a:ext cx="6477000" cy="5411788"/>
            <a:chOff x="720" y="792"/>
            <a:chExt cx="4080" cy="3409"/>
          </a:xfrm>
        </p:grpSpPr>
        <p:pic>
          <p:nvPicPr>
            <p:cNvPr id="17" name="Picture 0" descr="fig1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792"/>
              <a:ext cx="4080" cy="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68" y="864"/>
              <a:ext cx="3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7071574" y="2196921"/>
            <a:ext cx="4038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0"/>
              <a:t>Normally distributed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Mean = 28 points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Standard deviation = 10 points</a:t>
            </a:r>
          </a:p>
        </p:txBody>
      </p:sp>
    </p:spTree>
    <p:extLst>
      <p:ext uri="{BB962C8B-B14F-4D97-AF65-F5344CB8AC3E}">
        <p14:creationId xmlns:p14="http://schemas.microsoft.com/office/powerpoint/2010/main" val="927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statistic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sz="2400" dirty="0"/>
              <a:t>Statistics follow distributions too…</a:t>
            </a:r>
          </a:p>
          <a:p>
            <a:r>
              <a:rPr lang="en-US" altLang="x-none" sz="2400" i="1" dirty="0"/>
              <a:t>But the distribution of a statistic is a theoretical construct.</a:t>
            </a:r>
          </a:p>
          <a:p>
            <a:r>
              <a:rPr lang="en-US" altLang="x-none" sz="2400" dirty="0"/>
              <a:t>Statisticians ask a thought experiment: how much would the value of the statistic fluctuate if one could repeat a particular study over and over again with different samples of the same size? </a:t>
            </a:r>
          </a:p>
          <a:p>
            <a:r>
              <a:rPr lang="en-US" altLang="x-none" sz="2400" dirty="0"/>
              <a:t>By answering this question, statisticians are able to pinpoint exactly how much uncertainty is associated with a given statistic. 	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21401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statistic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Two approaches to determine the distribution of a statistic:</a:t>
            </a:r>
          </a:p>
          <a:p>
            <a:pPr lvl="1"/>
            <a:r>
              <a:rPr lang="en-US" altLang="x-none" dirty="0"/>
              <a:t>1. Computer simulation</a:t>
            </a:r>
          </a:p>
          <a:p>
            <a:pPr lvl="2"/>
            <a:r>
              <a:rPr lang="en-US" altLang="x-none" dirty="0"/>
              <a:t>Repeat the experiment over and over again virtually!</a:t>
            </a:r>
          </a:p>
          <a:p>
            <a:pPr lvl="2"/>
            <a:r>
              <a:rPr lang="en-US" altLang="x-none" dirty="0"/>
              <a:t>More intuitive; can directly observe the behavior of statistics.</a:t>
            </a:r>
          </a:p>
          <a:p>
            <a:pPr lvl="1"/>
            <a:r>
              <a:rPr lang="en-US" altLang="x-none" dirty="0"/>
              <a:t>2. Mathematical theory</a:t>
            </a:r>
          </a:p>
          <a:p>
            <a:pPr lvl="2"/>
            <a:r>
              <a:rPr lang="en-US" altLang="x-none" dirty="0"/>
              <a:t>Proofs and formulas! </a:t>
            </a:r>
          </a:p>
          <a:p>
            <a:pPr lvl="2"/>
            <a:r>
              <a:rPr lang="en-US" altLang="x-none" dirty="0"/>
              <a:t>More practical; use formulas to solve problems.</a:t>
            </a:r>
          </a:p>
          <a:p>
            <a:pPr lvl="2"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969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computer simulation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How many heads come up in 100 coin tosses?</a:t>
            </a:r>
          </a:p>
          <a:p>
            <a:r>
              <a:rPr lang="en-US" altLang="x-none" dirty="0"/>
              <a:t>Flip coins virtually</a:t>
            </a:r>
          </a:p>
          <a:p>
            <a:pPr lvl="1"/>
            <a:r>
              <a:rPr lang="en-US" altLang="x-none" dirty="0"/>
              <a:t>Flip a coin 100 times; count the number of heads.</a:t>
            </a:r>
          </a:p>
          <a:p>
            <a:pPr lvl="1"/>
            <a:r>
              <a:rPr lang="en-US" altLang="x-none" dirty="0"/>
              <a:t>Repeat this over and over again a large number of times (we’ll try 30,000 repeats!)</a:t>
            </a:r>
          </a:p>
          <a:p>
            <a:pPr lvl="1"/>
            <a:r>
              <a:rPr lang="en-US" altLang="x-none" dirty="0"/>
              <a:t>Plot the 30,000 results.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893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tosses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4" descr="coin t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71" y="1422445"/>
            <a:ext cx="5849937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156933" y="1965370"/>
            <a:ext cx="2809875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Conclusions: 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We usually get between 40 and 60 heads when we flip a coin 100 times. 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It’s extremely unlikely that we will get 30 heads or 70 heads (didn’t happen in 30,000 experiments!).</a:t>
            </a:r>
          </a:p>
        </p:txBody>
      </p:sp>
    </p:spTree>
    <p:extLst>
      <p:ext uri="{BB962C8B-B14F-4D97-AF65-F5344CB8AC3E}">
        <p14:creationId xmlns:p14="http://schemas.microsoft.com/office/powerpoint/2010/main" val="20512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the sample mean, computer simulation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1. Specify the underlying distribution of vitamin D in all European men aged 40 to 79.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x-none" sz="2000" dirty="0"/>
              <a:t>Right-skewed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x-none" sz="2000" dirty="0"/>
              <a:t>Standard deviation = 33 </a:t>
            </a:r>
            <a:r>
              <a:rPr lang="en-US" altLang="x-none" sz="2000" dirty="0" err="1"/>
              <a:t>nmol</a:t>
            </a:r>
            <a:r>
              <a:rPr lang="en-US" altLang="x-none" sz="2000" dirty="0"/>
              <a:t>/L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x-none" sz="2000" dirty="0"/>
              <a:t>True mean = 62 </a:t>
            </a:r>
            <a:r>
              <a:rPr lang="en-US" altLang="x-none" sz="2000" dirty="0" err="1"/>
              <a:t>nmol</a:t>
            </a:r>
            <a:r>
              <a:rPr lang="en-US" altLang="x-none" sz="2000" dirty="0"/>
              <a:t>/L (this is arbitrary; does not affect the distribution)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2. Select a random sample of 100 virtual men from the population.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3. Calculate the mean vitamin D for the sample.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4. Repeat steps (2) and (3) a large number of times (say 1000 times).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x-none" sz="2400" dirty="0"/>
              <a:t>5. Explore the distribution of the 1000 means. 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0430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Distribution of mean vitamin D (a sample statistic)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01" y="1499987"/>
            <a:ext cx="62484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401351" y="2041325"/>
            <a:ext cx="3657600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0"/>
              <a:t>Normally distributed! Surprise!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Mean= 62 nmol/L (the true mean)</a:t>
            </a:r>
          </a:p>
          <a:p>
            <a:pPr>
              <a:spcBef>
                <a:spcPct val="50000"/>
              </a:spcBef>
            </a:pPr>
            <a:r>
              <a:rPr lang="en-US" altLang="x-none" b="0"/>
              <a:t>Standard deviation = 3.3 nmol/L</a:t>
            </a:r>
          </a:p>
        </p:txBody>
      </p:sp>
    </p:spTree>
    <p:extLst>
      <p:ext uri="{BB962C8B-B14F-4D97-AF65-F5344CB8AC3E}">
        <p14:creationId xmlns:p14="http://schemas.microsoft.com/office/powerpoint/2010/main" val="8322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Distribution of mean vitamin D (a sample statistic)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Normally distributed (even though the trait is right-skewed!)</a:t>
            </a:r>
          </a:p>
          <a:p>
            <a:r>
              <a:rPr lang="en-US" altLang="x-none" dirty="0"/>
              <a:t>Mean = true mean</a:t>
            </a:r>
          </a:p>
          <a:p>
            <a:r>
              <a:rPr lang="en-US" altLang="x-none" dirty="0"/>
              <a:t>Standard deviation = 3.3 </a:t>
            </a:r>
            <a:r>
              <a:rPr lang="en-US" altLang="x-none" dirty="0" err="1"/>
              <a:t>nmol</a:t>
            </a:r>
            <a:r>
              <a:rPr lang="en-US" altLang="x-none" dirty="0"/>
              <a:t>/L</a:t>
            </a:r>
          </a:p>
          <a:p>
            <a:pPr lvl="1"/>
            <a:r>
              <a:rPr lang="en-US" altLang="x-none" u="sng" dirty="0"/>
              <a:t>The standard deviation of a statistic is called a standard error</a:t>
            </a:r>
          </a:p>
          <a:p>
            <a:pPr lvl="1"/>
            <a:endParaRPr lang="en-US" altLang="x-none" dirty="0" smtClean="0"/>
          </a:p>
          <a:p>
            <a:pPr lvl="1"/>
            <a:r>
              <a:rPr lang="en-US" altLang="x-none" dirty="0" smtClean="0"/>
              <a:t>The </a:t>
            </a:r>
            <a:r>
              <a:rPr lang="en-US" altLang="x-none" dirty="0"/>
              <a:t>standard error of a mean = </a:t>
            </a:r>
            <a:endParaRPr lang="en-US" altLang="x-none" dirty="0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74788"/>
              </p:ext>
            </p:extLst>
          </p:nvPr>
        </p:nvGraphicFramePr>
        <p:xfrm>
          <a:off x="5501426" y="3666324"/>
          <a:ext cx="7270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9"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426" y="3666324"/>
                        <a:ext cx="7270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5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36064" y="1034849"/>
            <a:ext cx="6781800" cy="5694362"/>
            <a:chOff x="720" y="733"/>
            <a:chExt cx="4272" cy="3587"/>
          </a:xfrm>
        </p:grpSpPr>
        <p:pic>
          <p:nvPicPr>
            <p:cNvPr id="11" name="Picture 4" descr="fig3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733"/>
              <a:ext cx="4272" cy="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68" y="768"/>
              <a:ext cx="384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If we increase the sample size to n=400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74664" y="1852411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 dirty="0"/>
              <a:t>Standard error = 1.7 </a:t>
            </a:r>
            <a:r>
              <a:rPr lang="en-US" altLang="x-none" b="1" dirty="0" err="1"/>
              <a:t>nmol</a:t>
            </a:r>
            <a:r>
              <a:rPr lang="en-US" altLang="x-none" b="1" dirty="0"/>
              <a:t>/L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61233"/>
              </p:ext>
            </p:extLst>
          </p:nvPr>
        </p:nvGraphicFramePr>
        <p:xfrm>
          <a:off x="7108064" y="2309611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2" name="Equation" r:id="rId5" imgW="1117440" imgH="419040" progId="Equation.3">
                  <p:embed/>
                </p:oleObj>
              </mc:Choice>
              <mc:Fallback>
                <p:oleObj name="Equation" r:id="rId5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064" y="2309611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2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We have graded most of the exams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We will be announcing grades by Wednesday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Next PA will come after the spring break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If we increase the variability of vitamin D (the trait) to SD = 40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938530" y="1793054"/>
            <a:ext cx="6019800" cy="5016500"/>
            <a:chOff x="672" y="728"/>
            <a:chExt cx="4272" cy="3592"/>
          </a:xfrm>
        </p:grpSpPr>
        <p:pic>
          <p:nvPicPr>
            <p:cNvPr id="15" name="Picture 8" descr="fig2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28"/>
              <a:ext cx="4272" cy="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720" y="768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062730" y="1856554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Standard error = 4.0 nmol/L</a:t>
            </a: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04936"/>
              </p:ext>
            </p:extLst>
          </p:nvPr>
        </p:nvGraphicFramePr>
        <p:xfrm>
          <a:off x="6900930" y="2466154"/>
          <a:ext cx="1981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5" name="Equation" r:id="rId5" imgW="1117440" imgH="419040" progId="Equation.3">
                  <p:embed/>
                </p:oleObj>
              </mc:Choice>
              <mc:Fallback>
                <p:oleObj name="Equation" r:id="rId5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930" y="2466154"/>
                        <a:ext cx="1981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 CLT </a:t>
            </a:r>
            <a:r>
              <a:rPr lang="en-US" dirty="0" smtClean="0"/>
              <a:t>and </a:t>
            </a:r>
            <a:r>
              <a:rPr lang="en-US" dirty="0"/>
              <a:t>Statistics of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22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087261" y="3116687"/>
            <a:ext cx="1582538" cy="6102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Limit Theorem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altLang="x-none" sz="2400" dirty="0">
                <a:ea typeface="Times New Roman" charset="0"/>
                <a:cs typeface="Times New Roman" charset="0"/>
              </a:rPr>
              <a:t>	If all possible random samples, each of size </a:t>
            </a:r>
            <a:r>
              <a:rPr lang="en-US" altLang="x-none" sz="2400" i="1" dirty="0">
                <a:ea typeface="Times New Roman" charset="0"/>
                <a:cs typeface="Times New Roman" charset="0"/>
              </a:rPr>
              <a:t>n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are taken from any population with a mean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and a standard deviation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the sampling distribution of the sample means (averages) will:</a:t>
            </a:r>
            <a:endParaRPr lang="en-US" altLang="x-none" sz="2400" dirty="0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35301"/>
              </p:ext>
            </p:extLst>
          </p:nvPr>
        </p:nvGraphicFramePr>
        <p:xfrm>
          <a:off x="3156745" y="3078050"/>
          <a:ext cx="1487162" cy="56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1" name="Equation" r:id="rId4" imgW="444240" imgH="203040" progId="Equation.3">
                  <p:embed/>
                </p:oleObj>
              </mc:Choice>
              <mc:Fallback>
                <p:oleObj name="Equation" r:id="rId4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745" y="3078050"/>
                        <a:ext cx="1487162" cy="564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2507" y="3116687"/>
            <a:ext cx="6629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1. have mean:</a:t>
            </a:r>
            <a:endParaRPr lang="en-US" altLang="x-none" sz="2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48707" y="3674030"/>
            <a:ext cx="21336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84649"/>
              </p:ext>
            </p:extLst>
          </p:nvPr>
        </p:nvGraphicFramePr>
        <p:xfrm>
          <a:off x="5253507" y="3521630"/>
          <a:ext cx="1295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2" name="Equation" r:id="rId6" imgW="545760" imgH="393480" progId="Equation.3">
                  <p:embed/>
                </p:oleObj>
              </mc:Choice>
              <mc:Fallback>
                <p:oleObj name="Equation" r:id="rId6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507" y="3521630"/>
                        <a:ext cx="12954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2507" y="3902630"/>
            <a:ext cx="4572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2. have standard deviation:  </a:t>
            </a:r>
            <a:endParaRPr lang="en-US" altLang="x-none" sz="2400" b="0">
              <a:latin typeface="Times New Roman" charset="0"/>
              <a:sym typeface="Symbol" charset="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062507" y="5241498"/>
            <a:ext cx="8229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3. be approximately normally distributed regardless of the shape of the parent population (normality improves with larger </a:t>
            </a:r>
            <a:r>
              <a:rPr lang="en-US" altLang="x-none" sz="2400" b="0" i="1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x-none" sz="2400" b="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).</a:t>
            </a:r>
            <a:endParaRPr lang="en-US" altLang="x-none" sz="2400" b="0" dirty="0">
              <a:solidFill>
                <a:schemeClr val="hlink"/>
              </a:solidFill>
              <a:latin typeface="Times New Roman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77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Check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2304246" y="1793054"/>
            <a:ext cx="6172200" cy="836613"/>
            <a:chOff x="624" y="1488"/>
            <a:chExt cx="3888" cy="527"/>
          </a:xfrm>
        </p:grpSpPr>
        <p:graphicFrame>
          <p:nvGraphicFramePr>
            <p:cNvPr id="19" name="Object 5"/>
            <p:cNvGraphicFramePr>
              <a:graphicFrameLocks noChangeAspect="1"/>
            </p:cNvGraphicFramePr>
            <p:nvPr/>
          </p:nvGraphicFramePr>
          <p:xfrm>
            <a:off x="624" y="1488"/>
            <a:ext cx="635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83" name="Equation" r:id="rId4" imgW="203040" imgH="203040" progId="Equation.3">
                    <p:embed/>
                  </p:oleObj>
                </mc:Choice>
                <mc:Fallback>
                  <p:oleObj name="Equation" r:id="rId4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88"/>
                          <a:ext cx="635" cy="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440" y="1680"/>
              <a:ext cx="30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The mean of the sample means. 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304246" y="2859854"/>
            <a:ext cx="7620000" cy="1219200"/>
            <a:chOff x="672" y="2160"/>
            <a:chExt cx="4800" cy="768"/>
          </a:xfrm>
        </p:grpSpPr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672" y="2160"/>
            <a:ext cx="584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84" name="Equation" r:id="rId6" imgW="203040" imgH="203040" progId="Equation.3">
                    <p:embed/>
                  </p:oleObj>
                </mc:Choice>
                <mc:Fallback>
                  <p:oleObj name="Equation" r:id="rId6" imgW="203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160"/>
                          <a:ext cx="584" cy="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440" y="2400"/>
              <a:ext cx="40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dirty="0"/>
                <a:t>The standard deviation of the sample means. </a:t>
              </a:r>
              <a:r>
                <a:rPr lang="en-US" altLang="x-none" i="1" dirty="0"/>
                <a:t>Also called “the standard error of the mean.”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88761" y="1793054"/>
            <a:ext cx="7772400" cy="1868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x-none" sz="2400" smtClean="0">
                <a:ea typeface="Times New Roman" charset="0"/>
                <a:cs typeface="Times New Roman" charset="0"/>
              </a:rPr>
              <a:t>If </a:t>
            </a:r>
            <a:r>
              <a:rPr lang="en-US" altLang="x-none" sz="2400" i="1" smtClean="0">
                <a:ea typeface="Times New Roman" charset="0"/>
                <a:cs typeface="Times New Roman" charset="0"/>
              </a:rPr>
              <a:t>X</a:t>
            </a:r>
            <a:r>
              <a:rPr lang="en-US" altLang="x-none" sz="2400" smtClean="0">
                <a:ea typeface="Times New Roman" charset="0"/>
                <a:cs typeface="Times New Roman" charset="0"/>
              </a:rPr>
              <a:t> is a random variable from any distribution with known mean, E(</a:t>
            </a:r>
            <a:r>
              <a:rPr lang="en-US" altLang="x-none" sz="2400" i="1" smtClean="0">
                <a:ea typeface="Times New Roman" charset="0"/>
                <a:cs typeface="Times New Roman" charset="0"/>
              </a:rPr>
              <a:t>x</a:t>
            </a:r>
            <a:r>
              <a:rPr lang="en-US" altLang="x-none" sz="2400" smtClean="0">
                <a:ea typeface="Times New Roman" charset="0"/>
                <a:cs typeface="Times New Roman" charset="0"/>
              </a:rPr>
              <a:t>), and variance, Var(</a:t>
            </a:r>
            <a:r>
              <a:rPr lang="en-US" altLang="x-none" sz="2400" i="1" smtClean="0">
                <a:ea typeface="Times New Roman" charset="0"/>
                <a:cs typeface="Times New Roman" charset="0"/>
              </a:rPr>
              <a:t>x</a:t>
            </a:r>
            <a:r>
              <a:rPr lang="en-US" altLang="x-none" sz="2400" smtClean="0">
                <a:ea typeface="Times New Roman" charset="0"/>
                <a:cs typeface="Times New Roman" charset="0"/>
              </a:rPr>
              <a:t>), then the expected value and variance of the average of </a:t>
            </a:r>
            <a:r>
              <a:rPr lang="en-US" altLang="x-none" sz="2400" i="1" smtClean="0">
                <a:ea typeface="Times New Roman" charset="0"/>
                <a:cs typeface="Times New Roman" charset="0"/>
              </a:rPr>
              <a:t>n</a:t>
            </a:r>
            <a:r>
              <a:rPr lang="en-US" altLang="x-none" sz="2400" smtClean="0">
                <a:ea typeface="Times New Roman" charset="0"/>
                <a:cs typeface="Times New Roman" charset="0"/>
              </a:rPr>
              <a:t> observations of X is:</a:t>
            </a:r>
          </a:p>
          <a:p>
            <a:pPr>
              <a:buFont typeface="Wingdings" charset="2"/>
              <a:buNone/>
            </a:pPr>
            <a:endParaRPr lang="en-US" altLang="x-none" sz="2400" smtClean="0"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None/>
            </a:pPr>
            <a:r>
              <a:rPr lang="en-US" altLang="x-none" sz="2400" smtClean="0">
                <a:ea typeface="Times New Roman" charset="0"/>
                <a:cs typeface="Times New Roman" charset="0"/>
              </a:rPr>
              <a:t> </a:t>
            </a:r>
            <a:endParaRPr lang="en-US" altLang="x-none" sz="2400" dirty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43212"/>
              </p:ext>
            </p:extLst>
          </p:nvPr>
        </p:nvGraphicFramePr>
        <p:xfrm>
          <a:off x="4039673" y="3432941"/>
          <a:ext cx="4648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7" name="Equation" r:id="rId4" imgW="2577960" imgH="596880" progId="Equation.3">
                  <p:embed/>
                </p:oleObj>
              </mc:Choice>
              <mc:Fallback>
                <p:oleObj name="Equation" r:id="rId4" imgW="25779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673" y="3432941"/>
                        <a:ext cx="4648200" cy="1081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68240"/>
              </p:ext>
            </p:extLst>
          </p:nvPr>
        </p:nvGraphicFramePr>
        <p:xfrm>
          <a:off x="3887273" y="4804541"/>
          <a:ext cx="4953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8" r:id="rId6" imgW="3187700" imgH="609600" progId="Equation.3">
                  <p:embed/>
                </p:oleObj>
              </mc:Choice>
              <mc:Fallback>
                <p:oleObj r:id="rId6" imgW="3187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273" y="4804541"/>
                        <a:ext cx="4953000" cy="946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simulation of the CLT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524000" y="1900707"/>
            <a:ext cx="9144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x-none" sz="2400" dirty="0" smtClean="0"/>
              <a:t>1. Pick any probability distribution and specify a mean and standard deviation.</a:t>
            </a:r>
          </a:p>
          <a:p>
            <a:pPr>
              <a:buFont typeface="Wingdings" charset="2"/>
              <a:buNone/>
            </a:pPr>
            <a:r>
              <a:rPr lang="en-US" altLang="x-none" sz="2400" dirty="0" smtClean="0"/>
              <a:t>2. Tell the computer to randomly generate 1000 observations from that probability distributions</a:t>
            </a:r>
          </a:p>
          <a:p>
            <a:pPr lvl="1">
              <a:buFont typeface="Wingdings" charset="2"/>
              <a:buNone/>
            </a:pPr>
            <a:r>
              <a:rPr lang="en-US" altLang="x-none" dirty="0" smtClean="0"/>
              <a:t>E.g., the computer is more likely to spit out values with high probabilities</a:t>
            </a:r>
          </a:p>
          <a:p>
            <a:pPr>
              <a:buFont typeface="Wingdings" charset="2"/>
              <a:buNone/>
            </a:pPr>
            <a:r>
              <a:rPr lang="en-US" altLang="x-none" sz="2400" dirty="0" smtClean="0"/>
              <a:t>3. Plot the “observed” values in a histogram.</a:t>
            </a:r>
          </a:p>
          <a:p>
            <a:pPr>
              <a:buFont typeface="Wingdings" charset="2"/>
              <a:buNone/>
            </a:pPr>
            <a:r>
              <a:rPr lang="en-US" altLang="x-none" sz="2400" dirty="0" smtClean="0"/>
              <a:t>4. Next, tell the computer to randomly generate 1000 averages-of-2 (randomly pick 2 and take their average) from that probability distribution. Plot “observed” averages in histograms.  </a:t>
            </a:r>
          </a:p>
          <a:p>
            <a:pPr>
              <a:buFont typeface="Wingdings" charset="2"/>
              <a:buNone/>
            </a:pPr>
            <a:r>
              <a:rPr lang="en-US" altLang="x-none" sz="2400" dirty="0" smtClean="0"/>
              <a:t>5. Repeat for averages-of-10, and averages-of-100.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9479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 on [0,1]: average of 1</a:t>
            </a:r>
            <a:br>
              <a:rPr lang="en-US" altLang="x-none" b="1" dirty="0">
                <a:ea typeface="Times New Roman" charset="0"/>
                <a:cs typeface="Times New Roman" charset="0"/>
              </a:rPr>
            </a:br>
            <a:r>
              <a:rPr lang="en-US" altLang="x-none" b="1" dirty="0">
                <a:ea typeface="Times New Roman" charset="0"/>
                <a:cs typeface="Times New Roman" charset="0"/>
              </a:rPr>
              <a:t>(original distribution)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6" descr="img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9305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Uniform: 1000 averages of 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>2</a:t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43" y="1176114"/>
            <a:ext cx="7453313" cy="54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Uniform: 1000 averages of 5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/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3" y="1027906"/>
            <a:ext cx="78343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Uniform: 1000 averages of 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>100</a:t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027906"/>
            <a:ext cx="7543800" cy="55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Covered data management systems (how to manipulate data)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For this part of the class we will cover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modeling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statistical analysis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(how to obtain insights)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In the last part of the class we will discuss how to communicate our findings (how to visualize findings)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 smtClean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 smtClean="0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>(1): average of 1 (original distribution)</a:t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3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43" y="1346111"/>
            <a:ext cx="6919913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>2</a:t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215779"/>
            <a:ext cx="7239000" cy="5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>5</a:t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3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43" y="1027906"/>
            <a:ext cx="7681913" cy="56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>100</a:t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43" y="1120551"/>
            <a:ext cx="7529513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ea typeface="Times New Roman" charset="0"/>
                <a:cs typeface="Times New Roman" charset="0"/>
              </a:rPr>
              <a:t>~</a:t>
            </a:r>
            <a:r>
              <a:rPr lang="en-US" altLang="x-none" b="1" dirty="0" err="1">
                <a:ea typeface="Times New Roman" charset="0"/>
                <a:cs typeface="Times New Roman" charset="0"/>
              </a:rPr>
              <a:t>Exp</a:t>
            </a:r>
            <a:r>
              <a:rPr lang="en-US" altLang="x-none" b="1" dirty="0">
                <a:ea typeface="Times New Roman" charset="0"/>
                <a:cs typeface="Times New Roman" charset="0"/>
              </a:rPr>
              <a:t>(1): 1000 averages of </a:t>
            </a:r>
            <a:r>
              <a:rPr lang="en-US" altLang="x-none" b="1" dirty="0" smtClean="0">
                <a:ea typeface="Times New Roman" charset="0"/>
                <a:cs typeface="Times New Roman" charset="0"/>
              </a:rPr>
              <a:t>100</a:t>
            </a:r>
            <a:br>
              <a:rPr lang="en-US" altLang="x-none" b="1" dirty="0" smtClean="0">
                <a:ea typeface="Times New Roman" charset="0"/>
                <a:cs typeface="Times New Roman" charset="0"/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3" descr="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43" y="1120551"/>
            <a:ext cx="7529513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087261" y="3116687"/>
            <a:ext cx="1582538" cy="6102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Central Limit Theorem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None/>
            </a:pPr>
            <a:r>
              <a:rPr lang="en-US" altLang="x-none" sz="2400" dirty="0">
                <a:ea typeface="Times New Roman" charset="0"/>
                <a:cs typeface="Times New Roman" charset="0"/>
              </a:rPr>
              <a:t>	If all possible random samples, each of size </a:t>
            </a:r>
            <a:r>
              <a:rPr lang="en-US" altLang="x-none" sz="2400" i="1" dirty="0">
                <a:ea typeface="Times New Roman" charset="0"/>
                <a:cs typeface="Times New Roman" charset="0"/>
              </a:rPr>
              <a:t>n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are taken from any population with a mean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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and a standard deviation </a:t>
            </a:r>
            <a:r>
              <a:rPr lang="en-US" altLang="x-none" sz="2400" dirty="0">
                <a:ea typeface="Times New Roman" charset="0"/>
                <a:cs typeface="Times New Roman" charset="0"/>
                <a:sym typeface="Symbol" charset="2"/>
              </a:rPr>
              <a:t>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, the sampling distribution of the sample means (averages) will:</a:t>
            </a:r>
            <a:endParaRPr lang="en-US" altLang="x-none" sz="2400" dirty="0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156745" y="3078050"/>
          <a:ext cx="1487162" cy="56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3" name="Equation" r:id="rId4" imgW="444240" imgH="203040" progId="Equation.3">
                  <p:embed/>
                </p:oleObj>
              </mc:Choice>
              <mc:Fallback>
                <p:oleObj name="Equation" r:id="rId4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745" y="3078050"/>
                        <a:ext cx="1487162" cy="564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2507" y="3116687"/>
            <a:ext cx="6629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1. have mean:</a:t>
            </a:r>
            <a:endParaRPr lang="en-US" altLang="x-none" sz="24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48707" y="3674030"/>
            <a:ext cx="21336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253507" y="3521630"/>
          <a:ext cx="1295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4" name="Equation" r:id="rId6" imgW="545760" imgH="393480" progId="Equation.3">
                  <p:embed/>
                </p:oleObj>
              </mc:Choice>
              <mc:Fallback>
                <p:oleObj name="Equation" r:id="rId6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507" y="3521630"/>
                        <a:ext cx="12954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2507" y="3902630"/>
            <a:ext cx="45720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2. have standard deviation:  </a:t>
            </a:r>
            <a:endParaRPr lang="en-US" altLang="x-none" sz="2400" b="0">
              <a:latin typeface="Times New Roman" charset="0"/>
              <a:sym typeface="Symbol" charset="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062507" y="5241498"/>
            <a:ext cx="8229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400" b="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3. be approximately normally distributed regardless of the shape of the parent population (normality improves with larger </a:t>
            </a:r>
            <a:r>
              <a:rPr lang="en-US" altLang="x-none" sz="2400" b="0" i="1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x-none" sz="2400" b="0" dirty="0" smtClean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).</a:t>
            </a:r>
            <a:endParaRPr lang="en-US" altLang="x-none" sz="2400" b="0" dirty="0">
              <a:solidFill>
                <a:schemeClr val="hlink"/>
              </a:solidFill>
              <a:latin typeface="Times New Roman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71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CLT: caveats for small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x-none" dirty="0"/>
              <a:t>For small samples:</a:t>
            </a:r>
          </a:p>
          <a:p>
            <a:pPr lvl="1"/>
            <a:r>
              <a:rPr lang="en-US" altLang="x-none" dirty="0"/>
              <a:t>The sample standard deviation is an imprecise estimate of the true standard deviation (</a:t>
            </a:r>
            <a:r>
              <a:rPr lang="el-GR" altLang="x-none" dirty="0">
                <a:ea typeface="Tahoma" charset="0"/>
                <a:cs typeface="Tahoma" charset="0"/>
              </a:rPr>
              <a:t>σ</a:t>
            </a:r>
            <a:r>
              <a:rPr lang="en-US" altLang="x-none" dirty="0">
                <a:ea typeface="Tahoma" charset="0"/>
                <a:cs typeface="Tahoma" charset="0"/>
              </a:rPr>
              <a:t>); this imprecision changes the distribution to a T-distribution.</a:t>
            </a:r>
          </a:p>
          <a:p>
            <a:pPr lvl="2"/>
            <a:r>
              <a:rPr lang="en-US" altLang="x-none" dirty="0">
                <a:ea typeface="Tahoma" charset="0"/>
                <a:cs typeface="Tahoma" charset="0"/>
              </a:rPr>
              <a:t>A t-distribution approaches a normal distribution for large n (</a:t>
            </a:r>
            <a:r>
              <a:rPr lang="en-US" altLang="x-none" dirty="0">
                <a:ea typeface="Tahoma" charset="0"/>
                <a:cs typeface="Tahoma" charset="0"/>
                <a:sym typeface="Symbol" charset="2"/>
              </a:rPr>
              <a:t></a:t>
            </a:r>
            <a:r>
              <a:rPr lang="en-US" altLang="x-none" dirty="0">
                <a:ea typeface="Tahoma" charset="0"/>
                <a:cs typeface="Tahoma" charset="0"/>
              </a:rPr>
              <a:t>100), but has fatter tails for small n (&lt;100)</a:t>
            </a:r>
            <a:endParaRPr lang="el-GR" altLang="x-none" dirty="0">
              <a:ea typeface="Tahoma" charset="0"/>
              <a:cs typeface="Tahoma" charset="0"/>
            </a:endParaRPr>
          </a:p>
          <a:p>
            <a:pPr lvl="1"/>
            <a:r>
              <a:rPr lang="en-US" altLang="x-none" dirty="0"/>
              <a:t>If the underlying distribution is non-normal, the distribution of the means may be non-normal.</a:t>
            </a:r>
          </a:p>
          <a:p>
            <a:pPr lvl="1">
              <a:buNone/>
            </a:pPr>
            <a:endParaRPr lang="en-US" altLang="x-none" dirty="0"/>
          </a:p>
          <a:p>
            <a:pPr lvl="1">
              <a:buNone/>
            </a:pPr>
            <a:endParaRPr lang="en-US" altLang="x-none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583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Sample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x-none" sz="2400" dirty="0"/>
              <a:t>Single population mean </a:t>
            </a:r>
          </a:p>
          <a:p>
            <a:pPr>
              <a:buNone/>
            </a:pPr>
            <a:r>
              <a:rPr lang="en-US" altLang="x-none" sz="2400" dirty="0"/>
              <a:t>Single population proportion</a:t>
            </a:r>
          </a:p>
          <a:p>
            <a:pPr>
              <a:buNone/>
            </a:pPr>
            <a:r>
              <a:rPr lang="en-US" altLang="x-none" sz="2400" dirty="0"/>
              <a:t>Difference in means (</a:t>
            </a:r>
            <a:r>
              <a:rPr lang="en-US" altLang="x-none" sz="2400" dirty="0" smtClean="0"/>
              <a:t>t-test</a:t>
            </a:r>
            <a:r>
              <a:rPr lang="en-US" altLang="x-none" sz="2400" dirty="0"/>
              <a:t>)</a:t>
            </a:r>
          </a:p>
          <a:p>
            <a:pPr>
              <a:buNone/>
            </a:pPr>
            <a:r>
              <a:rPr lang="en-US" altLang="x-none" sz="2400" dirty="0"/>
              <a:t>Difference in proportions (Z-test)</a:t>
            </a:r>
          </a:p>
          <a:p>
            <a:pPr>
              <a:buNone/>
            </a:pPr>
            <a:r>
              <a:rPr lang="en-US" altLang="x-none" sz="2400" dirty="0"/>
              <a:t>Odds ratio/risk ratio</a:t>
            </a:r>
          </a:p>
          <a:p>
            <a:pPr>
              <a:buNone/>
            </a:pPr>
            <a:r>
              <a:rPr lang="en-US" altLang="x-none" sz="2400" dirty="0"/>
              <a:t>Correlation coefficient</a:t>
            </a:r>
          </a:p>
          <a:p>
            <a:pPr>
              <a:buNone/>
            </a:pPr>
            <a:r>
              <a:rPr lang="en-US" altLang="x-none" sz="2400" dirty="0"/>
              <a:t>Regression coefficient</a:t>
            </a:r>
          </a:p>
          <a:p>
            <a:pPr>
              <a:buNone/>
            </a:pPr>
            <a:r>
              <a:rPr lang="en-US" altLang="x-none" sz="2400" dirty="0" smtClean="0"/>
              <a:t>…</a:t>
            </a:r>
            <a:endParaRPr lang="en-US" altLang="x-none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8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correlation coefficient?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x-none" dirty="0"/>
              <a:t>1. Specify the true correlation coefficient</a:t>
            </a:r>
          </a:p>
          <a:p>
            <a:pPr marL="990600" lvl="1" indent="-533400"/>
            <a:r>
              <a:rPr lang="en-US" altLang="x-none" dirty="0"/>
              <a:t>Correlation coefficient = 0.15</a:t>
            </a:r>
          </a:p>
          <a:p>
            <a:pPr marL="609600" indent="-609600"/>
            <a:r>
              <a:rPr lang="en-US" altLang="x-none" dirty="0"/>
              <a:t>2. Select a random sample of 100 virtual men from the population.</a:t>
            </a:r>
          </a:p>
          <a:p>
            <a:pPr marL="609600" indent="-609600"/>
            <a:r>
              <a:rPr lang="en-US" altLang="x-none" dirty="0"/>
              <a:t>3. Calculate the correlation coefficient for the sample.</a:t>
            </a:r>
          </a:p>
          <a:p>
            <a:pPr marL="609600" indent="-609600"/>
            <a:r>
              <a:rPr lang="en-US" altLang="x-none" dirty="0"/>
              <a:t>4. Repeat steps (2) and (3) 15,000 times</a:t>
            </a:r>
          </a:p>
          <a:p>
            <a:pPr marL="609600" indent="-609600"/>
            <a:r>
              <a:rPr lang="en-US" altLang="x-none" dirty="0"/>
              <a:t>5. Explore the distribution of the 15,000 correlation coefficients.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correlation coefficient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13" descr="corerel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90688"/>
            <a:ext cx="6172200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239000" y="2308225"/>
            <a:ext cx="4114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dirty="0"/>
              <a:t>Normally distributed!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Mean = 0.15 (true correlation)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Standard error = 0.10</a:t>
            </a:r>
          </a:p>
        </p:txBody>
      </p:sp>
    </p:spTree>
    <p:extLst>
      <p:ext uri="{BB962C8B-B14F-4D97-AF65-F5344CB8AC3E}">
        <p14:creationId xmlns:p14="http://schemas.microsoft.com/office/powerpoint/2010/main" val="8004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 to Statistical Inference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Central Limit Theorem and Statistics of Distributions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Confidence Intervals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Hypothesis Testing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correlation coefficient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609600" indent="-609600"/>
            <a:r>
              <a:rPr lang="en-US" altLang="x-none" dirty="0"/>
              <a:t>1. Shape of the distribution</a:t>
            </a:r>
          </a:p>
          <a:p>
            <a:pPr marL="1371600" lvl="2" indent="-457200"/>
            <a:r>
              <a:rPr lang="en-US" altLang="x-none" dirty="0"/>
              <a:t>Normally distributed for large samples</a:t>
            </a:r>
          </a:p>
          <a:p>
            <a:pPr marL="1371600" lvl="2" indent="-457200"/>
            <a:r>
              <a:rPr lang="en-US" altLang="x-none" dirty="0"/>
              <a:t>T-distribution for small samples (n&lt;100)</a:t>
            </a:r>
          </a:p>
          <a:p>
            <a:pPr marL="609600" indent="-609600"/>
            <a:endParaRPr lang="en-US" altLang="x-none" dirty="0" smtClean="0"/>
          </a:p>
          <a:p>
            <a:pPr marL="609600" indent="-609600"/>
            <a:r>
              <a:rPr lang="en-US" altLang="x-none" dirty="0" smtClean="0"/>
              <a:t>2</a:t>
            </a:r>
            <a:r>
              <a:rPr lang="en-US" altLang="x-none" dirty="0"/>
              <a:t>. Mean = true correlation coefficient (r)</a:t>
            </a:r>
          </a:p>
          <a:p>
            <a:pPr marL="609600" indent="-609600"/>
            <a:endParaRPr lang="en-US" altLang="x-none" dirty="0" smtClean="0"/>
          </a:p>
          <a:p>
            <a:pPr marL="609600" indent="-609600"/>
            <a:r>
              <a:rPr lang="en-US" altLang="x-none" dirty="0" smtClean="0"/>
              <a:t>3</a:t>
            </a:r>
            <a:r>
              <a:rPr lang="en-US" altLang="x-none" dirty="0"/>
              <a:t>. Standard error  </a:t>
            </a:r>
            <a:r>
              <a:rPr lang="en-US" altLang="x-none" dirty="0">
                <a:sym typeface="Symbol" charset="2"/>
              </a:rPr>
              <a:t></a:t>
            </a:r>
            <a:r>
              <a:rPr lang="en-US" altLang="x-none" dirty="0"/>
              <a:t> </a:t>
            </a:r>
            <a:endParaRPr lang="en-US" altLang="x-none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934335"/>
              </p:ext>
            </p:extLst>
          </p:nvPr>
        </p:nvGraphicFramePr>
        <p:xfrm>
          <a:off x="4543022" y="4164169"/>
          <a:ext cx="10556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6" name="Equation" r:id="rId4" imgW="393529" imgH="444307" progId="Equation.3">
                  <p:embed/>
                </p:oleObj>
              </mc:Choice>
              <mc:Fallback>
                <p:oleObj name="Equation" r:id="rId4" imgW="3935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022" y="4164169"/>
                        <a:ext cx="1055688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0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statistics follow normal (or t-) distribution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Means/difference in means </a:t>
            </a:r>
          </a:p>
          <a:p>
            <a:pPr lvl="1"/>
            <a:r>
              <a:rPr lang="en-US" altLang="x-none" dirty="0"/>
              <a:t>T-distribution for small samples</a:t>
            </a:r>
          </a:p>
          <a:p>
            <a:r>
              <a:rPr lang="en-US" altLang="x-none" dirty="0"/>
              <a:t>Proportions/difference in proportions </a:t>
            </a:r>
          </a:p>
          <a:p>
            <a:r>
              <a:rPr lang="en-US" altLang="x-none" dirty="0"/>
              <a:t>Regression coefficients</a:t>
            </a:r>
          </a:p>
          <a:p>
            <a:pPr lvl="1"/>
            <a:r>
              <a:rPr lang="en-US" altLang="x-none" dirty="0"/>
              <a:t>T-distribution for small samples</a:t>
            </a:r>
          </a:p>
          <a:p>
            <a:r>
              <a:rPr lang="en-US" altLang="x-none" dirty="0"/>
              <a:t>Natural log of the odds ratio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499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Confidence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</a:t>
            </a:r>
            <a:r>
              <a:rPr lang="mr-IN" dirty="0" smtClean="0"/>
              <a:t>–</a:t>
            </a:r>
            <a:r>
              <a:rPr lang="en-US" dirty="0" smtClean="0"/>
              <a:t> confidence intervals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What is a good estimate for the true mean vitamin D in the population (the population parameter)?</a:t>
            </a:r>
          </a:p>
          <a:p>
            <a:pPr lvl="1"/>
            <a:r>
              <a:rPr lang="en-US" altLang="x-none" dirty="0"/>
              <a:t>63 </a:t>
            </a:r>
            <a:r>
              <a:rPr lang="en-US" altLang="x-none" dirty="0" err="1"/>
              <a:t>nmol</a:t>
            </a:r>
            <a:r>
              <a:rPr lang="en-US" altLang="x-none" dirty="0"/>
              <a:t>/L +/- margin of error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044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95% confidence interval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Goal: capture the true effect (e.g., the true mean) most of the time. </a:t>
            </a:r>
          </a:p>
          <a:p>
            <a:r>
              <a:rPr lang="en-US" altLang="x-none" dirty="0"/>
              <a:t>A 95% confidence interval should include the true effect about 95% of the time.</a:t>
            </a:r>
          </a:p>
          <a:p>
            <a:r>
              <a:rPr lang="en-US" altLang="x-none" dirty="0"/>
              <a:t>A 99% confidence interval should include the true effect about 99% of the time.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03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Picture 4" descr="fi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45" y="719959"/>
            <a:ext cx="7620000" cy="638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874283" y="1516884"/>
            <a:ext cx="5399087" cy="4573588"/>
            <a:chOff x="1613" y="982"/>
            <a:chExt cx="3401" cy="2881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H="1" flipV="1">
              <a:off x="3281" y="1103"/>
              <a:ext cx="6" cy="2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3932" y="1136"/>
              <a:ext cx="3" cy="2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 flipV="1">
              <a:off x="2628" y="1148"/>
              <a:ext cx="3" cy="2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090" y="983"/>
              <a:ext cx="39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x-none" sz="1400" b="0">
                  <a:latin typeface="Times New Roman" charset="0"/>
                </a:rPr>
                <a:t>Mean</a:t>
              </a:r>
              <a:endParaRPr lang="en-US" altLang="x-none" sz="140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694" y="982"/>
              <a:ext cx="132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x-none" sz="1400" b="0">
                  <a:latin typeface="Times New Roman" charset="0"/>
                </a:rPr>
                <a:t>Mean + 2 Std error =68.6</a:t>
              </a:r>
              <a:endParaRPr lang="en-US" altLang="x-none" sz="140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613" y="990"/>
              <a:ext cx="132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x-none" sz="1400" b="0">
                  <a:latin typeface="Times New Roman" charset="0"/>
                </a:rPr>
                <a:t>Mean - 2 Std error=55.4</a:t>
              </a:r>
              <a:endParaRPr lang="en-US" altLang="x-none" sz="1400"/>
            </a:p>
          </p:txBody>
        </p:sp>
      </p:grp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770845" y="262759"/>
            <a:ext cx="8077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Recall: 68-95-99.7 rule for normal distributions!  These is a 95% chance that the sample mean will fall within two standard errors of the true mean= 62 +/- 2*3.3 = </a:t>
            </a:r>
            <a:r>
              <a:rPr lang="en-US" altLang="x-none" b="0"/>
              <a:t>55.4 nmol/L to 68.6 nmol/L</a:t>
            </a:r>
            <a:r>
              <a:rPr lang="en-US" altLang="x-none"/>
              <a:t> 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7779533" y="2585272"/>
            <a:ext cx="2520950" cy="1749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>
                <a:solidFill>
                  <a:schemeClr val="hlink"/>
                </a:solidFill>
              </a:rPr>
              <a:t>To be precise, 95% of observations fall between Z=-1.96 and Z= +1.96 (so the “2” is a rounded number)…</a:t>
            </a:r>
          </a:p>
        </p:txBody>
      </p:sp>
    </p:spTree>
    <p:extLst>
      <p:ext uri="{BB962C8B-B14F-4D97-AF65-F5344CB8AC3E}">
        <p14:creationId xmlns:p14="http://schemas.microsoft.com/office/powerpoint/2010/main" val="1985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95% confidence interval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There is a 95% chance that the sample mean is between 55.4 </a:t>
            </a:r>
            <a:r>
              <a:rPr lang="en-US" altLang="x-none" dirty="0" err="1"/>
              <a:t>nmol</a:t>
            </a:r>
            <a:r>
              <a:rPr lang="en-US" altLang="x-none" dirty="0"/>
              <a:t>/L and 68.6 </a:t>
            </a:r>
            <a:r>
              <a:rPr lang="en-US" altLang="x-none" dirty="0" err="1"/>
              <a:t>nmol</a:t>
            </a:r>
            <a:r>
              <a:rPr lang="en-US" altLang="x-none" dirty="0"/>
              <a:t>/L</a:t>
            </a:r>
            <a:r>
              <a:rPr lang="en-US" altLang="x-none" b="1" dirty="0"/>
              <a:t> </a:t>
            </a:r>
          </a:p>
          <a:p>
            <a:r>
              <a:rPr lang="en-US" altLang="x-none" dirty="0"/>
              <a:t>For every sample mean in this range, sample mean +/- 2 standard errors will include the true mean:</a:t>
            </a:r>
          </a:p>
          <a:p>
            <a:pPr lvl="1"/>
            <a:r>
              <a:rPr lang="en-US" altLang="x-none" dirty="0"/>
              <a:t>For example, if the sample mean is 68.6 </a:t>
            </a:r>
            <a:r>
              <a:rPr lang="en-US" altLang="x-none" dirty="0" err="1"/>
              <a:t>nmol</a:t>
            </a:r>
            <a:r>
              <a:rPr lang="en-US" altLang="x-none" dirty="0"/>
              <a:t>/L:</a:t>
            </a:r>
          </a:p>
          <a:p>
            <a:pPr lvl="2"/>
            <a:r>
              <a:rPr lang="en-US" altLang="x-none" dirty="0"/>
              <a:t>95% CI = 68.6 +/- 6.6 = 62.0 to 75.2</a:t>
            </a:r>
          </a:p>
          <a:p>
            <a:pPr lvl="2"/>
            <a:r>
              <a:rPr lang="en-US" altLang="x-none" dirty="0"/>
              <a:t>This interval just hits the true mean, 62.0.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238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95% confidence interval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Thus, for normally distributed statistics, the formula for the 95% confidence interval is:</a:t>
            </a:r>
          </a:p>
          <a:p>
            <a:r>
              <a:rPr lang="en-US" altLang="x-none" dirty="0"/>
              <a:t>sample statistic </a:t>
            </a:r>
            <a:r>
              <a:rPr lang="en-US" altLang="x-none" dirty="0">
                <a:sym typeface="Symbol" charset="2"/>
              </a:rPr>
              <a:t></a:t>
            </a:r>
            <a:r>
              <a:rPr lang="en-US" altLang="x-none" dirty="0"/>
              <a:t> 2 </a:t>
            </a:r>
            <a:r>
              <a:rPr lang="en-US" altLang="x-none" i="1" dirty="0"/>
              <a:t>x</a:t>
            </a:r>
            <a:r>
              <a:rPr lang="en-US" altLang="x-none" dirty="0"/>
              <a:t> (standard error)</a:t>
            </a:r>
          </a:p>
          <a:p>
            <a:r>
              <a:rPr lang="en-US" altLang="x-none" dirty="0"/>
              <a:t>Examples: </a:t>
            </a:r>
          </a:p>
          <a:p>
            <a:pPr lvl="1"/>
            <a:r>
              <a:rPr lang="en-US" altLang="x-none" dirty="0"/>
              <a:t>95% CI for mean vitamin D:</a:t>
            </a:r>
          </a:p>
          <a:p>
            <a:pPr lvl="2"/>
            <a:r>
              <a:rPr lang="en-US" altLang="x-none" dirty="0"/>
              <a:t>63 </a:t>
            </a:r>
            <a:r>
              <a:rPr lang="en-US" altLang="x-none" dirty="0" err="1"/>
              <a:t>nmol</a:t>
            </a:r>
            <a:r>
              <a:rPr lang="en-US" altLang="x-none" dirty="0"/>
              <a:t>/L </a:t>
            </a:r>
            <a:r>
              <a:rPr lang="en-US" altLang="x-none" dirty="0">
                <a:sym typeface="Symbol" charset="2"/>
              </a:rPr>
              <a:t></a:t>
            </a:r>
            <a:r>
              <a:rPr lang="en-US" altLang="x-none" dirty="0"/>
              <a:t> 2 </a:t>
            </a:r>
            <a:r>
              <a:rPr lang="en-US" altLang="x-none" i="1" dirty="0"/>
              <a:t>x</a:t>
            </a:r>
            <a:r>
              <a:rPr lang="en-US" altLang="x-none" dirty="0"/>
              <a:t> (3.3) = 56.4 – 69.6 </a:t>
            </a:r>
            <a:r>
              <a:rPr lang="en-US" altLang="x-none" dirty="0" err="1"/>
              <a:t>nmol</a:t>
            </a:r>
            <a:r>
              <a:rPr lang="en-US" altLang="x-none" dirty="0"/>
              <a:t>/L</a:t>
            </a:r>
          </a:p>
          <a:p>
            <a:pPr lvl="1"/>
            <a:r>
              <a:rPr lang="en-US" altLang="x-none" dirty="0"/>
              <a:t>95% CI for the correlation coefficient:</a:t>
            </a:r>
          </a:p>
          <a:p>
            <a:pPr lvl="2"/>
            <a:r>
              <a:rPr lang="en-US" altLang="x-none" dirty="0"/>
              <a:t>0.15 </a:t>
            </a:r>
            <a:r>
              <a:rPr lang="en-US" altLang="x-none" dirty="0">
                <a:sym typeface="Symbol" charset="2"/>
              </a:rPr>
              <a:t></a:t>
            </a:r>
            <a:r>
              <a:rPr lang="en-US" altLang="x-none" dirty="0"/>
              <a:t> 2</a:t>
            </a:r>
            <a:r>
              <a:rPr lang="en-US" altLang="x-none" i="1" dirty="0"/>
              <a:t> x</a:t>
            </a:r>
            <a:r>
              <a:rPr lang="en-US" altLang="x-none" dirty="0"/>
              <a:t> (0.1) = -.05 – .35</a:t>
            </a:r>
          </a:p>
          <a:p>
            <a:pPr lvl="2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55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20 studies of 100 people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4" descr="fig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35" y="1690688"/>
            <a:ext cx="5811837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09397" y="2176463"/>
            <a:ext cx="3121025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95% confidence intervals for the mean vitamin D for each of the simulated studies.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863197" y="4227513"/>
            <a:ext cx="4802188" cy="1136650"/>
            <a:chOff x="2444" y="2855"/>
            <a:chExt cx="3025" cy="716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974" y="2855"/>
              <a:ext cx="149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x-none" b="0">
                  <a:latin typeface="Times New Roman" charset="0"/>
                </a:rPr>
                <a:t>Only 1 confidence interval missed the true mean.</a:t>
              </a:r>
              <a:endParaRPr lang="en-US" altLang="x-none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464" y="3033"/>
              <a:ext cx="521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444" y="3407"/>
              <a:ext cx="1168" cy="1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858435" y="1389063"/>
            <a:ext cx="5078412" cy="1042987"/>
            <a:chOff x="2441" y="1067"/>
            <a:chExt cx="3199" cy="657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944" y="1067"/>
              <a:ext cx="2696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x-none" b="0">
                  <a:latin typeface="Times New Roman" charset="0"/>
                </a:rPr>
                <a:t>Vertical line indicates the true mean (62)</a:t>
              </a:r>
              <a:endParaRPr lang="en-US" altLang="x-none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441" y="1343"/>
              <a:ext cx="521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1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give: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	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A </a:t>
            </a:r>
            <a:r>
              <a:rPr lang="en-US" altLang="x-none" dirty="0">
                <a:ea typeface="Times New Roman" charset="0"/>
                <a:cs typeface="Times New Roman" charset="0"/>
              </a:rPr>
              <a:t>plausible range of values for a population parameter. </a:t>
            </a:r>
          </a:p>
          <a:p>
            <a:pPr>
              <a:spcBef>
                <a:spcPct val="5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	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The </a:t>
            </a:r>
            <a:r>
              <a:rPr lang="en-US" altLang="x-none" dirty="0">
                <a:ea typeface="Times New Roman" charset="0"/>
                <a:cs typeface="Times New Roman" charset="0"/>
              </a:rPr>
              <a:t>precision of an estimate.(When sampling variability is high, the confidence interval will be wide to reflect the uncertainty of the observation.)</a:t>
            </a:r>
          </a:p>
          <a:p>
            <a:pPr>
              <a:spcBef>
                <a:spcPct val="50000"/>
              </a:spcBef>
            </a:pPr>
            <a:r>
              <a:rPr lang="en-US" altLang="x-none" dirty="0">
                <a:ea typeface="Times New Roman" charset="0"/>
                <a:cs typeface="Times New Roman" charset="0"/>
              </a:rPr>
              <a:t>	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Statistical </a:t>
            </a:r>
            <a:r>
              <a:rPr lang="en-US" altLang="x-none" dirty="0">
                <a:ea typeface="Times New Roman" charset="0"/>
                <a:cs typeface="Times New Roman" charset="0"/>
              </a:rPr>
              <a:t>significance (if the 95% CI does not cross the null value, it is significant at .05</a:t>
            </a:r>
            <a:r>
              <a:rPr lang="en-US" altLang="x-none" dirty="0" smtClean="0">
                <a:ea typeface="Times New Roman" charset="0"/>
                <a:cs typeface="Times New Roman" charset="0"/>
              </a:rPr>
              <a:t>)</a:t>
            </a:r>
            <a:endParaRPr lang="en-US" altLang="x-none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9925" y="1955801"/>
            <a:ext cx="85740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x-none" i="1" smtClean="0">
              <a:ea typeface="Times New Roman" charset="0"/>
              <a:cs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 i="1" smtClean="0">
                <a:ea typeface="Times New Roman" charset="0"/>
                <a:cs typeface="Times New Roman" charset="0"/>
              </a:rPr>
              <a:t>point estimate </a:t>
            </a:r>
            <a:r>
              <a:rPr lang="en-US" altLang="x-none" b="1" i="1" smtClean="0">
                <a:ea typeface="Times New Roman" charset="0"/>
                <a:cs typeface="Times New Roman" charset="0"/>
                <a:sym typeface="Symbol" charset="2"/>
              </a:rPr>
              <a:t></a:t>
            </a:r>
            <a:r>
              <a:rPr lang="en-US" altLang="x-none" b="1" i="1" smtClean="0">
                <a:ea typeface="Times New Roman" charset="0"/>
                <a:cs typeface="Times New Roman" charset="0"/>
              </a:rPr>
              <a:t>  </a:t>
            </a:r>
            <a:r>
              <a:rPr lang="en-US" altLang="x-none" b="1" i="1" smtClean="0">
                <a:ea typeface="Times New Roman" charset="0"/>
                <a:cs typeface="Times New Roman" charset="0"/>
                <a:sym typeface="Symbol" charset="2"/>
              </a:rPr>
              <a:t>(measure of how confident we want to be) </a:t>
            </a:r>
            <a:r>
              <a:rPr lang="en-US" altLang="x-none" b="1" i="1" smtClean="0">
                <a:ea typeface="Times New Roman" charset="0"/>
                <a:cs typeface="Times New Roman" charset="0"/>
              </a:rPr>
              <a:t> (standard error)</a:t>
            </a:r>
            <a:endParaRPr lang="en-US" altLang="x-none" b="1" smtClean="0">
              <a:ea typeface="Times New Roman" charset="0"/>
              <a:cs typeface="Times New Roman" charset="0"/>
              <a:sym typeface="Symbol" charset="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x-none" b="1" i="1" smtClean="0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>
              <a:ea typeface="Times New Roman" charset="0"/>
              <a:cs typeface="Times New Roman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108125" y="1690688"/>
            <a:ext cx="5181600" cy="762000"/>
            <a:chOff x="768" y="1104"/>
            <a:chExt cx="3264" cy="48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104" y="1104"/>
              <a:ext cx="2928" cy="4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The value of the statistic in my sample (eg., mean, odds ratio, etc.)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768" y="13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193725" y="3214688"/>
            <a:ext cx="4648200" cy="1449388"/>
            <a:chOff x="192" y="2064"/>
            <a:chExt cx="2928" cy="913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92" y="2400"/>
              <a:ext cx="2928" cy="57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From a Z table or a T table, depending on the sampling distribution of the statistic.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864" y="206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394125" y="3214688"/>
            <a:ext cx="4648200" cy="2195513"/>
            <a:chOff x="2208" y="2064"/>
            <a:chExt cx="2928" cy="1383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8" y="3216"/>
              <a:ext cx="2928" cy="2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Standard error of the statistic.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 flipV="1">
              <a:off x="3648" y="2064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5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9925" y="1955801"/>
            <a:ext cx="85740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x-none" i="1" smtClean="0">
              <a:ea typeface="Times New Roman" charset="0"/>
              <a:cs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 i="1" smtClean="0">
                <a:ea typeface="Times New Roman" charset="0"/>
                <a:cs typeface="Times New Roman" charset="0"/>
              </a:rPr>
              <a:t>point estimate </a:t>
            </a:r>
            <a:r>
              <a:rPr lang="en-US" altLang="x-none" b="1" i="1" smtClean="0">
                <a:ea typeface="Times New Roman" charset="0"/>
                <a:cs typeface="Times New Roman" charset="0"/>
                <a:sym typeface="Symbol" charset="2"/>
              </a:rPr>
              <a:t></a:t>
            </a:r>
            <a:r>
              <a:rPr lang="en-US" altLang="x-none" b="1" i="1" smtClean="0">
                <a:ea typeface="Times New Roman" charset="0"/>
                <a:cs typeface="Times New Roman" charset="0"/>
              </a:rPr>
              <a:t>  </a:t>
            </a:r>
            <a:r>
              <a:rPr lang="en-US" altLang="x-none" b="1" i="1" smtClean="0">
                <a:ea typeface="Times New Roman" charset="0"/>
                <a:cs typeface="Times New Roman" charset="0"/>
                <a:sym typeface="Symbol" charset="2"/>
              </a:rPr>
              <a:t>(measure of how confident we want to be) </a:t>
            </a:r>
            <a:r>
              <a:rPr lang="en-US" altLang="x-none" b="1" i="1" smtClean="0">
                <a:ea typeface="Times New Roman" charset="0"/>
                <a:cs typeface="Times New Roman" charset="0"/>
              </a:rPr>
              <a:t> (standard error)</a:t>
            </a:r>
            <a:endParaRPr lang="en-US" altLang="x-none" b="1" smtClean="0">
              <a:ea typeface="Times New Roman" charset="0"/>
              <a:cs typeface="Times New Roman" charset="0"/>
              <a:sym typeface="Symbol" charset="2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x-none" b="1" i="1" smtClean="0">
              <a:ea typeface="Times New Roman" charset="0"/>
              <a:cs typeface="Times New Roman" charset="0"/>
              <a:sym typeface="Symbol" charset="2"/>
            </a:endParaRPr>
          </a:p>
          <a:p>
            <a:endParaRPr lang="en-US" altLang="x-none">
              <a:ea typeface="Times New Roman" charset="0"/>
              <a:cs typeface="Times New Roman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108125" y="1690688"/>
            <a:ext cx="5181600" cy="762000"/>
            <a:chOff x="768" y="1104"/>
            <a:chExt cx="3264" cy="48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104" y="1104"/>
              <a:ext cx="2928" cy="4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The value of the statistic in my sample (eg., mean, odds ratio, etc.)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768" y="13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193725" y="3214688"/>
            <a:ext cx="4648200" cy="1449388"/>
            <a:chOff x="192" y="2064"/>
            <a:chExt cx="2928" cy="913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92" y="2400"/>
              <a:ext cx="2928" cy="57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From a Z table or a T table, depending on the sampling distribution of the statistic.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864" y="206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394125" y="3214688"/>
            <a:ext cx="4648200" cy="2195513"/>
            <a:chOff x="2208" y="2064"/>
            <a:chExt cx="2928" cy="1383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208" y="3216"/>
              <a:ext cx="2928" cy="2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/>
                <a:t>Standard error of the statistic.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 flipV="1">
              <a:off x="3648" y="2064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Hypothesis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62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1. Is the mean vitamin D in middle-aged and older European men lower than 100 </a:t>
            </a:r>
            <a:r>
              <a:rPr lang="en-US" altLang="x-none" dirty="0" err="1"/>
              <a:t>nmol</a:t>
            </a:r>
            <a:r>
              <a:rPr lang="en-US" altLang="x-none" dirty="0"/>
              <a:t>/L (the “desirable” level)?</a:t>
            </a:r>
          </a:p>
          <a:p>
            <a:r>
              <a:rPr lang="en-US" altLang="x-none" dirty="0"/>
              <a:t>2. Is cognitive function correlated with vitamin D?</a:t>
            </a: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183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mean vitamin D different than 100?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x-none" dirty="0"/>
              <a:t>Start by assuming that the mean = 100</a:t>
            </a:r>
          </a:p>
          <a:p>
            <a:r>
              <a:rPr lang="en-US" altLang="x-none" dirty="0"/>
              <a:t>This is the “null hypothesis”</a:t>
            </a:r>
          </a:p>
          <a:p>
            <a:r>
              <a:rPr lang="en-US" altLang="x-none" dirty="0"/>
              <a:t>This is usually the “straw man” that we want to shoot down</a:t>
            </a:r>
          </a:p>
          <a:p>
            <a:r>
              <a:rPr lang="en-US" altLang="x-none" dirty="0"/>
              <a:t>Determine the distribution of statistics assuming that the null is true…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829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simulation (10,000 repeats)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4" descr="null m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24" y="1690688"/>
            <a:ext cx="5564188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71074" y="1938338"/>
            <a:ext cx="26733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This is called the null distribution!</a:t>
            </a:r>
          </a:p>
          <a:p>
            <a:pPr>
              <a:spcBef>
                <a:spcPct val="50000"/>
              </a:spcBef>
            </a:pPr>
            <a:endParaRPr lang="en-US" altLang="x-none" dirty="0"/>
          </a:p>
          <a:p>
            <a:pPr>
              <a:spcBef>
                <a:spcPct val="50000"/>
              </a:spcBef>
            </a:pPr>
            <a:r>
              <a:rPr lang="en-US" altLang="x-none" dirty="0"/>
              <a:t>Normally distributed</a:t>
            </a:r>
          </a:p>
          <a:p>
            <a:pPr>
              <a:spcBef>
                <a:spcPct val="50000"/>
              </a:spcBef>
            </a:pPr>
            <a:r>
              <a:rPr lang="en-US" altLang="x-none" dirty="0" err="1"/>
              <a:t>Std</a:t>
            </a:r>
            <a:r>
              <a:rPr lang="en-US" altLang="x-none" dirty="0"/>
              <a:t> error = 3.3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Mean = 100</a:t>
            </a:r>
          </a:p>
        </p:txBody>
      </p:sp>
    </p:spTree>
    <p:extLst>
      <p:ext uri="{BB962C8B-B14F-4D97-AF65-F5344CB8AC3E}">
        <p14:creationId xmlns:p14="http://schemas.microsoft.com/office/powerpoint/2010/main" val="476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null distribution to the </a:t>
            </a:r>
            <a:r>
              <a:rPr lang="en-US" smtClean="0"/>
              <a:t>observed value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4" descr="null m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87" y="1793054"/>
            <a:ext cx="5564187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680634" y="3337692"/>
            <a:ext cx="2508250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This is the p-value!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P-value &lt; 1/10,000</a:t>
            </a:r>
          </a:p>
        </p:txBody>
      </p:sp>
    </p:spTree>
    <p:extLst>
      <p:ext uri="{BB962C8B-B14F-4D97-AF65-F5344CB8AC3E}">
        <p14:creationId xmlns:p14="http://schemas.microsoft.com/office/powerpoint/2010/main" val="19764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Calculating the p-value with a </a:t>
            </a:r>
            <a:r>
              <a:rPr lang="en-US" altLang="x-none" dirty="0" smtClean="0"/>
              <a:t>formula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522091" y="1793054"/>
            <a:ext cx="7772400" cy="1411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x-none" sz="2000" smtClean="0">
                <a:latin typeface="Times New Roman" charset="0"/>
                <a:ea typeface="Times New Roman" charset="0"/>
                <a:cs typeface="Times New Roman" charset="0"/>
              </a:rPr>
              <a:t>	Because we know how normal curves work, we can exactly calculate the probability of seeing an average of 63 nmol/L if the true average weight is 100 (i.e., if our null hypothesis is true):</a:t>
            </a:r>
          </a:p>
          <a:p>
            <a:pPr>
              <a:buFont typeface="Wingdings" charset="2"/>
              <a:buNone/>
            </a:pPr>
            <a:r>
              <a:rPr lang="en-US" altLang="x-none" sz="2000" smtClean="0">
                <a:ea typeface="Times New Roman" charset="0"/>
                <a:cs typeface="Times New Roman" charset="0"/>
              </a:rPr>
              <a:t> </a:t>
            </a:r>
          </a:p>
          <a:p>
            <a:pPr>
              <a:buFont typeface="Wingdings" charset="2"/>
              <a:buNone/>
            </a:pPr>
            <a:r>
              <a:rPr lang="en-US" altLang="x-none" sz="2000" smtClean="0">
                <a:ea typeface="Times New Roman" charset="0"/>
                <a:cs typeface="Times New Roman" charset="0"/>
              </a:rPr>
              <a:t> </a:t>
            </a:r>
          </a:p>
          <a:p>
            <a:pPr>
              <a:buFont typeface="Wingdings" charset="2"/>
              <a:buNone/>
            </a:pPr>
            <a:endParaRPr lang="en-US" altLang="x-none" sz="2000" smtClean="0"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None/>
            </a:pPr>
            <a:endParaRPr lang="en-US" altLang="x-none" sz="2000" smtClean="0"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None/>
            </a:pPr>
            <a:endParaRPr lang="en-US" altLang="x-none" sz="2000" smtClean="0">
              <a:ea typeface="Times New Roman" charset="0"/>
              <a:cs typeface="Times New Roman" charset="0"/>
            </a:endParaRPr>
          </a:p>
          <a:p>
            <a:endParaRPr lang="en-US" altLang="x-none" sz="2000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60947"/>
              </p:ext>
            </p:extLst>
          </p:nvPr>
        </p:nvGraphicFramePr>
        <p:xfrm>
          <a:off x="4093716" y="2936054"/>
          <a:ext cx="38639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6" name="Equation" r:id="rId4" imgW="1218960" imgH="393480" progId="Equation.3">
                  <p:embed/>
                </p:oleObj>
              </mc:Choice>
              <mc:Fallback>
                <p:oleObj name="Equation" r:id="rId4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716" y="2936054"/>
                        <a:ext cx="3863975" cy="12636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050728" y="4739454"/>
            <a:ext cx="5303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Z= 11.2, P-value &lt;&lt; .0001</a:t>
            </a:r>
          </a:p>
        </p:txBody>
      </p:sp>
    </p:spTree>
    <p:extLst>
      <p:ext uri="{BB962C8B-B14F-4D97-AF65-F5344CB8AC3E}">
        <p14:creationId xmlns:p14="http://schemas.microsoft.com/office/powerpoint/2010/main" val="15413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P-value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1690688"/>
            <a:ext cx="8915400" cy="66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r>
              <a:rPr lang="en-US" altLang="x-none" sz="2800" b="0">
                <a:latin typeface="Times New Roman" charset="0"/>
                <a:ea typeface="Times New Roman" charset="0"/>
                <a:cs typeface="Times New Roman" charset="0"/>
              </a:rPr>
              <a:t>P-value is the probability that we would have seen our data (or something more unexpected) just by chance if the null hypothesis (null value) is true.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r>
              <a:rPr lang="en-US" altLang="x-none" sz="2800" b="0" dirty="0">
                <a:latin typeface="Times New Roman" charset="0"/>
                <a:ea typeface="Times New Roman" charset="0"/>
                <a:cs typeface="Times New Roman" charset="0"/>
              </a:rPr>
              <a:t>Small p-values mean the null value is unlikely given our data.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r>
              <a:rPr lang="en-US" altLang="x-none" sz="2800" b="0" dirty="0">
                <a:latin typeface="Times New Roman" charset="0"/>
                <a:ea typeface="Times New Roman" charset="0"/>
                <a:cs typeface="Times New Roman" charset="0"/>
              </a:rPr>
              <a:t>Our data are so unlikely given the null hypothesis (&lt;&lt;1/10,000) that I’m going to reject the null hypothesis! (Don’t want to reject our data!)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8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charset="2"/>
              <a:buNone/>
            </a:pPr>
            <a:endParaRPr lang="en-US" altLang="x-none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charset="2"/>
              <a:buChar char="l"/>
            </a:pPr>
            <a:endParaRPr lang="en-US" altLang="x-none" sz="20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P-value &lt; .0001 means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1690688"/>
            <a:ext cx="8915400" cy="245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The probability of seeing what you saw or something more extreme </a:t>
            </a:r>
            <a:r>
              <a:rPr lang="en-US" altLang="x-none" sz="2800" i="1" dirty="0">
                <a:latin typeface="Times New Roman" charset="0"/>
                <a:ea typeface="Times New Roman" charset="0"/>
                <a:cs typeface="Times New Roman" charset="0"/>
              </a:rPr>
              <a:t>if the null hypothesis is true (due to chance)</a:t>
            </a: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&lt;.0001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endParaRPr lang="en-US" altLang="x-none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r>
              <a:rPr lang="en-US" altLang="x-none" sz="2800" dirty="0">
                <a:latin typeface="Times New Roman" charset="0"/>
                <a:ea typeface="Times New Roman" charset="0"/>
                <a:cs typeface="Times New Roman" charset="0"/>
              </a:rPr>
              <a:t>P(empirical data/null hypothesis) &lt;.0001</a:t>
            </a:r>
          </a:p>
          <a:p>
            <a:endParaRPr lang="en-US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734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inference: The process of making guesses about the truth from sample data.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556975" y="515691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004775" y="4090115"/>
            <a:ext cx="2286000" cy="1295400"/>
            <a:chOff x="3504" y="2544"/>
            <a:chExt cx="1440" cy="8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792" y="30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504" y="2544"/>
              <a:ext cx="1440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u="sng">
                  <a:latin typeface="Times New Roman" charset="0"/>
                </a:rPr>
                <a:t>Sample </a:t>
              </a:r>
              <a:r>
                <a:rPr lang="en-US" altLang="x-none" sz="2400">
                  <a:latin typeface="Times New Roman" charset="0"/>
                </a:rPr>
                <a:t>(observation)</a:t>
              </a: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861775" y="5461715"/>
            <a:ext cx="4419600" cy="1217613"/>
            <a:chOff x="2784" y="3360"/>
            <a:chExt cx="2784" cy="767"/>
          </a:xfrm>
        </p:grpSpPr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 rot="5400000">
              <a:off x="3048" y="3096"/>
              <a:ext cx="57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840" y="3408"/>
              <a:ext cx="1728" cy="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dirty="0">
                  <a:latin typeface="Times New Roman" charset="0"/>
                </a:rPr>
                <a:t>Make guesses about the whole population 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889975" y="3480515"/>
            <a:ext cx="2514600" cy="2819400"/>
            <a:chOff x="1056" y="2160"/>
            <a:chExt cx="1584" cy="1776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056" y="2688"/>
              <a:ext cx="1584" cy="1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152" y="2160"/>
              <a:ext cx="1440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x-none" sz="2400" u="sng">
                  <a:latin typeface="Times New Roman" charset="0"/>
                </a:rPr>
                <a:t>Truth</a:t>
              </a:r>
              <a:r>
                <a:rPr lang="en-US" altLang="x-none" sz="2400">
                  <a:latin typeface="Times New Roman" charset="0"/>
                </a:rPr>
                <a:t> (not observable)</a:t>
              </a: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2347175" y="4547315"/>
            <a:ext cx="1981200" cy="1285875"/>
            <a:chOff x="1248" y="2832"/>
            <a:chExt cx="1248" cy="810"/>
          </a:xfrm>
        </p:grpSpPr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1824" y="3264"/>
            <a:ext cx="66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" name="Equation" r:id="rId4" imgW="1054080" imgH="596880" progId="Equation.3">
                    <p:embed/>
                  </p:oleObj>
                </mc:Choice>
                <mc:Fallback>
                  <p:oleObj name="Equation" r:id="rId4" imgW="105408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alphaModFix amt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264"/>
                          <a:ext cx="666" cy="37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/>
            <p:cNvGraphicFramePr>
              <a:graphicFrameLocks noChangeAspect="1"/>
            </p:cNvGraphicFramePr>
            <p:nvPr/>
          </p:nvGraphicFramePr>
          <p:xfrm>
            <a:off x="1344" y="3264"/>
            <a:ext cx="3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2" r:id="rId6" imgW="558800" imgH="596900" progId="Equation.3">
                    <p:embed/>
                  </p:oleObj>
                </mc:Choice>
                <mc:Fallback>
                  <p:oleObj r:id="rId6" imgW="558800" imgH="596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alphaModFix amt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264"/>
                          <a:ext cx="354" cy="37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5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248" y="2832"/>
              <a:ext cx="12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b="0" dirty="0"/>
                <a:t>Population parameters</a:t>
              </a:r>
            </a:p>
          </p:txBody>
        </p:sp>
      </p:grpSp>
      <p:grpSp>
        <p:nvGrpSpPr>
          <p:cNvPr id="21" name="Group 39"/>
          <p:cNvGrpSpPr>
            <a:grpSpLocks/>
          </p:cNvGrpSpPr>
          <p:nvPr/>
        </p:nvGrpSpPr>
        <p:grpSpPr bwMode="auto">
          <a:xfrm>
            <a:off x="6690575" y="2489915"/>
            <a:ext cx="3200400" cy="2667000"/>
            <a:chOff x="3744" y="1536"/>
            <a:chExt cx="2016" cy="1680"/>
          </a:xfrm>
        </p:grpSpPr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744" y="1536"/>
              <a:ext cx="1680" cy="1680"/>
              <a:chOff x="3744" y="1536"/>
              <a:chExt cx="1680" cy="1680"/>
            </a:xfrm>
          </p:grpSpPr>
          <p:grpSp>
            <p:nvGrpSpPr>
              <p:cNvPr id="24" name="Group 37"/>
              <p:cNvGrpSpPr>
                <a:grpSpLocks/>
              </p:cNvGrpSpPr>
              <p:nvPr/>
            </p:nvGrpSpPr>
            <p:grpSpPr bwMode="auto">
              <a:xfrm>
                <a:off x="3984" y="1536"/>
                <a:ext cx="1440" cy="1002"/>
                <a:chOff x="3984" y="1536"/>
                <a:chExt cx="1440" cy="1002"/>
              </a:xfrm>
            </p:grpSpPr>
            <p:graphicFrame>
              <p:nvGraphicFramePr>
                <p:cNvPr id="26" name="Object 19"/>
                <p:cNvGraphicFramePr>
                  <a:graphicFrameLocks noChangeAspect="1"/>
                </p:cNvGraphicFramePr>
                <p:nvPr/>
              </p:nvGraphicFramePr>
              <p:xfrm>
                <a:off x="4320" y="2160"/>
                <a:ext cx="882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03" name="Equation" r:id="rId8" imgW="1396800" imgH="596880" progId="Equation.3">
                        <p:embed/>
                      </p:oleObj>
                    </mc:Choice>
                    <mc:Fallback>
                      <p:oleObj name="Equation" r:id="rId8" imgW="1396800" imgH="596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alphaModFix amt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2160"/>
                              <a:ext cx="882" cy="378"/>
                            </a:xfrm>
                            <a:prstGeom prst="rect">
                              <a:avLst/>
                            </a:prstGeom>
                            <a:solidFill>
                              <a:srgbClr val="66FF33">
                                <a:alpha val="50000"/>
                              </a:srgbClr>
                            </a:solidFill>
                            <a:ln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20"/>
                <p:cNvGraphicFramePr>
                  <a:graphicFrameLocks noChangeAspect="1"/>
                </p:cNvGraphicFramePr>
                <p:nvPr/>
              </p:nvGraphicFramePr>
              <p:xfrm>
                <a:off x="4412" y="1776"/>
                <a:ext cx="555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04" name="Equation" r:id="rId10" imgW="876240" imgH="596880" progId="Equation.3">
                        <p:embed/>
                      </p:oleObj>
                    </mc:Choice>
                    <mc:Fallback>
                      <p:oleObj name="Equation" r:id="rId10" imgW="876240" imgH="596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alphaModFix amt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2" y="1776"/>
                              <a:ext cx="555" cy="378"/>
                            </a:xfrm>
                            <a:prstGeom prst="rect">
                              <a:avLst/>
                            </a:prstGeom>
                            <a:solidFill>
                              <a:srgbClr val="66FF33">
                                <a:alpha val="50000"/>
                              </a:srgbClr>
                            </a:solidFill>
                            <a:ln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4" y="1536"/>
                  <a:ext cx="1440" cy="23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x-none" b="0"/>
                    <a:t>Sample statistics</a:t>
                  </a:r>
                </a:p>
              </p:txBody>
            </p:sp>
          </p:grp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V="1">
                <a:off x="3744" y="2448"/>
                <a:ext cx="624" cy="768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4272" y="2592"/>
              <a:ext cx="14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x-none" sz="1400" b="0" baseline="-30000">
                  <a:ea typeface="Times New Roman" charset="0"/>
                  <a:cs typeface="Times New Roman" charset="0"/>
                </a:rPr>
                <a:t>*hat notation ^ is often used to indicate  “estitmate”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P-value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1690688"/>
            <a:ext cx="8915400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altLang="x-none" sz="2800" dirty="0"/>
              <a:t>By convention, p-values of &lt;.05 are often accepted as “statistically significant” in the medical literature; but this is an arbitrary cut-off.</a:t>
            </a:r>
          </a:p>
          <a:p>
            <a:endParaRPr lang="en-US" altLang="x-none" sz="2800" dirty="0"/>
          </a:p>
          <a:p>
            <a:r>
              <a:rPr lang="en-US" altLang="x-none" sz="2800" dirty="0"/>
              <a:t>A cut-off of p&lt;.05 means that in about 5 of 100 experiments, a result would appear significant just by chance (“Type I error”).</a:t>
            </a:r>
            <a:endParaRPr lang="en-US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85570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Summary: Hypothesis testing</a:t>
            </a:r>
            <a:br>
              <a:rPr lang="en-US" altLang="x-none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7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u="sng" dirty="0"/>
              <a:t>The Steps: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x-none" dirty="0"/>
              <a:t>Define your hypotheses (null, alternative)</a:t>
            </a:r>
          </a:p>
          <a:p>
            <a:pPr lvl="1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altLang="x-none" sz="2000" b="0" dirty="0"/>
              <a:t>The null hypothesis is the “straw man” that we are trying to shoot down. </a:t>
            </a:r>
          </a:p>
          <a:p>
            <a:pPr lvl="1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altLang="x-none" sz="2000" b="0" dirty="0"/>
              <a:t>Null here: “mean vitamin D level = 100 </a:t>
            </a:r>
            <a:r>
              <a:rPr lang="en-US" altLang="x-none" sz="2000" b="0" dirty="0" err="1"/>
              <a:t>nmol</a:t>
            </a:r>
            <a:r>
              <a:rPr lang="en-US" altLang="x-none" sz="2000" b="0" dirty="0"/>
              <a:t>/L”</a:t>
            </a:r>
          </a:p>
          <a:p>
            <a:pPr lvl="1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altLang="x-none" sz="2000" b="0" dirty="0"/>
              <a:t>Alternative here: “mean </a:t>
            </a:r>
            <a:r>
              <a:rPr lang="en-US" altLang="x-none" sz="2000" b="0" dirty="0" err="1"/>
              <a:t>vit</a:t>
            </a:r>
            <a:r>
              <a:rPr lang="en-US" altLang="x-none" sz="2000" b="0" dirty="0"/>
              <a:t> D &lt; 100 </a:t>
            </a:r>
            <a:r>
              <a:rPr lang="en-US" altLang="x-none" sz="2000" b="0" dirty="0" err="1"/>
              <a:t>nmol</a:t>
            </a:r>
            <a:r>
              <a:rPr lang="en-US" altLang="x-none" sz="2000" b="0" dirty="0"/>
              <a:t>/L” (</a:t>
            </a:r>
            <a:r>
              <a:rPr lang="en-US" altLang="x-none" sz="2000" b="0" u="sng" dirty="0"/>
              <a:t>one-sided</a:t>
            </a:r>
            <a:r>
              <a:rPr lang="en-US" altLang="x-none" sz="2000" b="0" dirty="0"/>
              <a:t>)</a:t>
            </a:r>
            <a:endParaRPr lang="en-US" altLang="x-none" sz="2800" b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AutoNum type="arabicPeriod" startAt="2"/>
            </a:pPr>
            <a:r>
              <a:rPr lang="en-US" altLang="x-none" dirty="0"/>
              <a:t>Specify your sampling distribution (under the null)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buFont typeface="Wingdings" charset="2"/>
              <a:buChar char="Ø"/>
            </a:pPr>
            <a:r>
              <a:rPr lang="en-US" altLang="x-none" sz="2000" b="0" dirty="0"/>
              <a:t>If we repeated this experiment many, many times, the mean vitamin D would be normally distributed around 100 </a:t>
            </a:r>
            <a:r>
              <a:rPr lang="en-US" altLang="x-none" sz="2000" b="0" dirty="0" err="1"/>
              <a:t>nmol</a:t>
            </a:r>
            <a:r>
              <a:rPr lang="en-US" altLang="x-none" sz="2000" b="0" dirty="0"/>
              <a:t>/L with a standard error of 3.3</a:t>
            </a:r>
            <a:endParaRPr lang="en-US" altLang="x-none" sz="2800" b="0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003675" y="4633913"/>
            <a:ext cx="1236663" cy="387350"/>
            <a:chOff x="2736" y="2928"/>
            <a:chExt cx="925" cy="35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36" y="2928"/>
              <a:ext cx="91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2867" y="2970"/>
            <a:ext cx="79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4" name="Equation" r:id="rId4" imgW="876240" imgH="342720" progId="Equation.3">
                    <p:embed/>
                  </p:oleObj>
                </mc:Choice>
                <mc:Fallback>
                  <p:oleObj name="Equation" r:id="rId4" imgW="87624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" y="2970"/>
                          <a:ext cx="79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5105400"/>
            <a:ext cx="91440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en-US" altLang="x-none"/>
              <a:t>3.   Do a single experiment </a:t>
            </a:r>
            <a:r>
              <a:rPr lang="en-US" altLang="x-none" b="0"/>
              <a:t>(observed sample mean = 63 nmol/L)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/>
              <a:t>4.  Calculate the p-value of what you observed </a:t>
            </a:r>
            <a:r>
              <a:rPr lang="en-US" altLang="x-none" b="0"/>
              <a:t>(p&lt;.0001)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/>
              <a:t>5.  Reject or fail to reject the null hypothesis </a:t>
            </a:r>
            <a:r>
              <a:rPr lang="en-US" altLang="x-none" b="0"/>
              <a:t>(reject)</a:t>
            </a:r>
          </a:p>
          <a:p>
            <a:pPr eaLnBrk="1" hangingPunct="1">
              <a:spcBef>
                <a:spcPct val="50000"/>
              </a:spcBef>
            </a:pPr>
            <a:endParaRPr lang="en-US" altLang="x-none" b="0"/>
          </a:p>
        </p:txBody>
      </p:sp>
    </p:spTree>
    <p:extLst>
      <p:ext uri="{BB962C8B-B14F-4D97-AF65-F5344CB8AC3E}">
        <p14:creationId xmlns:p14="http://schemas.microsoft.com/office/powerpoint/2010/main" val="20710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vs hypothesis tests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802"/>
            <a:ext cx="10515600" cy="4351338"/>
          </a:xfrm>
        </p:spPr>
        <p:txBody>
          <a:bodyPr/>
          <a:lstStyle/>
          <a:p>
            <a:r>
              <a:rPr lang="en-US" altLang="x-none" dirty="0"/>
              <a:t>Confidence intervals give the same information (and more) than hypothesis tests</a:t>
            </a:r>
            <a:r>
              <a:rPr lang="en-US" altLang="x-none" dirty="0" smtClean="0"/>
              <a:t>…</a:t>
            </a:r>
          </a:p>
          <a:p>
            <a:r>
              <a:rPr lang="en-US" altLang="x-none" dirty="0" smtClean="0"/>
              <a:t>Duality with hypothesis tests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62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743851" y="2671762"/>
            <a:ext cx="193675" cy="893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46901" y="2179637"/>
            <a:ext cx="19812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Null value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204814" y="2270125"/>
            <a:ext cx="4565650" cy="1973262"/>
            <a:chOff x="662" y="1453"/>
            <a:chExt cx="2187" cy="124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50" y="1736"/>
              <a:ext cx="135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62" y="1453"/>
              <a:ext cx="218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400" b="0">
                  <a:latin typeface="Times New Roman" charset="0"/>
                </a:rPr>
                <a:t>99% confidence interval</a:t>
              </a: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12701" y="4840287"/>
            <a:ext cx="7239000" cy="188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Null hypothesis: Average vitamin D is 100 nmol/L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Alternative hypothesis: Average vitamin D is not 100 nmol/L (two-sided)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sz="2400" b="0">
                <a:latin typeface="Times New Roman" charset="0"/>
              </a:rPr>
              <a:t>P-value &lt; .01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584101" y="3392487"/>
            <a:ext cx="9144000" cy="487363"/>
            <a:chOff x="288" y="2640"/>
            <a:chExt cx="5328" cy="307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8" y="2640"/>
              <a:ext cx="5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36" y="2688"/>
              <a:ext cx="52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400" b="0">
                  <a:latin typeface="Times New Roman" charset="0"/>
                </a:rPr>
                <a:t>50               60                70                80                90                100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3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Is cognitive function correlated with vitamin 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63</a:t>
            </a:fld>
            <a:endParaRPr 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105415" y="1425285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/>
              <a:t>Null hypothesis: r = 0</a:t>
            </a:r>
          </a:p>
          <a:p>
            <a:r>
              <a:rPr lang="en-US" altLang="x-none" smtClean="0"/>
              <a:t>Alternative hypothesis: r </a:t>
            </a:r>
            <a:r>
              <a:rPr lang="en-US" altLang="x-none" smtClean="0">
                <a:sym typeface="Symbol" charset="2"/>
              </a:rPr>
              <a:t> 0 </a:t>
            </a:r>
          </a:p>
          <a:p>
            <a:pPr lvl="1"/>
            <a:r>
              <a:rPr lang="en-US" altLang="x-none" smtClean="0">
                <a:sym typeface="Symbol" charset="2"/>
              </a:rPr>
              <a:t>Two-sided hypothesis</a:t>
            </a:r>
          </a:p>
          <a:p>
            <a:pPr lvl="1"/>
            <a:r>
              <a:rPr lang="en-US" altLang="x-none" smtClean="0">
                <a:sym typeface="Symbol" charset="2"/>
              </a:rPr>
              <a:t>Doesn’t assume that the correlation will be positive or negative.</a:t>
            </a:r>
            <a:endParaRPr lang="en-US" altLang="x-none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74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Computer simulation (15,000 repeats)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 descr="null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309" y="1260475"/>
            <a:ext cx="607536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71059" y="2006600"/>
            <a:ext cx="267335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Null distribution: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Normally distributed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Std error = 0.1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Mean = 0</a:t>
            </a:r>
          </a:p>
        </p:txBody>
      </p:sp>
    </p:spTree>
    <p:extLst>
      <p:ext uri="{BB962C8B-B14F-4D97-AF65-F5344CB8AC3E}">
        <p14:creationId xmlns:p14="http://schemas.microsoft.com/office/powerpoint/2010/main" val="18759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What’s the probability of our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3" descr="null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62" y="1475582"/>
            <a:ext cx="607536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732275" y="2983707"/>
            <a:ext cx="3575050" cy="2243138"/>
            <a:chOff x="2959" y="2060"/>
            <a:chExt cx="2252" cy="1413"/>
          </a:xfrm>
        </p:grpSpPr>
        <p:sp>
          <p:nvSpPr>
            <p:cNvPr id="9" name="Text Box 45"/>
            <p:cNvSpPr txBox="1">
              <a:spLocks noChangeArrowheads="1"/>
            </p:cNvSpPr>
            <p:nvPr/>
          </p:nvSpPr>
          <p:spPr bwMode="auto">
            <a:xfrm>
              <a:off x="3063" y="2060"/>
              <a:ext cx="2148" cy="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x-none" dirty="0"/>
                <a:t>Even when the true correlation is 0, we get correlations as big as 0.15 or bigger 7% of the time.</a:t>
              </a:r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2959" y="2871"/>
              <a:ext cx="541" cy="6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8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What’s the probability of our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/>
          </a:p>
        </p:txBody>
      </p:sp>
      <p:pic>
        <p:nvPicPr>
          <p:cNvPr id="21" name="Picture 3" descr="null 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24" y="1475582"/>
            <a:ext cx="607536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4236412" y="4783932"/>
            <a:ext cx="3132137" cy="1011238"/>
            <a:chOff x="1257" y="3194"/>
            <a:chExt cx="1973" cy="637"/>
          </a:xfrm>
        </p:grpSpPr>
        <p:grpSp>
          <p:nvGrpSpPr>
            <p:cNvPr id="23" name="Group 5"/>
            <p:cNvGrpSpPr>
              <a:grpSpLocks/>
            </p:cNvGrpSpPr>
            <p:nvPr/>
          </p:nvGrpSpPr>
          <p:grpSpPr bwMode="auto">
            <a:xfrm>
              <a:off x="2697" y="3195"/>
              <a:ext cx="533" cy="636"/>
              <a:chOff x="2688" y="3168"/>
              <a:chExt cx="542" cy="662"/>
            </a:xfrm>
          </p:grpSpPr>
          <p:grpSp>
            <p:nvGrpSpPr>
              <p:cNvPr id="37" name="Group 6"/>
              <p:cNvGrpSpPr>
                <a:grpSpLocks/>
              </p:cNvGrpSpPr>
              <p:nvPr/>
            </p:nvGrpSpPr>
            <p:grpSpPr bwMode="auto">
              <a:xfrm>
                <a:off x="2688" y="3168"/>
                <a:ext cx="522" cy="662"/>
                <a:chOff x="2688" y="3168"/>
                <a:chExt cx="531" cy="662"/>
              </a:xfrm>
            </p:grpSpPr>
            <p:grpSp>
              <p:nvGrpSpPr>
                <p:cNvPr id="39" name="Group 7"/>
                <p:cNvGrpSpPr>
                  <a:grpSpLocks/>
                </p:cNvGrpSpPr>
                <p:nvPr/>
              </p:nvGrpSpPr>
              <p:grpSpPr bwMode="auto">
                <a:xfrm>
                  <a:off x="2688" y="3168"/>
                  <a:ext cx="359" cy="655"/>
                  <a:chOff x="2688" y="3168"/>
                  <a:chExt cx="359" cy="655"/>
                </a:xfrm>
              </p:grpSpPr>
              <p:sp>
                <p:nvSpPr>
                  <p:cNvPr id="4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61" cy="6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3369"/>
                    <a:ext cx="78" cy="4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940" y="3656"/>
                    <a:ext cx="70" cy="16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002" y="3706"/>
                    <a:ext cx="45" cy="1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" name="Group 12"/>
                <p:cNvGrpSpPr>
                  <a:grpSpLocks/>
                </p:cNvGrpSpPr>
                <p:nvPr/>
              </p:nvGrpSpPr>
              <p:grpSpPr bwMode="auto">
                <a:xfrm>
                  <a:off x="2747" y="3367"/>
                  <a:ext cx="472" cy="463"/>
                  <a:chOff x="2749" y="3368"/>
                  <a:chExt cx="428" cy="463"/>
                </a:xfrm>
              </p:grpSpPr>
              <p:sp>
                <p:nvSpPr>
                  <p:cNvPr id="4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749" y="3368"/>
                    <a:ext cx="53" cy="46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3621"/>
                    <a:ext cx="53" cy="20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3766"/>
                    <a:ext cx="27" cy="4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106" y="3776"/>
                    <a:ext cx="71" cy="3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3046" y="3770"/>
                <a:ext cx="184" cy="4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8"/>
            <p:cNvGrpSpPr>
              <a:grpSpLocks/>
            </p:cNvGrpSpPr>
            <p:nvPr/>
          </p:nvGrpSpPr>
          <p:grpSpPr bwMode="auto">
            <a:xfrm flipH="1">
              <a:off x="1257" y="3194"/>
              <a:ext cx="533" cy="636"/>
              <a:chOff x="2688" y="3168"/>
              <a:chExt cx="542" cy="662"/>
            </a:xfrm>
          </p:grpSpPr>
          <p:grpSp>
            <p:nvGrpSpPr>
              <p:cNvPr id="25" name="Group 19"/>
              <p:cNvGrpSpPr>
                <a:grpSpLocks/>
              </p:cNvGrpSpPr>
              <p:nvPr/>
            </p:nvGrpSpPr>
            <p:grpSpPr bwMode="auto">
              <a:xfrm>
                <a:off x="2688" y="3168"/>
                <a:ext cx="522" cy="662"/>
                <a:chOff x="2688" y="3168"/>
                <a:chExt cx="531" cy="662"/>
              </a:xfrm>
            </p:grpSpPr>
            <p:grpSp>
              <p:nvGrpSpPr>
                <p:cNvPr id="27" name="Group 20"/>
                <p:cNvGrpSpPr>
                  <a:grpSpLocks/>
                </p:cNvGrpSpPr>
                <p:nvPr/>
              </p:nvGrpSpPr>
              <p:grpSpPr bwMode="auto">
                <a:xfrm>
                  <a:off x="2688" y="3168"/>
                  <a:ext cx="359" cy="655"/>
                  <a:chOff x="2688" y="3168"/>
                  <a:chExt cx="359" cy="655"/>
                </a:xfrm>
              </p:grpSpPr>
              <p:sp>
                <p:nvSpPr>
                  <p:cNvPr id="3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168"/>
                    <a:ext cx="61" cy="6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3369"/>
                    <a:ext cx="78" cy="45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40" y="3656"/>
                    <a:ext cx="70" cy="16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002" y="3706"/>
                    <a:ext cx="45" cy="1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5"/>
                <p:cNvGrpSpPr>
                  <a:grpSpLocks/>
                </p:cNvGrpSpPr>
                <p:nvPr/>
              </p:nvGrpSpPr>
              <p:grpSpPr bwMode="auto">
                <a:xfrm>
                  <a:off x="2747" y="3367"/>
                  <a:ext cx="472" cy="463"/>
                  <a:chOff x="2749" y="3368"/>
                  <a:chExt cx="428" cy="463"/>
                </a:xfrm>
              </p:grpSpPr>
              <p:sp>
                <p:nvSpPr>
                  <p:cNvPr id="29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749" y="3368"/>
                    <a:ext cx="53" cy="46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3621"/>
                    <a:ext cx="53" cy="20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3766"/>
                    <a:ext cx="27" cy="4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06" y="3776"/>
                    <a:ext cx="71" cy="37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3046" y="3770"/>
                <a:ext cx="184" cy="4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6851024" y="2939257"/>
            <a:ext cx="35274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/>
              <a:t>Our results could have happened purely due to a fluke of chance!</a:t>
            </a:r>
          </a:p>
        </p:txBody>
      </p:sp>
    </p:spTree>
    <p:extLst>
      <p:ext uri="{BB962C8B-B14F-4D97-AF65-F5344CB8AC3E}">
        <p14:creationId xmlns:p14="http://schemas.microsoft.com/office/powerpoint/2010/main" val="8530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Formal hypothesis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67</a:t>
            </a:fld>
            <a:endParaRPr lang="en-US"/>
          </a:p>
        </p:txBody>
      </p:sp>
      <p:sp>
        <p:nvSpPr>
          <p:cNvPr id="50" name="Rectangle 8"/>
          <p:cNvSpPr txBox="1">
            <a:spLocks noChangeArrowheads="1"/>
          </p:cNvSpPr>
          <p:nvPr/>
        </p:nvSpPr>
        <p:spPr>
          <a:xfrm>
            <a:off x="1311476" y="1660582"/>
            <a:ext cx="83121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x-none" sz="2400" smtClean="0"/>
              <a:t>1. Null hypothesis: r=0</a:t>
            </a:r>
          </a:p>
          <a:p>
            <a:pPr marL="990600" lvl="1" indent="-533400"/>
            <a:r>
              <a:rPr lang="en-US" altLang="x-none" sz="2000" smtClean="0"/>
              <a:t>Alternative: r </a:t>
            </a:r>
            <a:r>
              <a:rPr lang="en-US" altLang="x-none" sz="2000" smtClean="0">
                <a:sym typeface="Symbol" charset="2"/>
              </a:rPr>
              <a:t> 0</a:t>
            </a:r>
            <a:r>
              <a:rPr lang="en-US" altLang="x-none" sz="2000" b="1" smtClean="0">
                <a:sym typeface="Symbol" charset="2"/>
              </a:rPr>
              <a:t> </a:t>
            </a:r>
            <a:r>
              <a:rPr lang="en-US" altLang="x-none" sz="2000" smtClean="0">
                <a:sym typeface="Symbol" charset="2"/>
              </a:rPr>
              <a:t>(two-sided)</a:t>
            </a:r>
            <a:endParaRPr lang="en-US" altLang="x-none" sz="2000" smtClean="0"/>
          </a:p>
          <a:p>
            <a:pPr marL="609600" indent="-609600"/>
            <a:r>
              <a:rPr lang="en-US" altLang="x-none" sz="2400" smtClean="0"/>
              <a:t>2. Determine the null distribution</a:t>
            </a:r>
          </a:p>
          <a:p>
            <a:pPr marL="1371600" lvl="2" indent="-457200"/>
            <a:r>
              <a:rPr lang="en-US" altLang="x-none" sz="1800" smtClean="0"/>
              <a:t>Normally distributed </a:t>
            </a:r>
          </a:p>
          <a:p>
            <a:pPr marL="1371600" lvl="2" indent="-457200"/>
            <a:r>
              <a:rPr lang="en-US" altLang="x-none" sz="1800" smtClean="0"/>
              <a:t>Standard error = 0.1</a:t>
            </a:r>
          </a:p>
          <a:p>
            <a:pPr marL="609600" indent="-609600"/>
            <a:r>
              <a:rPr lang="en-US" altLang="x-none" sz="2400" smtClean="0"/>
              <a:t>3. Collect Data, r=0.15</a:t>
            </a:r>
          </a:p>
          <a:p>
            <a:pPr marL="609600" indent="-609600"/>
            <a:r>
              <a:rPr lang="en-US" altLang="x-none" sz="2400" smtClean="0"/>
              <a:t>4. Calculate the p-value for the data:</a:t>
            </a:r>
          </a:p>
          <a:p>
            <a:pPr marL="990600" lvl="1" indent="-533400"/>
            <a:r>
              <a:rPr lang="en-US" altLang="x-none" sz="2000" smtClean="0"/>
              <a:t>Z = </a:t>
            </a:r>
          </a:p>
          <a:p>
            <a:pPr marL="609600" indent="-609600"/>
            <a:endParaRPr lang="en-US" altLang="x-none" sz="2400" smtClean="0"/>
          </a:p>
          <a:p>
            <a:pPr marL="609600" indent="-609600"/>
            <a:r>
              <a:rPr lang="en-US" altLang="x-none" sz="2400" smtClean="0"/>
              <a:t>5. Reject or fail to reject the null (fail to reject)</a:t>
            </a:r>
          </a:p>
          <a:p>
            <a:pPr marL="990600" lvl="1" indent="-533400"/>
            <a:endParaRPr lang="en-US" altLang="x-none" sz="2000" smtClean="0"/>
          </a:p>
          <a:p>
            <a:pPr marL="990600" lvl="1" indent="-533400">
              <a:buFont typeface="Wingdings" charset="2"/>
              <a:buNone/>
            </a:pPr>
            <a:endParaRPr lang="en-US" altLang="x-none" sz="2000"/>
          </a:p>
        </p:txBody>
      </p:sp>
    </p:spTree>
    <p:extLst>
      <p:ext uri="{BB962C8B-B14F-4D97-AF65-F5344CB8AC3E}">
        <p14:creationId xmlns:p14="http://schemas.microsoft.com/office/powerpoint/2010/main" val="1391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Or use a confidence interval to see statistical significance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09967" y="1966119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/>
              <a:t>95% CI  = -0.05 to 0.35</a:t>
            </a:r>
          </a:p>
          <a:p>
            <a:r>
              <a:rPr lang="en-US" altLang="x-none" smtClean="0"/>
              <a:t>Thus, 0 (the null value) is a plausible value!</a:t>
            </a:r>
          </a:p>
          <a:p>
            <a:r>
              <a:rPr lang="en-US" altLang="x-none" smtClean="0"/>
              <a:t>P&gt;.05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34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vs.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sz="2400" b="1" u="sng" dirty="0">
                <a:ea typeface="Times New Roman" charset="0"/>
                <a:cs typeface="Times New Roman" charset="0"/>
              </a:rPr>
              <a:t>Sample Statistic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– any summary measure calculated from data; e.g., could be a mean, a difference in means or proportions, an odds ratio, or a correlation coefficient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mean vitamin D level in a sample of 100 </a:t>
            </a:r>
            <a:r>
              <a:rPr lang="en-US" altLang="x-none" sz="2000" dirty="0" smtClean="0">
                <a:ea typeface="Times New Roman" charset="0"/>
                <a:cs typeface="Times New Roman" charset="0"/>
              </a:rPr>
              <a:t>people is 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63 </a:t>
            </a:r>
            <a:r>
              <a:rPr lang="en-US" altLang="x-none" sz="2000" dirty="0" err="1">
                <a:ea typeface="Times New Roman" charset="0"/>
                <a:cs typeface="Times New Roman" charset="0"/>
              </a:rPr>
              <a:t>nmol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/L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correlation coefficient between vitamin D and cognitive function in the sample of 100 </a:t>
            </a:r>
            <a:r>
              <a:rPr lang="en-US" altLang="x-none" sz="2000" dirty="0" smtClean="0">
                <a:ea typeface="Times New Roman" charset="0"/>
                <a:cs typeface="Times New Roman" charset="0"/>
              </a:rPr>
              <a:t>people is 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0.15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ea typeface="Times New Roman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altLang="x-none" sz="2400" b="1" u="sng" dirty="0">
                <a:ea typeface="Times New Roman" charset="0"/>
                <a:cs typeface="Times New Roman" charset="0"/>
              </a:rPr>
              <a:t>Population parameter</a:t>
            </a:r>
            <a:r>
              <a:rPr lang="en-US" altLang="x-none" sz="2400" dirty="0">
                <a:ea typeface="Times New Roman" charset="0"/>
                <a:cs typeface="Times New Roman" charset="0"/>
              </a:rPr>
              <a:t> – the true value/true effect in the entire population of interest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true mean vitamin D in all middle-aged </a:t>
            </a:r>
            <a:r>
              <a:rPr lang="en-US" altLang="x-none" sz="2000" dirty="0" smtClean="0">
                <a:ea typeface="Times New Roman" charset="0"/>
                <a:cs typeface="Times New Roman" charset="0"/>
              </a:rPr>
              <a:t>humans is 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62 </a:t>
            </a:r>
            <a:r>
              <a:rPr lang="en-US" altLang="x-none" sz="2000" dirty="0" err="1">
                <a:ea typeface="Times New Roman" charset="0"/>
                <a:cs typeface="Times New Roman" charset="0"/>
              </a:rPr>
              <a:t>nmol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/L</a:t>
            </a:r>
          </a:p>
          <a:p>
            <a:pPr lvl="1">
              <a:lnSpc>
                <a:spcPct val="80000"/>
              </a:lnSpc>
            </a:pPr>
            <a:r>
              <a:rPr lang="en-US" altLang="x-none" sz="2000" dirty="0">
                <a:ea typeface="Times New Roman" charset="0"/>
                <a:cs typeface="Times New Roman" charset="0"/>
              </a:rPr>
              <a:t>E.g., the true correlation between vitamin D and cognitive function in all middle-aged </a:t>
            </a:r>
            <a:r>
              <a:rPr lang="en-US" altLang="x-none" sz="2000" dirty="0" smtClean="0">
                <a:ea typeface="Times New Roman" charset="0"/>
                <a:cs typeface="Times New Roman" charset="0"/>
              </a:rPr>
              <a:t>humans </a:t>
            </a:r>
            <a:r>
              <a:rPr lang="en-US" altLang="x-none" sz="2000" dirty="0">
                <a:ea typeface="Times New Roman" charset="0"/>
                <a:cs typeface="Times New Roman" charset="0"/>
              </a:rPr>
              <a:t>is 0.15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Sample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x-none" sz="2400" dirty="0"/>
              <a:t>Single population mean </a:t>
            </a:r>
          </a:p>
          <a:p>
            <a:pPr>
              <a:buNone/>
            </a:pPr>
            <a:r>
              <a:rPr lang="en-US" altLang="x-none" sz="2400" dirty="0"/>
              <a:t>Single population proportion</a:t>
            </a:r>
          </a:p>
          <a:p>
            <a:pPr>
              <a:buNone/>
            </a:pPr>
            <a:r>
              <a:rPr lang="en-US" altLang="x-none" sz="2400" dirty="0"/>
              <a:t>Difference in means (</a:t>
            </a:r>
            <a:r>
              <a:rPr lang="en-US" altLang="x-none" sz="2400" dirty="0" smtClean="0"/>
              <a:t>t-test</a:t>
            </a:r>
            <a:r>
              <a:rPr lang="en-US" altLang="x-none" sz="2400" dirty="0"/>
              <a:t>)</a:t>
            </a:r>
          </a:p>
          <a:p>
            <a:pPr>
              <a:buNone/>
            </a:pPr>
            <a:r>
              <a:rPr lang="en-US" altLang="x-none" sz="2400" dirty="0"/>
              <a:t>Difference in proportions (Z-test)</a:t>
            </a:r>
          </a:p>
          <a:p>
            <a:pPr>
              <a:buNone/>
            </a:pPr>
            <a:r>
              <a:rPr lang="en-US" altLang="x-none" sz="2400" dirty="0"/>
              <a:t>Odds ratio/risk ratio</a:t>
            </a:r>
          </a:p>
          <a:p>
            <a:pPr>
              <a:buNone/>
            </a:pPr>
            <a:r>
              <a:rPr lang="en-US" altLang="x-none" sz="2400" dirty="0"/>
              <a:t>Correlation coefficient</a:t>
            </a:r>
          </a:p>
          <a:p>
            <a:pPr>
              <a:buNone/>
            </a:pPr>
            <a:r>
              <a:rPr lang="en-US" altLang="x-none" sz="2400" dirty="0"/>
              <a:t>Regression coefficient</a:t>
            </a:r>
          </a:p>
          <a:p>
            <a:pPr>
              <a:buNone/>
            </a:pPr>
            <a:r>
              <a:rPr lang="en-US" altLang="x-none" sz="2400" dirty="0" smtClean="0"/>
              <a:t>…</a:t>
            </a:r>
            <a:endParaRPr lang="en-US" altLang="x-none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6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cognitive function and vitamin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400" dirty="0"/>
              <a:t>Hypothetical data loosely based on [1]; cross-sectional study of 100 middle-aged and older European men.</a:t>
            </a:r>
          </a:p>
          <a:p>
            <a:r>
              <a:rPr lang="en-US" altLang="x-none" sz="2400" dirty="0"/>
              <a:t>Estimation: What is the average serum vitamin D in middle-aged and older European men?</a:t>
            </a:r>
          </a:p>
          <a:p>
            <a:pPr lvl="1"/>
            <a:r>
              <a:rPr lang="en-US" altLang="x-none" sz="2000" dirty="0"/>
              <a:t>Sample statistic: mean vitamin D levels</a:t>
            </a:r>
          </a:p>
          <a:p>
            <a:r>
              <a:rPr lang="en-US" altLang="x-none" sz="2400" dirty="0"/>
              <a:t>Hypothesis testing: Are vitamin D levels and cognitive function correlated?</a:t>
            </a:r>
          </a:p>
          <a:p>
            <a:pPr lvl="1"/>
            <a:r>
              <a:rPr lang="en-US" altLang="x-none" sz="2000" dirty="0"/>
              <a:t>Sample statistic: correlation coefficient between vitamin D and cognitive function, measured by the Digit Symbol Substitution Test (DSST).  </a:t>
            </a:r>
            <a:endParaRPr lang="en-US" altLang="x-none" sz="20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9257" y="4791968"/>
            <a:ext cx="883920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endParaRPr lang="en-US" altLang="x-none" b="0" dirty="0"/>
          </a:p>
          <a:p>
            <a:r>
              <a:rPr lang="en-US" altLang="x-none" b="0" dirty="0"/>
              <a:t>1. Lee DM, </a:t>
            </a:r>
            <a:r>
              <a:rPr lang="en-US" altLang="x-none" b="0" dirty="0" err="1"/>
              <a:t>Tajar</a:t>
            </a:r>
            <a:r>
              <a:rPr lang="en-US" altLang="x-none" b="0" dirty="0"/>
              <a:t> A, </a:t>
            </a:r>
            <a:r>
              <a:rPr lang="en-US" altLang="x-none" b="0" dirty="0" err="1"/>
              <a:t>Ulubaev</a:t>
            </a:r>
            <a:r>
              <a:rPr lang="en-US" altLang="x-none" b="0" dirty="0"/>
              <a:t> A, et al. Association between 25-hydroxyvitamin D levels and cognitive performance in middle-aged and older European men. J </a:t>
            </a:r>
            <a:r>
              <a:rPr lang="en-US" altLang="x-none" b="0" dirty="0" err="1"/>
              <a:t>Neurol</a:t>
            </a:r>
            <a:r>
              <a:rPr lang="en-US" altLang="x-none" b="0" dirty="0"/>
              <a:t> </a:t>
            </a:r>
            <a:r>
              <a:rPr lang="en-US" altLang="x-none" b="0" dirty="0" err="1"/>
              <a:t>Neurosurg</a:t>
            </a:r>
            <a:r>
              <a:rPr lang="en-US" altLang="x-none" b="0" dirty="0"/>
              <a:t> Psychiatry. 2009 Jul;80(7):722-9. </a:t>
            </a:r>
          </a:p>
          <a:p>
            <a:endParaRPr lang="en-US" altLang="x-none" b="0" dirty="0"/>
          </a:p>
        </p:txBody>
      </p:sp>
    </p:spTree>
    <p:extLst>
      <p:ext uri="{BB962C8B-B14F-4D97-AF65-F5344CB8AC3E}">
        <p14:creationId xmlns:p14="http://schemas.microsoft.com/office/powerpoint/2010/main" val="9254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2790</Words>
  <Application>Microsoft Macintosh PowerPoint</Application>
  <PresentationFormat>Widescreen</PresentationFormat>
  <Paragraphs>422</Paragraphs>
  <Slides>68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Calibri</vt:lpstr>
      <vt:lpstr>Calibri Light</vt:lpstr>
      <vt:lpstr>Mangal</vt:lpstr>
      <vt:lpstr>Arial</vt:lpstr>
      <vt:lpstr>Symbol</vt:lpstr>
      <vt:lpstr>Tahoma</vt:lpstr>
      <vt:lpstr>Times New Roman</vt:lpstr>
      <vt:lpstr>Wingdings</vt:lpstr>
      <vt:lpstr>Office Theme</vt:lpstr>
      <vt:lpstr>Microsoft Equation 3.0</vt:lpstr>
      <vt:lpstr> CS639:  Data Management for  Data Science</vt:lpstr>
      <vt:lpstr>Announcements</vt:lpstr>
      <vt:lpstr>Where are we?</vt:lpstr>
      <vt:lpstr>Today’s Lecture</vt:lpstr>
      <vt:lpstr>1. Statistical Inference</vt:lpstr>
      <vt:lpstr>Statistical Inference</vt:lpstr>
      <vt:lpstr>Statistics vs. Parameters</vt:lpstr>
      <vt:lpstr>Examples of Sample Statistics</vt:lpstr>
      <vt:lpstr>Example 1: cognitive function and vitamin D</vt:lpstr>
      <vt:lpstr>Distribution of a trait: vitamin D</vt:lpstr>
      <vt:lpstr>Distribution of a trait: DSST</vt:lpstr>
      <vt:lpstr>Distribution of a statistic</vt:lpstr>
      <vt:lpstr>Distribution of a statistic</vt:lpstr>
      <vt:lpstr>Example of computer simulation</vt:lpstr>
      <vt:lpstr>Coin tosses</vt:lpstr>
      <vt:lpstr>Distribution of the sample mean, computer simulation</vt:lpstr>
      <vt:lpstr>Distribution of mean vitamin D (a sample statistic) </vt:lpstr>
      <vt:lpstr>Distribution of mean vitamin D (a sample statistic) </vt:lpstr>
      <vt:lpstr>If we increase the sample size to n=400</vt:lpstr>
      <vt:lpstr>If we increase the variability of vitamin D (the trait) to SD = 40</vt:lpstr>
      <vt:lpstr>2. CLT and Statistics of Distributions</vt:lpstr>
      <vt:lpstr>The Central Limit Theorem</vt:lpstr>
      <vt:lpstr>Symbol Check</vt:lpstr>
      <vt:lpstr>Proof</vt:lpstr>
      <vt:lpstr>Computer simulation of the CLT</vt:lpstr>
      <vt:lpstr>Uniform on [0,1]: average of 1 (original distribution)</vt:lpstr>
      <vt:lpstr>Uniform: 1000 averages of 2 </vt:lpstr>
      <vt:lpstr>Uniform: 1000 averages of 5 </vt:lpstr>
      <vt:lpstr>Uniform: 1000 averages of 100 </vt:lpstr>
      <vt:lpstr>~Exp(1): average of 1 (original distribution) </vt:lpstr>
      <vt:lpstr>~Exp(1): 1000 averages of 2 </vt:lpstr>
      <vt:lpstr>~Exp(1): 1000 averages of 5 </vt:lpstr>
      <vt:lpstr>~Exp(1): 1000 averages of 100 </vt:lpstr>
      <vt:lpstr>~Exp(1): 1000 averages of 100 </vt:lpstr>
      <vt:lpstr>The Central Limit Theorem</vt:lpstr>
      <vt:lpstr>CLT: caveats for small samples</vt:lpstr>
      <vt:lpstr>Examples of Sample Statistics</vt:lpstr>
      <vt:lpstr>Distribution of correlation coefficient?</vt:lpstr>
      <vt:lpstr>Distribution of correlation coefficient</vt:lpstr>
      <vt:lpstr>Distribution of correlation coefficient</vt:lpstr>
      <vt:lpstr>Many statistics follow normal (or t-) distribution </vt:lpstr>
      <vt:lpstr>3. Confidence Intervals</vt:lpstr>
      <vt:lpstr>Estimation – confidence intervals</vt:lpstr>
      <vt:lpstr>95% confidence interval</vt:lpstr>
      <vt:lpstr>PowerPoint Presentation</vt:lpstr>
      <vt:lpstr>95% confidence interval</vt:lpstr>
      <vt:lpstr>95% confidence interval</vt:lpstr>
      <vt:lpstr>Simulation of 20 studies of 100 people</vt:lpstr>
      <vt:lpstr>Confidence Intervals give:</vt:lpstr>
      <vt:lpstr>Confidence Intervals</vt:lpstr>
      <vt:lpstr>Confidence Intervals</vt:lpstr>
      <vt:lpstr>4. Hypothesis Testing</vt:lpstr>
      <vt:lpstr>Hypothesis test</vt:lpstr>
      <vt:lpstr>Is the mean vitamin D different than 100?</vt:lpstr>
      <vt:lpstr>Computer simulation (10,000 repeats)</vt:lpstr>
      <vt:lpstr>Compare the null distribution to the observed value</vt:lpstr>
      <vt:lpstr>Calculating the p-value with a formula</vt:lpstr>
      <vt:lpstr>The P-value</vt:lpstr>
      <vt:lpstr>P-value &lt; .0001 means</vt:lpstr>
      <vt:lpstr>The P-value</vt:lpstr>
      <vt:lpstr>Summary: Hypothesis testing </vt:lpstr>
      <vt:lpstr>Confidence intervals vs hypothesis tests </vt:lpstr>
      <vt:lpstr>Is cognitive function correlated with vitamin D? </vt:lpstr>
      <vt:lpstr>Computer simulation (15,000 repeats)</vt:lpstr>
      <vt:lpstr>What’s the probability of our data?</vt:lpstr>
      <vt:lpstr>What’s the probability of our data?</vt:lpstr>
      <vt:lpstr>Formal hypothesis test</vt:lpstr>
      <vt:lpstr>Or use a confidence interval to see statistical significance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510</cp:revision>
  <cp:lastPrinted>2019-01-22T23:38:09Z</cp:lastPrinted>
  <dcterms:created xsi:type="dcterms:W3CDTF">2015-09-11T05:09:33Z</dcterms:created>
  <dcterms:modified xsi:type="dcterms:W3CDTF">2019-03-11T18:44:11Z</dcterms:modified>
</cp:coreProperties>
</file>