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342" r:id="rId3"/>
    <p:sldId id="450" r:id="rId4"/>
    <p:sldId id="448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42"/>
            <p14:sldId id="450"/>
            <p14:sldId id="448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0"/>
    <p:restoredTop sz="91356"/>
  </p:normalViewPr>
  <p:slideViewPr>
    <p:cSldViewPr snapToGrid="0" snapToObjects="1">
      <p:cViewPr>
        <p:scale>
          <a:sx n="99" d="100"/>
          <a:sy n="99" d="100"/>
        </p:scale>
        <p:origin x="856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97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CS639: </a:t>
            </a:r>
            <a:br>
              <a:rPr lang="en-US" dirty="0" smtClean="0"/>
            </a:br>
            <a:r>
              <a:rPr lang="en-US" b="1" dirty="0" smtClean="0"/>
              <a:t>Data Management for </a:t>
            </a:r>
            <a:br>
              <a:rPr lang="en-US" b="1" dirty="0" smtClean="0"/>
            </a:br>
            <a:r>
              <a:rPr lang="en-US" b="1" dirty="0" smtClean="0"/>
              <a:t>Data Science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14: Sampling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Theodoros 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Convenience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74542" y="1999110"/>
            <a:ext cx="8281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</a:t>
            </a:r>
            <a:r>
              <a:rPr lang="en-US" smtClean="0"/>
              <a:t>he </a:t>
            </a:r>
            <a:r>
              <a:rPr lang="en-US"/>
              <a:t>samples are selected based on the availability. </a:t>
            </a:r>
            <a:r>
              <a:rPr lang="en-US" dirty="0"/>
              <a:t>This method is used when the availability of sample is rare and also costly. So based on the convenience samples are selected.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edium-content-serif-font" charset="0"/>
              </a:rPr>
              <a:t>For example</a:t>
            </a:r>
            <a:r>
              <a:rPr lang="en-US" dirty="0">
                <a:latin typeface="medium-content-serif-font" charset="0"/>
              </a:rPr>
              <a:t>: Researchers prefer this during the initial stages of survey research, as it’s quick and easy to deliver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Quota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74542" y="1999110"/>
            <a:ext cx="8281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type of sampling depends of some pre-set standard. It selects the representative sample from the population. Proportion of characteristics/ trait in sample should be same as population. Elements are selected until exact proportions of certain types of data is obtained or sufficient data in different categories is collected.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36081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For example:</a:t>
            </a:r>
            <a:r>
              <a:rPr lang="en-US" dirty="0"/>
              <a:t> If our population has 45% females and 55% males then our sample should reflect the same percentage of males and females.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Snowball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74542" y="1999110"/>
            <a:ext cx="8281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technique is used in the situations where the population is completely unknown and rare</a:t>
            </a:r>
            <a:r>
              <a:rPr lang="en-US" dirty="0" smtClean="0"/>
              <a:t>. </a:t>
            </a:r>
            <a:r>
              <a:rPr lang="en-US" dirty="0"/>
              <a:t> 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take the help from the first element which we select for the population and </a:t>
            </a:r>
            <a:r>
              <a:rPr lang="en-US" dirty="0" smtClean="0"/>
              <a:t>use that element to </a:t>
            </a:r>
            <a:r>
              <a:rPr lang="en-US" dirty="0"/>
              <a:t>recommend other elements who will fit the description of the sample needed.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577" y="3199439"/>
            <a:ext cx="3701960" cy="336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inference: The process of making guesses about the truth from sample data.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4556975" y="515691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004775" y="4090115"/>
            <a:ext cx="2286000" cy="1295400"/>
            <a:chOff x="3504" y="2544"/>
            <a:chExt cx="1440" cy="816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792" y="30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3504" y="2544"/>
              <a:ext cx="1440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x-none" sz="2400" u="sng">
                  <a:latin typeface="Times New Roman" charset="0"/>
                </a:rPr>
                <a:t>Sample </a:t>
              </a:r>
              <a:r>
                <a:rPr lang="en-US" altLang="x-none" sz="2400">
                  <a:latin typeface="Times New Roman" charset="0"/>
                </a:rPr>
                <a:t>(observation)</a:t>
              </a:r>
            </a:p>
          </p:txBody>
        </p:sp>
      </p:grp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4861775" y="5461715"/>
            <a:ext cx="4419600" cy="1217613"/>
            <a:chOff x="2784" y="3360"/>
            <a:chExt cx="2784" cy="767"/>
          </a:xfrm>
        </p:grpSpPr>
        <p:cxnSp>
          <p:nvCxnSpPr>
            <p:cNvPr id="12" name="AutoShape 8"/>
            <p:cNvCxnSpPr>
              <a:cxnSpLocks noChangeShapeType="1"/>
            </p:cNvCxnSpPr>
            <p:nvPr/>
          </p:nvCxnSpPr>
          <p:spPr bwMode="auto">
            <a:xfrm rot="5400000">
              <a:off x="3048" y="3096"/>
              <a:ext cx="576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840" y="3408"/>
              <a:ext cx="1728" cy="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x-none" sz="2400" dirty="0">
                  <a:latin typeface="Times New Roman" charset="0"/>
                </a:rPr>
                <a:t>Make guesses about the whole population </a:t>
              </a:r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889975" y="3480515"/>
            <a:ext cx="2514600" cy="2819400"/>
            <a:chOff x="1056" y="2160"/>
            <a:chExt cx="1584" cy="1776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056" y="2688"/>
              <a:ext cx="1584" cy="1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152" y="2160"/>
              <a:ext cx="1440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x-none" sz="2400" u="sng">
                  <a:latin typeface="Times New Roman" charset="0"/>
                </a:rPr>
                <a:t>Truth</a:t>
              </a:r>
              <a:r>
                <a:rPr lang="en-US" altLang="x-none" sz="2400">
                  <a:latin typeface="Times New Roman" charset="0"/>
                </a:rPr>
                <a:t> (not observable)</a:t>
              </a:r>
            </a:p>
          </p:txBody>
        </p:sp>
      </p:grp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2347175" y="4547315"/>
            <a:ext cx="1981200" cy="1285875"/>
            <a:chOff x="1248" y="2832"/>
            <a:chExt cx="1248" cy="810"/>
          </a:xfrm>
        </p:grpSpPr>
        <p:graphicFrame>
          <p:nvGraphicFramePr>
            <p:cNvPr id="18" name="Object 14"/>
            <p:cNvGraphicFramePr>
              <a:graphicFrameLocks noChangeAspect="1"/>
            </p:cNvGraphicFramePr>
            <p:nvPr/>
          </p:nvGraphicFramePr>
          <p:xfrm>
            <a:off x="1824" y="3264"/>
            <a:ext cx="666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" name="Equation" r:id="rId4" imgW="1054080" imgH="596880" progId="Equation.3">
                    <p:embed/>
                  </p:oleObj>
                </mc:Choice>
                <mc:Fallback>
                  <p:oleObj name="Equation" r:id="rId4" imgW="1054080" imgH="596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alphaModFix amt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264"/>
                          <a:ext cx="666" cy="37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6"/>
            <p:cNvGraphicFramePr>
              <a:graphicFrameLocks noChangeAspect="1"/>
            </p:cNvGraphicFramePr>
            <p:nvPr/>
          </p:nvGraphicFramePr>
          <p:xfrm>
            <a:off x="1344" y="3264"/>
            <a:ext cx="35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7" r:id="rId6" imgW="558800" imgH="596900" progId="Equation.3">
                    <p:embed/>
                  </p:oleObj>
                </mc:Choice>
                <mc:Fallback>
                  <p:oleObj r:id="rId6" imgW="558800" imgH="596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alphaModFix amt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264"/>
                          <a:ext cx="354" cy="37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248" y="2832"/>
              <a:ext cx="12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b="0" dirty="0"/>
                <a:t>Population parameters</a:t>
              </a:r>
            </a:p>
          </p:txBody>
        </p:sp>
      </p:grpSp>
      <p:grpSp>
        <p:nvGrpSpPr>
          <p:cNvPr id="21" name="Group 39"/>
          <p:cNvGrpSpPr>
            <a:grpSpLocks/>
          </p:cNvGrpSpPr>
          <p:nvPr/>
        </p:nvGrpSpPr>
        <p:grpSpPr bwMode="auto">
          <a:xfrm>
            <a:off x="6690575" y="2489915"/>
            <a:ext cx="3200400" cy="2667000"/>
            <a:chOff x="3744" y="1536"/>
            <a:chExt cx="2016" cy="1680"/>
          </a:xfrm>
        </p:grpSpPr>
        <p:grpSp>
          <p:nvGrpSpPr>
            <p:cNvPr id="22" name="Group 38"/>
            <p:cNvGrpSpPr>
              <a:grpSpLocks/>
            </p:cNvGrpSpPr>
            <p:nvPr/>
          </p:nvGrpSpPr>
          <p:grpSpPr bwMode="auto">
            <a:xfrm>
              <a:off x="3744" y="1536"/>
              <a:ext cx="1680" cy="1680"/>
              <a:chOff x="3744" y="1536"/>
              <a:chExt cx="1680" cy="1680"/>
            </a:xfrm>
          </p:grpSpPr>
          <p:grpSp>
            <p:nvGrpSpPr>
              <p:cNvPr id="24" name="Group 37"/>
              <p:cNvGrpSpPr>
                <a:grpSpLocks/>
              </p:cNvGrpSpPr>
              <p:nvPr/>
            </p:nvGrpSpPr>
            <p:grpSpPr bwMode="auto">
              <a:xfrm>
                <a:off x="3984" y="1536"/>
                <a:ext cx="1440" cy="1002"/>
                <a:chOff x="3984" y="1536"/>
                <a:chExt cx="1440" cy="1002"/>
              </a:xfrm>
            </p:grpSpPr>
            <p:graphicFrame>
              <p:nvGraphicFramePr>
                <p:cNvPr id="26" name="Object 19"/>
                <p:cNvGraphicFramePr>
                  <a:graphicFrameLocks noChangeAspect="1"/>
                </p:cNvGraphicFramePr>
                <p:nvPr/>
              </p:nvGraphicFramePr>
              <p:xfrm>
                <a:off x="4320" y="2160"/>
                <a:ext cx="882" cy="3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68" name="Equation" r:id="rId8" imgW="1396800" imgH="596880" progId="Equation.3">
                        <p:embed/>
                      </p:oleObj>
                    </mc:Choice>
                    <mc:Fallback>
                      <p:oleObj name="Equation" r:id="rId8" imgW="1396800" imgH="596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alphaModFix amt="5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0" y="2160"/>
                              <a:ext cx="882" cy="378"/>
                            </a:xfrm>
                            <a:prstGeom prst="rect">
                              <a:avLst/>
                            </a:prstGeom>
                            <a:solidFill>
                              <a:srgbClr val="66FF33">
                                <a:alpha val="50000"/>
                              </a:srgbClr>
                            </a:solidFill>
                            <a:ln w="9525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" name="Object 20"/>
                <p:cNvGraphicFramePr>
                  <a:graphicFrameLocks noChangeAspect="1"/>
                </p:cNvGraphicFramePr>
                <p:nvPr/>
              </p:nvGraphicFramePr>
              <p:xfrm>
                <a:off x="4412" y="1776"/>
                <a:ext cx="555" cy="3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69" name="Equation" r:id="rId10" imgW="876240" imgH="596880" progId="Equation.3">
                        <p:embed/>
                      </p:oleObj>
                    </mc:Choice>
                    <mc:Fallback>
                      <p:oleObj name="Equation" r:id="rId10" imgW="876240" imgH="596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alphaModFix amt="5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2" y="1776"/>
                              <a:ext cx="555" cy="378"/>
                            </a:xfrm>
                            <a:prstGeom prst="rect">
                              <a:avLst/>
                            </a:prstGeom>
                            <a:solidFill>
                              <a:srgbClr val="66FF33">
                                <a:alpha val="50000"/>
                              </a:srgbClr>
                            </a:solidFill>
                            <a:ln w="9525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984" y="1536"/>
                  <a:ext cx="1440" cy="237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x-none" b="0"/>
                    <a:t>Sample statistics</a:t>
                  </a:r>
                </a:p>
              </p:txBody>
            </p:sp>
          </p:grp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 flipV="1">
                <a:off x="3744" y="2448"/>
                <a:ext cx="624" cy="768"/>
              </a:xfrm>
              <a:prstGeom prst="line">
                <a:avLst/>
              </a:prstGeom>
              <a:noFill/>
              <a:ln w="9525">
                <a:solidFill>
                  <a:srgbClr val="66FF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4272" y="2592"/>
              <a:ext cx="14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None/>
              </a:pPr>
              <a:r>
                <a:rPr lang="en-US" altLang="x-none" sz="1400" b="0" baseline="-30000">
                  <a:ea typeface="Times New Roman" charset="0"/>
                  <a:cs typeface="Times New Roman" charset="0"/>
                </a:rPr>
                <a:t>*hat notation ^ is often used to indicate  “estitmate”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05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1911350"/>
            <a:ext cx="8928100" cy="3035300"/>
          </a:xfrm>
          <a:prstGeom prst="rect">
            <a:avLst/>
          </a:prstGeom>
        </p:spPr>
      </p:pic>
      <p:sp>
        <p:nvSpPr>
          <p:cNvPr id="6" name="Rectangle 8"/>
          <p:cNvSpPr txBox="1">
            <a:spLocks noChangeArrowheads="1"/>
          </p:cNvSpPr>
          <p:nvPr/>
        </p:nvSpPr>
        <p:spPr>
          <a:xfrm>
            <a:off x="2354665" y="4962413"/>
            <a:ext cx="8312150" cy="101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n-US" altLang="x-none" sz="2400" dirty="0" smtClean="0"/>
              <a:t>Probability sampling</a:t>
            </a:r>
          </a:p>
          <a:p>
            <a:pPr marL="609600" indent="-609600"/>
            <a:r>
              <a:rPr lang="en-US" altLang="x-none" sz="2400" dirty="0" smtClean="0"/>
              <a:t>Non-probability sampling</a:t>
            </a:r>
            <a:endParaRPr lang="en-US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16430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Probability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sp>
        <p:nvSpPr>
          <p:cNvPr id="50" name="Rectangle 8"/>
          <p:cNvSpPr txBox="1">
            <a:spLocks noChangeArrowheads="1"/>
          </p:cNvSpPr>
          <p:nvPr/>
        </p:nvSpPr>
        <p:spPr>
          <a:xfrm>
            <a:off x="1311476" y="1660582"/>
            <a:ext cx="831215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n-US" altLang="x-none" sz="2400" dirty="0" smtClean="0"/>
              <a:t>We use randomization to select elements from our population</a:t>
            </a:r>
          </a:p>
          <a:p>
            <a:pPr marL="609600" indent="-609600"/>
            <a:endParaRPr lang="en-US" altLang="x-none" sz="2400" dirty="0"/>
          </a:p>
          <a:p>
            <a:pPr marL="0" indent="0">
              <a:buNone/>
            </a:pPr>
            <a:r>
              <a:rPr lang="en-US" altLang="x-none" sz="2400" dirty="0" smtClean="0"/>
              <a:t>Examples</a:t>
            </a:r>
            <a:endParaRPr lang="en-US" altLang="x-none" sz="2400" dirty="0"/>
          </a:p>
          <a:p>
            <a:pPr marL="609600" indent="-609600"/>
            <a:r>
              <a:rPr lang="en-US" altLang="x-none" sz="2400" dirty="0" smtClean="0"/>
              <a:t>Simple Random Sampling</a:t>
            </a:r>
          </a:p>
          <a:p>
            <a:pPr marL="609600" indent="-609600"/>
            <a:r>
              <a:rPr lang="en-US" altLang="x-none" sz="2400" dirty="0" smtClean="0"/>
              <a:t>Stratified sampling </a:t>
            </a:r>
          </a:p>
          <a:p>
            <a:pPr marL="609600" indent="-609600"/>
            <a:r>
              <a:rPr lang="en-US" altLang="x-none" sz="2400" dirty="0" smtClean="0"/>
              <a:t>Systematic sampling</a:t>
            </a:r>
          </a:p>
          <a:p>
            <a:pPr marL="609600" indent="-609600"/>
            <a:r>
              <a:rPr lang="en-US" altLang="x-none" sz="2400" dirty="0" smtClean="0"/>
              <a:t>Cluster sampling</a:t>
            </a:r>
          </a:p>
          <a:p>
            <a:pPr marL="609600" indent="-609600"/>
            <a:r>
              <a:rPr lang="en-US" altLang="x-none" sz="2400" dirty="0" smtClean="0"/>
              <a:t>Multi-stage sampling</a:t>
            </a:r>
            <a:endParaRPr lang="en-US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13913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Random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52451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dium-content-serif-font" charset="0"/>
              </a:rPr>
              <a:t>Random selection of 20 students from class of 50 student. Each student has equal chance of getting selected. Here probability of selection is 1/50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Stratified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55442" y="5167312"/>
            <a:ext cx="8281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ivide </a:t>
            </a:r>
            <a:r>
              <a:rPr lang="en-US" dirty="0"/>
              <a:t>the elements of the population into small subgroups (strata) based on the similarity in such a way that the elements within the group are homogeneous and heterogeneous among the other subgroups formed. And then the elements are randomly selected from each of these </a:t>
            </a:r>
            <a:r>
              <a:rPr lang="en-US" dirty="0" smtClean="0"/>
              <a:t>strata.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0" y="2000250"/>
            <a:ext cx="4635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Single Stage Cluster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55442" y="5167312"/>
            <a:ext cx="8281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Our </a:t>
            </a:r>
            <a:r>
              <a:rPr lang="en-US" dirty="0"/>
              <a:t>entire population is divided into clusters or sections and then the clusters are randomly </a:t>
            </a:r>
            <a:r>
              <a:rPr lang="en-US" dirty="0" smtClean="0"/>
              <a:t>selected.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1428750"/>
            <a:ext cx="5041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Two Stage Cluster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55442" y="5167312"/>
            <a:ext cx="8281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we randomly select clusters and then from those selected clusters we randomly select elements for sampling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28750"/>
            <a:ext cx="48768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9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Non-Probability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</a:t>
            </a:fld>
            <a:endParaRPr lang="en-US"/>
          </a:p>
        </p:txBody>
      </p:sp>
      <p:sp>
        <p:nvSpPr>
          <p:cNvPr id="50" name="Rectangle 8"/>
          <p:cNvSpPr txBox="1">
            <a:spLocks noChangeArrowheads="1"/>
          </p:cNvSpPr>
          <p:nvPr/>
        </p:nvSpPr>
        <p:spPr>
          <a:xfrm>
            <a:off x="1311476" y="1660582"/>
            <a:ext cx="831215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n-US" altLang="x-none" sz="2400" dirty="0" smtClean="0"/>
              <a:t>We use randomization to select elements from our population</a:t>
            </a:r>
          </a:p>
          <a:p>
            <a:pPr marL="609600" indent="-609600"/>
            <a:endParaRPr lang="en-US" altLang="x-none" sz="2400" dirty="0"/>
          </a:p>
          <a:p>
            <a:pPr marL="0" indent="0">
              <a:buNone/>
            </a:pPr>
            <a:r>
              <a:rPr lang="en-US" altLang="x-none" sz="2400" dirty="0" smtClean="0"/>
              <a:t>Examples</a:t>
            </a:r>
            <a:endParaRPr lang="en-US" altLang="x-none" sz="2400" dirty="0"/>
          </a:p>
          <a:p>
            <a:pPr marL="609600" indent="-609600"/>
            <a:r>
              <a:rPr lang="en-US" altLang="x-none" sz="2400" dirty="0" smtClean="0"/>
              <a:t>Convenience sampling</a:t>
            </a:r>
          </a:p>
          <a:p>
            <a:pPr marL="609600" indent="-609600"/>
            <a:r>
              <a:rPr lang="en-US" altLang="x-none" sz="2400" dirty="0" smtClean="0"/>
              <a:t>Quota sampling</a:t>
            </a:r>
          </a:p>
          <a:p>
            <a:pPr marL="609600" indent="-609600"/>
            <a:r>
              <a:rPr lang="en-US" altLang="x-none" sz="2400" dirty="0" smtClean="0"/>
              <a:t>Snowball sampling</a:t>
            </a:r>
          </a:p>
          <a:p>
            <a:pPr marL="609600" indent="-609600"/>
            <a:endParaRPr lang="en-US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9294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4216</TotalTime>
  <Words>369</Words>
  <Application>Microsoft Macintosh PowerPoint</Application>
  <PresentationFormat>Widescreen</PresentationFormat>
  <Paragraphs>64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Calibri Light</vt:lpstr>
      <vt:lpstr>medium-content-serif-font</vt:lpstr>
      <vt:lpstr>Times New Roman</vt:lpstr>
      <vt:lpstr>Wingdings</vt:lpstr>
      <vt:lpstr>Arial</vt:lpstr>
      <vt:lpstr>Office Theme</vt:lpstr>
      <vt:lpstr>Equation</vt:lpstr>
      <vt:lpstr>Equation.3</vt:lpstr>
      <vt:lpstr> CS639:  Data Management for  Data Science</vt:lpstr>
      <vt:lpstr>Statistical Inference</vt:lpstr>
      <vt:lpstr>Introduction</vt:lpstr>
      <vt:lpstr>Probability sampling</vt:lpstr>
      <vt:lpstr>Random sampling</vt:lpstr>
      <vt:lpstr>Stratified sampling</vt:lpstr>
      <vt:lpstr>Single Stage Cluster sampling</vt:lpstr>
      <vt:lpstr>Two Stage Cluster sampling</vt:lpstr>
      <vt:lpstr>Non-Probability sampling</vt:lpstr>
      <vt:lpstr>Convenience sampling</vt:lpstr>
      <vt:lpstr>Quota sampling</vt:lpstr>
      <vt:lpstr>Snowball sampling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525</cp:revision>
  <cp:lastPrinted>2019-01-22T23:38:09Z</cp:lastPrinted>
  <dcterms:created xsi:type="dcterms:W3CDTF">2015-09-11T05:09:33Z</dcterms:created>
  <dcterms:modified xsi:type="dcterms:W3CDTF">2019-03-13T17:30:39Z</dcterms:modified>
</cp:coreProperties>
</file>