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342" r:id="rId3"/>
    <p:sldId id="343" r:id="rId4"/>
    <p:sldId id="344" r:id="rId5"/>
    <p:sldId id="345" r:id="rId6"/>
    <p:sldId id="346" r:id="rId7"/>
    <p:sldId id="347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48" r:id="rId17"/>
    <p:sldId id="349" r:id="rId18"/>
    <p:sldId id="350" r:id="rId19"/>
    <p:sldId id="360" r:id="rId20"/>
    <p:sldId id="361" r:id="rId21"/>
    <p:sldId id="362" r:id="rId22"/>
    <p:sldId id="363" r:id="rId23"/>
    <p:sldId id="3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42"/>
            <p14:sldId id="343"/>
            <p14:sldId id="344"/>
            <p14:sldId id="345"/>
            <p14:sldId id="346"/>
            <p14:sldId id="34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48"/>
            <p14:sldId id="349"/>
            <p14:sldId id="350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9"/>
    <p:restoredTop sz="91356"/>
  </p:normalViewPr>
  <p:slideViewPr>
    <p:cSldViewPr snapToGrid="0" snapToObjects="1">
      <p:cViewPr>
        <p:scale>
          <a:sx n="99" d="100"/>
          <a:sy n="99" d="100"/>
        </p:scale>
        <p:origin x="1032" y="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46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3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4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89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6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67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6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51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7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750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1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4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54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0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04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32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9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3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40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89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14: </a:t>
            </a:r>
            <a:r>
              <a:rPr lang="en-US" dirty="0" smtClean="0"/>
              <a:t>Bayesian Methods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194"/>
            <a:ext cx="9675327" cy="55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086"/>
            <a:ext cx="8281838" cy="54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217"/>
            <a:ext cx="8831621" cy="5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4" y="1437768"/>
            <a:ext cx="8584800" cy="53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Rule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1595"/>
            <a:ext cx="938238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" y="1308997"/>
            <a:ext cx="10380372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80" y="1332147"/>
            <a:ext cx="8357640" cy="53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29" y="1348636"/>
            <a:ext cx="9163341" cy="55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69" y="1317592"/>
            <a:ext cx="8565661" cy="54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02" y="1478542"/>
            <a:ext cx="8629596" cy="52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release grades of Midterm by the end of day today.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priors come from?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61" y="1690688"/>
            <a:ext cx="7148278" cy="45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don’t prior matter (much)?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92" y="1391502"/>
            <a:ext cx="8236016" cy="53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don’t prior matter (much)?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86" y="1346468"/>
            <a:ext cx="8644227" cy="54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</a:t>
            </a:r>
            <a:r>
              <a:rPr lang="mr-IN" dirty="0" smtClean="0"/>
              <a:t>–</a:t>
            </a:r>
            <a:r>
              <a:rPr lang="en-US" dirty="0" smtClean="0"/>
              <a:t> 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Introduction</a:t>
            </a:r>
          </a:p>
          <a:p>
            <a:endParaRPr lang="en-US" dirty="0"/>
          </a:p>
          <a:p>
            <a:r>
              <a:rPr lang="en-US" dirty="0" smtClean="0"/>
              <a:t>Bayes Theorem</a:t>
            </a:r>
          </a:p>
          <a:p>
            <a:endParaRPr lang="en-US" dirty="0"/>
          </a:p>
          <a:p>
            <a:r>
              <a:rPr lang="en-US" dirty="0" smtClean="0"/>
              <a:t>Bayesian inference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8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inference: Drawing conclusions based on data that is subject to random variation (observational errors and sampling variation)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far we saw the “frequentists” point of view.</a:t>
            </a:r>
          </a:p>
          <a:p>
            <a:endParaRPr lang="en-US" dirty="0"/>
          </a:p>
          <a:p>
            <a:r>
              <a:rPr lang="en-US" dirty="0" smtClean="0"/>
              <a:t>Bayesian inference provides a different way to draw conclusions from data.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</a:t>
            </a:r>
            <a:r>
              <a:rPr lang="en-US" b="1" dirty="0" smtClean="0"/>
              <a:t>prior information</a:t>
            </a:r>
            <a:r>
              <a:rPr lang="en-US" dirty="0" smtClean="0"/>
              <a:t> and update prior information with new data to create a </a:t>
            </a:r>
            <a:r>
              <a:rPr lang="en-US" b="1" dirty="0" smtClean="0"/>
              <a:t>posterior probability distribution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Three steps:</a:t>
            </a:r>
          </a:p>
          <a:p>
            <a:pPr lvl="1"/>
            <a:r>
              <a:rPr lang="en-US" dirty="0" smtClean="0"/>
              <a:t>Form prior (a probability model)</a:t>
            </a:r>
          </a:p>
          <a:p>
            <a:pPr lvl="1"/>
            <a:r>
              <a:rPr lang="en-US" dirty="0" smtClean="0"/>
              <a:t>Condition on observed data (new data from your sample)</a:t>
            </a:r>
          </a:p>
          <a:p>
            <a:pPr lvl="1"/>
            <a:r>
              <a:rPr lang="en-US" dirty="0" smtClean="0"/>
              <a:t>Evaluate the posterior distribution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0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“The </a:t>
            </a:r>
            <a:r>
              <a:rPr lang="en-US" b="1" dirty="0"/>
              <a:t>central feature</a:t>
            </a:r>
            <a:r>
              <a:rPr lang="en-US" dirty="0"/>
              <a:t> of Bayesian inference [is] the </a:t>
            </a:r>
            <a:r>
              <a:rPr lang="en-US" b="1" dirty="0"/>
              <a:t>direct quantification of uncertainty</a:t>
            </a:r>
            <a:r>
              <a:rPr lang="en-US" dirty="0"/>
              <a:t>” (</a:t>
            </a:r>
            <a:r>
              <a:rPr lang="en-US" dirty="0" err="1"/>
              <a:t>Gelman</a:t>
            </a:r>
            <a:r>
              <a:rPr lang="en-US" dirty="0"/>
              <a:t> et al. </a:t>
            </a:r>
            <a:r>
              <a:rPr lang="en-US" dirty="0" smtClean="0"/>
              <a:t>2014, 4).</a:t>
            </a:r>
            <a:endParaRPr lang="en-US" dirty="0"/>
          </a:p>
          <a:p>
            <a:pPr fontAlgn="base"/>
            <a:r>
              <a:rPr lang="en-US" dirty="0" smtClean="0"/>
              <a:t>Less </a:t>
            </a:r>
            <a:r>
              <a:rPr lang="en-US" dirty="0"/>
              <a:t>emphasis on p-value hypothesis testing. </a:t>
            </a:r>
            <a:r>
              <a:rPr lang="en-US" dirty="0" smtClean="0"/>
              <a:t>More emphasis on the </a:t>
            </a:r>
            <a:r>
              <a:rPr lang="en-US" dirty="0"/>
              <a:t>confidence and probability intervals.</a:t>
            </a:r>
          </a:p>
          <a:p>
            <a:pPr fontAlgn="base"/>
            <a:r>
              <a:rPr lang="en-US" dirty="0"/>
              <a:t>Many researchers actually interpret ‘frequentist’ confidence intervals </a:t>
            </a:r>
            <a:r>
              <a:rPr lang="en-US" i="1" dirty="0"/>
              <a:t>as if</a:t>
            </a:r>
            <a:r>
              <a:rPr lang="en-US" dirty="0"/>
              <a:t> they were Bayesian probability intervals.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in Freq. and Bayesian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Both involve the </a:t>
            </a:r>
            <a:r>
              <a:rPr lang="en-US" b="1" dirty="0"/>
              <a:t>estimation of unknown quantities</a:t>
            </a:r>
            <a:r>
              <a:rPr lang="en-US" dirty="0"/>
              <a:t> of </a:t>
            </a:r>
            <a:r>
              <a:rPr lang="en-US" dirty="0" smtClean="0"/>
              <a:t>interest</a:t>
            </a: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estimates they produce have </a:t>
            </a:r>
            <a:r>
              <a:rPr lang="en-US" b="1" dirty="0"/>
              <a:t>different interpretations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Frequentist</a:t>
            </a:r>
            <a:r>
              <a:rPr lang="en-US" dirty="0" smtClean="0"/>
              <a:t>: </a:t>
            </a:r>
            <a:r>
              <a:rPr lang="en-US" b="1" dirty="0"/>
              <a:t>95% Confidence interval</a:t>
            </a:r>
            <a:r>
              <a:rPr lang="en-US" dirty="0"/>
              <a:t>: Repeated samples will contain the true parameter within the interval 95% of the time.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Bayesian</a:t>
            </a:r>
            <a:r>
              <a:rPr lang="en-US" dirty="0" smtClean="0"/>
              <a:t>: </a:t>
            </a:r>
            <a:r>
              <a:rPr lang="en-US" b="1" dirty="0"/>
              <a:t>95% Probability (credible) interval</a:t>
            </a:r>
            <a:r>
              <a:rPr lang="en-US" dirty="0"/>
              <a:t>: There is a 95% </a:t>
            </a:r>
            <a:r>
              <a:rPr lang="en-US" b="1" dirty="0"/>
              <a:t>probability</a:t>
            </a:r>
            <a:r>
              <a:rPr lang="en-US" dirty="0"/>
              <a:t> that the unknown parameter is actually in the interval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8751"/>
            <a:ext cx="9139545" cy="5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230"/>
            <a:ext cx="7872295" cy="53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209</Words>
  <Application>Microsoft Macintosh PowerPoint</Application>
  <PresentationFormat>Widescreen</PresentationFormat>
  <Paragraphs>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 CS639:  Data Management for  Data Science</vt:lpstr>
      <vt:lpstr>Announcements</vt:lpstr>
      <vt:lpstr>Today – Bayesian Methods</vt:lpstr>
      <vt:lpstr>Motivation</vt:lpstr>
      <vt:lpstr>Basic Idea</vt:lpstr>
      <vt:lpstr>Basic Idea</vt:lpstr>
      <vt:lpstr>Uncertainty in Freq. and Bayesian Approaches</vt:lpstr>
      <vt:lpstr>Random Variables</vt:lpstr>
      <vt:lpstr>Probability Distributions</vt:lpstr>
      <vt:lpstr>Joint Distributions</vt:lpstr>
      <vt:lpstr>Marginal Distributions</vt:lpstr>
      <vt:lpstr>Conditional Probabilities</vt:lpstr>
      <vt:lpstr>Conditional Probabilities</vt:lpstr>
      <vt:lpstr>The Product Rule</vt:lpstr>
      <vt:lpstr>Bayes’ Rule</vt:lpstr>
      <vt:lpstr>Bayes’ Theorem</vt:lpstr>
      <vt:lpstr>Bayes’ Theorem</vt:lpstr>
      <vt:lpstr>Bayesian Approach</vt:lpstr>
      <vt:lpstr>Bayesian Learning</vt:lpstr>
      <vt:lpstr>Where do priors come from?</vt:lpstr>
      <vt:lpstr>When don’t prior matter (much)?</vt:lpstr>
      <vt:lpstr>When don’t prior matter (much)?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550</cp:revision>
  <cp:lastPrinted>2019-01-22T23:38:09Z</cp:lastPrinted>
  <dcterms:created xsi:type="dcterms:W3CDTF">2015-09-11T05:09:33Z</dcterms:created>
  <dcterms:modified xsi:type="dcterms:W3CDTF">2019-03-15T18:52:01Z</dcterms:modified>
</cp:coreProperties>
</file>