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7" r:id="rId2"/>
    <p:sldId id="330" r:id="rId3"/>
    <p:sldId id="331" r:id="rId4"/>
    <p:sldId id="332" r:id="rId5"/>
    <p:sldId id="333" r:id="rId6"/>
    <p:sldId id="387" r:id="rId7"/>
    <p:sldId id="334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55" r:id="rId28"/>
    <p:sldId id="356" r:id="rId29"/>
    <p:sldId id="357" r:id="rId30"/>
    <p:sldId id="358" r:id="rId31"/>
    <p:sldId id="359" r:id="rId32"/>
    <p:sldId id="360" r:id="rId33"/>
    <p:sldId id="361" r:id="rId34"/>
    <p:sldId id="362" r:id="rId35"/>
    <p:sldId id="363" r:id="rId36"/>
    <p:sldId id="364" r:id="rId37"/>
    <p:sldId id="373" r:id="rId38"/>
    <p:sldId id="374" r:id="rId39"/>
    <p:sldId id="380" r:id="rId40"/>
    <p:sldId id="38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777F86-1AD3-E745-8504-58BCD5495FDB}">
          <p14:sldIdLst>
            <p14:sldId id="257"/>
            <p14:sldId id="330"/>
            <p14:sldId id="331"/>
            <p14:sldId id="332"/>
            <p14:sldId id="333"/>
            <p14:sldId id="387"/>
            <p14:sldId id="334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73"/>
            <p14:sldId id="374"/>
            <p14:sldId id="380"/>
            <p14:sldId id="3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96"/>
    <p:restoredTop sz="91333"/>
  </p:normalViewPr>
  <p:slideViewPr>
    <p:cSldViewPr snapToGrid="0" snapToObjects="1">
      <p:cViewPr>
        <p:scale>
          <a:sx n="99" d="100"/>
          <a:sy n="99" d="100"/>
        </p:scale>
        <p:origin x="1072" y="12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8A9A7-2F8A-8542-A5B3-1DCBE9DCB46D}" type="datetimeFigureOut">
              <a:rPr lang="en-US" smtClean="0"/>
              <a:t>2/4/19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345F-47DA-8D41-A25D-7C1673F27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5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9058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399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3973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47517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33681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6174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29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89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12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7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8064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1990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9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79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10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99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11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57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5508-BB0A-464D-ADEF-3A0075ABE227}" type="datetime1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59A3-DF54-4C46-A244-9A1C3258A5D5}" type="datetime1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1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3A13-4A4C-C245-A282-B82029FF14A9}" type="datetime1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1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BABF-E9B9-0B48-88BB-0E26979FE3C3}" type="datetime1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6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0DC-4CC6-E74B-ADE9-A3A724E54A70}" type="datetime1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2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A4E7-51A4-4043-B144-32E78EB53B2F}" type="datetime1">
              <a:rPr lang="en-US" smtClean="0"/>
              <a:t>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53EF-D8E3-0440-8139-36EEB92428E3}" type="datetime1">
              <a:rPr lang="en-US" smtClean="0"/>
              <a:t>2/4/19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3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7A2-9965-7C42-98E1-8D5C145B4EDB}" type="datetime1">
              <a:rPr lang="en-US" smtClean="0"/>
              <a:t>2/4/19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1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7D39-643B-3A4B-8B1B-C9B22069A6E3}" type="datetime1">
              <a:rPr lang="en-US" smtClean="0"/>
              <a:t>2/4/19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1225-698E-4144-BE2D-C0FAD87E1DE5}" type="datetime1">
              <a:rPr lang="en-US" smtClean="0"/>
              <a:t>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4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CE43-A1E8-1340-A845-87D6176A44FB}" type="datetime1">
              <a:rPr lang="en-US" smtClean="0"/>
              <a:t>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3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80DAD-0F0E-1C48-9551-E0290ADDD356}" type="datetime1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0.png"/><Relationship Id="rId3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2302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CS639: </a:t>
            </a:r>
            <a:br>
              <a:rPr lang="en-US" dirty="0" smtClean="0"/>
            </a:br>
            <a:r>
              <a:rPr lang="en-US" b="1" dirty="0" smtClean="0"/>
              <a:t>Data Management for </a:t>
            </a:r>
            <a:br>
              <a:rPr lang="en-US" b="1" dirty="0" smtClean="0"/>
            </a:br>
            <a:r>
              <a:rPr lang="en-US" b="1" dirty="0" smtClean="0"/>
              <a:t>Data Science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02701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Lecture </a:t>
            </a:r>
            <a:r>
              <a:rPr lang="en-US" dirty="0" smtClean="0"/>
              <a:t>4: Relational Algebra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Theodoros Rekatsinas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37" y="354834"/>
            <a:ext cx="4379089" cy="1824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10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Relational Model: Data</a:t>
            </a:r>
            <a:endParaRPr lang="en-US" dirty="0"/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/>
          </p:nvPr>
        </p:nvGraphicFramePr>
        <p:xfrm>
          <a:off x="3825716" y="2069649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sid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gpa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Bob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Joe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Alice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3753998" y="1572080"/>
            <a:ext cx="11934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Student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4" name="Left Brace 3"/>
          <p:cNvSpPr/>
          <p:nvPr/>
        </p:nvSpPr>
        <p:spPr>
          <a:xfrm rot="10800000">
            <a:off x="8610600" y="2420323"/>
            <a:ext cx="394332" cy="22075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774140" y="3922252"/>
            <a:ext cx="4836460" cy="705592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343241" y="4944630"/>
            <a:ext cx="5346925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 </a:t>
            </a:r>
            <a:r>
              <a:rPr lang="en-US" sz="2800" b="1" u="sng" dirty="0" smtClean="0">
                <a:latin typeface="+mj-lt"/>
              </a:rPr>
              <a:t>tuple</a:t>
            </a:r>
            <a:r>
              <a:rPr lang="en-US" sz="2800" dirty="0" smtClean="0">
                <a:latin typeface="+mj-lt"/>
              </a:rPr>
              <a:t> or </a:t>
            </a:r>
            <a:r>
              <a:rPr lang="en-US" sz="2800" b="1" u="sng" dirty="0" smtClean="0">
                <a:latin typeface="+mj-lt"/>
              </a:rPr>
              <a:t>row</a:t>
            </a:r>
            <a:r>
              <a:rPr lang="en-US" sz="2800" dirty="0" smtClean="0">
                <a:latin typeface="+mj-lt"/>
              </a:rPr>
              <a:t> (or </a:t>
            </a:r>
            <a:r>
              <a:rPr lang="en-US" sz="2800" i="1" dirty="0" smtClean="0">
                <a:latin typeface="+mj-lt"/>
              </a:rPr>
              <a:t>record) </a:t>
            </a:r>
            <a:r>
              <a:rPr lang="en-US" sz="2800" dirty="0" smtClean="0">
                <a:latin typeface="+mj-lt"/>
              </a:rPr>
              <a:t>is a single entry in the table having the attributes specified by the schema</a:t>
            </a:r>
            <a:endParaRPr lang="en-US" sz="28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345947" y="2739253"/>
            <a:ext cx="2007853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The number of tuples is the </a:t>
            </a:r>
            <a:r>
              <a:rPr lang="en-US" sz="2400" b="1" u="sng" dirty="0" smtClean="0">
                <a:latin typeface="+mj-lt"/>
              </a:rPr>
              <a:t>cardinality</a:t>
            </a:r>
            <a:r>
              <a:rPr lang="en-US" sz="2400" dirty="0" smtClean="0">
                <a:latin typeface="+mj-lt"/>
              </a:rPr>
              <a:t> of the relation</a:t>
            </a:r>
            <a:endParaRPr lang="en-US" sz="24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207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11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Relational Model: Data</a:t>
            </a:r>
            <a:endParaRPr lang="en-US" dirty="0"/>
          </a:p>
        </p:txBody>
      </p:sp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3825716" y="1649336"/>
            <a:ext cx="11934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Student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89233" y="5249379"/>
            <a:ext cx="6345820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A </a:t>
            </a:r>
            <a:r>
              <a:rPr lang="en-US" sz="3200" b="1" u="sng" dirty="0" smtClean="0">
                <a:latin typeface="+mj-lt"/>
              </a:rPr>
              <a:t>relational instance</a:t>
            </a:r>
            <a:r>
              <a:rPr lang="en-US" sz="3200" dirty="0" smtClean="0">
                <a:latin typeface="+mj-lt"/>
              </a:rPr>
              <a:t> is a </a:t>
            </a:r>
            <a:r>
              <a:rPr lang="en-US" sz="3200" b="1" i="1" dirty="0" smtClean="0">
                <a:latin typeface="+mj-lt"/>
              </a:rPr>
              <a:t>set</a:t>
            </a:r>
            <a:r>
              <a:rPr lang="en-US" sz="3200" dirty="0" smtClean="0">
                <a:latin typeface="+mj-lt"/>
              </a:rPr>
              <a:t> of tuples all conforming to the same </a:t>
            </a:r>
            <a:r>
              <a:rPr lang="en-US" sz="3200" i="1" dirty="0" smtClean="0">
                <a:latin typeface="+mj-lt"/>
              </a:rPr>
              <a:t>schema</a:t>
            </a:r>
            <a:endParaRPr lang="en-US" sz="3200" i="1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942561" y="2144850"/>
            <a:ext cx="2678422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In </a:t>
            </a:r>
            <a:r>
              <a:rPr lang="en-US" sz="2400" dirty="0" smtClean="0">
                <a:latin typeface="+mj-lt"/>
              </a:rPr>
              <a:t>practice DBMSs relax the set requirement, and use multisets.  </a:t>
            </a:r>
            <a:endParaRPr lang="en-US" sz="2400" dirty="0">
              <a:latin typeface="+mj-lt"/>
            </a:endParaRPr>
          </a:p>
        </p:txBody>
      </p:sp>
      <p:graphicFrame>
        <p:nvGraphicFramePr>
          <p:cNvPr id="18" name="Group 55"/>
          <p:cNvGraphicFramePr>
            <a:graphicFrameLocks noGrp="1"/>
          </p:cNvGraphicFramePr>
          <p:nvPr>
            <p:extLst/>
          </p:nvPr>
        </p:nvGraphicFramePr>
        <p:xfrm>
          <a:off x="3825716" y="2069649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sid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gpa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Bob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Joe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Alice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0536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3055"/>
            <a:ext cx="9372600" cy="433311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i="1" u="sng" dirty="0" smtClean="0"/>
              <a:t>relational schema</a:t>
            </a:r>
            <a:r>
              <a:rPr lang="en-US" dirty="0" smtClean="0"/>
              <a:t> describes the data that is contained in a </a:t>
            </a:r>
            <a:r>
              <a:rPr lang="en-US" i="1" u="sng" dirty="0" smtClean="0"/>
              <a:t>relational instance</a:t>
            </a:r>
          </a:p>
          <a:p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Reiterate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42988" y="2989520"/>
            <a:ext cx="853440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sz="2800" dirty="0">
                <a:solidFill>
                  <a:prstClr val="black"/>
                </a:solidFill>
                <a:latin typeface="+mj-lt"/>
              </a:rPr>
              <a:t>Let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R(f</a:t>
            </a:r>
            <a:r>
              <a:rPr lang="en-US" sz="2800" baseline="-25000" dirty="0" smtClean="0">
                <a:solidFill>
                  <a:prstClr val="black"/>
                </a:solidFill>
                <a:latin typeface="+mj-lt"/>
              </a:rPr>
              <a:t>1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:Dom</a:t>
            </a:r>
            <a:r>
              <a:rPr lang="en-US" sz="2800" baseline="-25000" dirty="0" smtClean="0">
                <a:solidFill>
                  <a:prstClr val="black"/>
                </a:solidFill>
                <a:latin typeface="+mj-lt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,…,</a:t>
            </a:r>
            <a:r>
              <a:rPr lang="en-US" sz="2800" dirty="0" err="1" smtClean="0">
                <a:solidFill>
                  <a:prstClr val="black"/>
                </a:solidFill>
                <a:latin typeface="+mj-lt"/>
              </a:rPr>
              <a:t>f</a:t>
            </a:r>
            <a:r>
              <a:rPr lang="en-US" sz="2800" baseline="-25000" dirty="0" err="1" smtClean="0">
                <a:solidFill>
                  <a:prstClr val="black"/>
                </a:solidFill>
                <a:latin typeface="+mj-lt"/>
              </a:rPr>
              <a:t>m</a:t>
            </a:r>
            <a:r>
              <a:rPr lang="en-US" sz="2800" dirty="0" err="1" smtClean="0">
                <a:solidFill>
                  <a:prstClr val="black"/>
                </a:solidFill>
                <a:latin typeface="+mj-lt"/>
              </a:rPr>
              <a:t>:Dom</a:t>
            </a:r>
            <a:r>
              <a:rPr lang="en-US" sz="2800" baseline="-25000" dirty="0" err="1" smtClean="0">
                <a:solidFill>
                  <a:prstClr val="black"/>
                </a:solidFill>
                <a:latin typeface="+mj-lt"/>
              </a:rPr>
              <a:t>m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) be a </a:t>
            </a:r>
            <a:r>
              <a:rPr lang="en-US" sz="2800" i="1" u="sng" dirty="0">
                <a:solidFill>
                  <a:prstClr val="black"/>
                </a:solidFill>
                <a:latin typeface="+mj-lt"/>
              </a:rPr>
              <a:t>relational schema</a:t>
            </a:r>
            <a:r>
              <a:rPr lang="en-US" sz="2800" i="1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then, </a:t>
            </a:r>
          </a:p>
          <a:p>
            <a:pPr defTabSz="457200"/>
            <a:r>
              <a:rPr lang="en-US" sz="2800" dirty="0">
                <a:solidFill>
                  <a:prstClr val="black"/>
                </a:solidFill>
                <a:latin typeface="+mj-lt"/>
              </a:rPr>
              <a:t>an </a:t>
            </a:r>
            <a:r>
              <a:rPr lang="en-US" sz="2800" i="1" u="sng" dirty="0">
                <a:solidFill>
                  <a:prstClr val="black"/>
                </a:solidFill>
                <a:latin typeface="+mj-lt"/>
              </a:rPr>
              <a:t>instance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of R is a subset of </a:t>
            </a:r>
            <a:r>
              <a:rPr lang="en-US" sz="2800" dirty="0">
                <a:solidFill>
                  <a:prstClr val="black"/>
                </a:solidFill>
                <a:latin typeface="+mj-lt"/>
                <a:sym typeface="Symbol"/>
              </a:rPr>
              <a:t>Dom</a:t>
            </a:r>
            <a:r>
              <a:rPr lang="en-US" sz="2800" baseline="-25000" dirty="0">
                <a:solidFill>
                  <a:prstClr val="black"/>
                </a:solidFill>
                <a:latin typeface="+mj-lt"/>
                <a:sym typeface="Symbol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+mj-lt"/>
                <a:sym typeface="Symbol"/>
              </a:rPr>
              <a:t> x Dom</a:t>
            </a:r>
            <a:r>
              <a:rPr lang="en-US" sz="2800" baseline="-25000" dirty="0">
                <a:solidFill>
                  <a:prstClr val="black"/>
                </a:solidFill>
                <a:latin typeface="+mj-lt"/>
                <a:sym typeface="Symbol"/>
              </a:rPr>
              <a:t>2</a:t>
            </a:r>
            <a:r>
              <a:rPr lang="en-US" sz="2800" dirty="0">
                <a:solidFill>
                  <a:prstClr val="black"/>
                </a:solidFill>
                <a:latin typeface="+mj-lt"/>
                <a:sym typeface="Symbol"/>
              </a:rPr>
              <a:t> x … x </a:t>
            </a:r>
            <a:r>
              <a:rPr lang="en-US" sz="2800" dirty="0" err="1">
                <a:solidFill>
                  <a:prstClr val="black"/>
                </a:solidFill>
                <a:latin typeface="+mj-lt"/>
                <a:sym typeface="Symbol"/>
              </a:rPr>
              <a:t>Dom</a:t>
            </a:r>
            <a:r>
              <a:rPr lang="en-US" sz="2800" baseline="-25000" dirty="0" err="1">
                <a:solidFill>
                  <a:prstClr val="black"/>
                </a:solidFill>
                <a:latin typeface="+mj-lt"/>
                <a:sym typeface="Symbol"/>
              </a:rPr>
              <a:t>n</a:t>
            </a:r>
            <a:endParaRPr lang="en-US" sz="2800" baseline="-250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42988" y="4400297"/>
            <a:ext cx="9986962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In this way, a </a:t>
            </a:r>
            <a:r>
              <a:rPr lang="en-US" sz="2800" i="1" u="sng" dirty="0" smtClean="0">
                <a:solidFill>
                  <a:prstClr val="black"/>
                </a:solidFill>
                <a:latin typeface="+mj-lt"/>
              </a:rPr>
              <a:t>relational schema</a:t>
            </a:r>
            <a:r>
              <a:rPr lang="en-US" sz="2800" i="1" dirty="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R is a 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total function from attribute </a:t>
            </a:r>
            <a:r>
              <a:rPr lang="en-US" sz="2800" b="1" i="1" dirty="0" smtClean="0">
                <a:solidFill>
                  <a:prstClr val="black"/>
                </a:solidFill>
                <a:latin typeface="+mj-lt"/>
              </a:rPr>
              <a:t>names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 to types</a:t>
            </a:r>
            <a:endParaRPr lang="en-US" sz="2800" baseline="-250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233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3055"/>
            <a:ext cx="9372600" cy="433311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i="1" u="sng" dirty="0" smtClean="0"/>
              <a:t>relational schema</a:t>
            </a:r>
            <a:r>
              <a:rPr lang="en-US" dirty="0" smtClean="0"/>
              <a:t> describes the data that is contained in a </a:t>
            </a:r>
            <a:r>
              <a:rPr lang="en-US" i="1" u="sng" dirty="0" smtClean="0"/>
              <a:t>relational instance</a:t>
            </a:r>
          </a:p>
          <a:p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Time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42988" y="2989520"/>
            <a:ext cx="5157787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A relation R of </a:t>
            </a:r>
            <a:r>
              <a:rPr lang="en-US" sz="2800" dirty="0" err="1">
                <a:latin typeface="+mj-lt"/>
              </a:rPr>
              <a:t>arity</a:t>
            </a:r>
            <a:r>
              <a:rPr lang="en-US" sz="2800" dirty="0">
                <a:latin typeface="+mj-lt"/>
              </a:rPr>
              <a:t> </a:t>
            </a:r>
            <a:r>
              <a:rPr lang="en-US" sz="2800" i="1" dirty="0">
                <a:latin typeface="+mj-lt"/>
              </a:rPr>
              <a:t>t</a:t>
            </a:r>
            <a:r>
              <a:rPr lang="en-US" sz="2800" dirty="0">
                <a:latin typeface="+mj-lt"/>
              </a:rPr>
              <a:t> is a </a:t>
            </a:r>
            <a:r>
              <a:rPr lang="en-US" sz="2800" dirty="0" smtClean="0">
                <a:latin typeface="+mj-lt"/>
              </a:rPr>
              <a:t>function: R </a:t>
            </a:r>
            <a:r>
              <a:rPr lang="en-US" sz="2800" dirty="0">
                <a:latin typeface="+mj-lt"/>
              </a:rPr>
              <a:t>: </a:t>
            </a:r>
            <a:r>
              <a:rPr lang="en-US" sz="2800" dirty="0" smtClean="0">
                <a:latin typeface="+mj-lt"/>
              </a:rPr>
              <a:t>Dom</a:t>
            </a:r>
            <a:r>
              <a:rPr lang="en-US" sz="2800" baseline="-25000" dirty="0" smtClean="0"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x … x </a:t>
            </a:r>
            <a:r>
              <a:rPr lang="en-US" sz="2800" dirty="0" err="1" smtClean="0">
                <a:latin typeface="+mj-lt"/>
              </a:rPr>
              <a:t>Dom</a:t>
            </a:r>
            <a:r>
              <a:rPr lang="en-US" sz="2800" baseline="-25000" dirty="0" err="1" smtClean="0">
                <a:latin typeface="+mj-lt"/>
              </a:rPr>
              <a:t>t</a:t>
            </a:r>
            <a:r>
              <a:rPr lang="en-US" sz="2800" baseline="-25000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  <a:sym typeface="Wingdings" pitchFamily="2" charset="2"/>
              </a:rPr>
              <a:t> {0,1}</a:t>
            </a:r>
            <a:endParaRPr lang="en-US" sz="2800" baseline="-250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42988" y="4311621"/>
            <a:ext cx="8372475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Then, the schema is simply </a:t>
            </a:r>
            <a:r>
              <a:rPr lang="en-US" sz="2800" smtClean="0">
                <a:solidFill>
                  <a:prstClr val="black"/>
                </a:solidFill>
                <a:latin typeface="+mj-lt"/>
              </a:rPr>
              <a:t>the </a:t>
            </a:r>
            <a:r>
              <a:rPr lang="en-US" sz="2800" i="1" smtClean="0">
                <a:solidFill>
                  <a:prstClr val="black"/>
                </a:solidFill>
                <a:latin typeface="+mj-lt"/>
              </a:rPr>
              <a:t>signature </a:t>
            </a:r>
            <a:r>
              <a:rPr lang="en-US" sz="2800" smtClean="0">
                <a:solidFill>
                  <a:prstClr val="black"/>
                </a:solidFill>
                <a:latin typeface="+mj-lt"/>
              </a:rPr>
              <a:t>of the function</a:t>
            </a:r>
            <a:endParaRPr lang="en-US" sz="2800" baseline="-250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81813" y="2989520"/>
            <a:ext cx="4471987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sz="2400" i="1" dirty="0" smtClean="0">
                <a:solidFill>
                  <a:prstClr val="black"/>
                </a:solidFill>
                <a:latin typeface="+mj-lt"/>
              </a:rPr>
              <a:t>I.e. returns whether or not a tuple of matching types is a member of it</a:t>
            </a:r>
            <a:endParaRPr lang="en-US" sz="2400" i="1" baseline="-250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31169" y="5242459"/>
            <a:ext cx="8729662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Note here that order matters, attribute name doesn’t…</a:t>
            </a:r>
          </a:p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We’ll (mostly) work with the other model (last slide) in which 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attribute name matters, order doesn’t!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679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 animBg="1"/>
      <p:bldP spid="9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relational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u="sng" dirty="0" smtClean="0"/>
              <a:t>relational database schema</a:t>
            </a:r>
            <a:r>
              <a:rPr lang="en-US" dirty="0" smtClean="0"/>
              <a:t> is a set of relational schemata, one for each relation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i="1" u="sng" dirty="0" smtClean="0"/>
              <a:t>relational database instance</a:t>
            </a:r>
            <a:r>
              <a:rPr lang="en-US" dirty="0" smtClean="0"/>
              <a:t> is a set of relational instances, one for each relation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4943" y="4567456"/>
            <a:ext cx="10402114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sz="2800" u="sng" dirty="0">
                <a:solidFill>
                  <a:prstClr val="black"/>
                </a:solidFill>
                <a:latin typeface="+mj-lt"/>
              </a:rPr>
              <a:t>Two conventions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: </a:t>
            </a:r>
          </a:p>
          <a:p>
            <a:pPr marL="342900" indent="-342900" defTabSz="457200">
              <a:buFontTx/>
              <a:buAutoNum type="arabicPeriod"/>
            </a:pPr>
            <a:r>
              <a:rPr lang="en-US" sz="2800" dirty="0">
                <a:solidFill>
                  <a:prstClr val="black"/>
                </a:solidFill>
                <a:latin typeface="+mj-lt"/>
              </a:rPr>
              <a:t>We call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relational database instances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as simply </a:t>
            </a:r>
            <a:r>
              <a:rPr lang="en-US" sz="2800" b="1" i="1" dirty="0">
                <a:solidFill>
                  <a:prstClr val="black"/>
                </a:solidFill>
                <a:latin typeface="+mj-lt"/>
              </a:rPr>
              <a:t>databases</a:t>
            </a:r>
          </a:p>
          <a:p>
            <a:pPr marL="342900" indent="-342900" defTabSz="457200">
              <a:buFontTx/>
              <a:buAutoNum type="arabicPeriod"/>
            </a:pPr>
            <a:r>
              <a:rPr lang="en-US" sz="2800" dirty="0">
                <a:solidFill>
                  <a:prstClr val="black"/>
                </a:solidFill>
                <a:latin typeface="+mj-lt"/>
              </a:rPr>
              <a:t>We assume all instances are valid, i.e., satisfy the </a:t>
            </a:r>
            <a:r>
              <a:rPr lang="en-US" sz="2800" i="1" u="sng" dirty="0">
                <a:solidFill>
                  <a:prstClr val="black"/>
                </a:solidFill>
                <a:latin typeface="+mj-lt"/>
              </a:rPr>
              <a:t>domain constraints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005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524000" y="3733800"/>
            <a:ext cx="9144000" cy="3124200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the CMS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Relation DB Schema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Students</a:t>
            </a:r>
            <a:r>
              <a:rPr lang="en-US" dirty="0" smtClean="0"/>
              <a:t>(</a:t>
            </a:r>
            <a:r>
              <a:rPr lang="en-US" dirty="0" err="1" smtClean="0"/>
              <a:t>sid</a:t>
            </a:r>
            <a:r>
              <a:rPr lang="en-US" dirty="0" smtClean="0"/>
              <a:t>: </a:t>
            </a:r>
            <a:r>
              <a:rPr lang="en-US" i="1" dirty="0" smtClean="0"/>
              <a:t>string</a:t>
            </a:r>
            <a:r>
              <a:rPr lang="en-US" dirty="0" smtClean="0"/>
              <a:t>, name: </a:t>
            </a:r>
            <a:r>
              <a:rPr lang="en-US" i="1" dirty="0" smtClean="0"/>
              <a:t>string</a:t>
            </a:r>
            <a:r>
              <a:rPr lang="en-US" dirty="0" smtClean="0"/>
              <a:t>, </a:t>
            </a:r>
            <a:r>
              <a:rPr lang="en-US" dirty="0" err="1" smtClean="0"/>
              <a:t>gpa</a:t>
            </a:r>
            <a:r>
              <a:rPr lang="en-US" dirty="0" smtClean="0"/>
              <a:t>: </a:t>
            </a:r>
            <a:r>
              <a:rPr lang="en-US" i="1" dirty="0" smtClean="0"/>
              <a:t>float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Courses</a:t>
            </a:r>
            <a:r>
              <a:rPr lang="en-US" dirty="0" smtClean="0"/>
              <a:t>(cid: </a:t>
            </a:r>
            <a:r>
              <a:rPr lang="en-US" i="1" dirty="0" smtClean="0"/>
              <a:t>string</a:t>
            </a:r>
            <a:r>
              <a:rPr lang="en-US" dirty="0" smtClean="0"/>
              <a:t>, </a:t>
            </a:r>
            <a:r>
              <a:rPr lang="en-US" dirty="0" err="1" smtClean="0"/>
              <a:t>cname</a:t>
            </a:r>
            <a:r>
              <a:rPr lang="en-US" dirty="0" smtClean="0"/>
              <a:t>: </a:t>
            </a:r>
            <a:r>
              <a:rPr lang="en-US" i="1" dirty="0" smtClean="0"/>
              <a:t>string</a:t>
            </a:r>
            <a:r>
              <a:rPr lang="en-US" dirty="0" smtClean="0"/>
              <a:t>, credits: </a:t>
            </a:r>
            <a:r>
              <a:rPr lang="en-US" i="1" dirty="0" err="1" smtClean="0"/>
              <a:t>int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Enrolled</a:t>
            </a:r>
            <a:r>
              <a:rPr lang="en-US" dirty="0" smtClean="0"/>
              <a:t>(</a:t>
            </a:r>
            <a:r>
              <a:rPr lang="en-US" dirty="0" err="1" smtClean="0"/>
              <a:t>sid</a:t>
            </a:r>
            <a:r>
              <a:rPr lang="en-US" dirty="0" smtClean="0"/>
              <a:t>: </a:t>
            </a:r>
            <a:r>
              <a:rPr lang="en-US" i="1" dirty="0" smtClean="0"/>
              <a:t>string, </a:t>
            </a:r>
            <a:r>
              <a:rPr lang="en-US" dirty="0" smtClean="0"/>
              <a:t>cid</a:t>
            </a:r>
            <a:r>
              <a:rPr lang="en-US" i="1" dirty="0" smtClean="0"/>
              <a:t>: string, </a:t>
            </a:r>
            <a:r>
              <a:rPr lang="en-US" dirty="0" smtClean="0"/>
              <a:t>grade</a:t>
            </a:r>
            <a:r>
              <a:rPr lang="en-US" i="1" dirty="0" smtClean="0"/>
              <a:t>: string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76400" y="3962400"/>
          <a:ext cx="25146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990600"/>
                <a:gridCol w="7620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Sid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Name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Gpa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101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Bob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3.2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123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Mary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3.8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57400" y="5481935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Students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96200" y="3962400"/>
          <a:ext cx="28956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1066800"/>
                <a:gridCol w="1066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cid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cname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credits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564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564-2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308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417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153400" y="5481935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Courses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0" y="5410200"/>
          <a:ext cx="28956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1066800"/>
                <a:gridCol w="1066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sid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cid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Grade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123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564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29200" y="6396335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Enrolled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05400" y="4038601"/>
            <a:ext cx="1752600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>
                <a:solidFill>
                  <a:prstClr val="black"/>
                </a:solidFill>
                <a:latin typeface="Calibri"/>
              </a:rPr>
              <a:t>Relation Instances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055769" y="1008224"/>
            <a:ext cx="3548062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sz="2400" i="1" dirty="0" smtClean="0">
                <a:solidFill>
                  <a:prstClr val="black"/>
                </a:solidFill>
                <a:latin typeface="+mj-lt"/>
              </a:rPr>
              <a:t>Note that the schemas impose effective </a:t>
            </a:r>
            <a:r>
              <a:rPr lang="en-US" sz="2400" i="1" u="sng" dirty="0" smtClean="0">
                <a:solidFill>
                  <a:prstClr val="black"/>
                </a:solidFill>
                <a:latin typeface="+mj-lt"/>
              </a:rPr>
              <a:t>domain / type constraints</a:t>
            </a:r>
            <a:r>
              <a:rPr lang="en-US" sz="2400" b="1" i="1" dirty="0" smtClean="0">
                <a:solidFill>
                  <a:prstClr val="black"/>
                </a:solidFill>
                <a:latin typeface="+mj-lt"/>
              </a:rPr>
              <a:t>, </a:t>
            </a:r>
            <a:r>
              <a:rPr lang="en-US" sz="2400" i="1" dirty="0" smtClean="0">
                <a:solidFill>
                  <a:prstClr val="black"/>
                </a:solidFill>
                <a:latin typeface="+mj-lt"/>
              </a:rPr>
              <a:t>i.e. </a:t>
            </a:r>
            <a:r>
              <a:rPr lang="en-US" sz="2400" i="1" dirty="0" err="1" smtClean="0">
                <a:solidFill>
                  <a:prstClr val="black"/>
                </a:solidFill>
                <a:latin typeface="+mj-lt"/>
              </a:rPr>
              <a:t>Gpa</a:t>
            </a:r>
            <a:r>
              <a:rPr lang="en-US" sz="2400" i="1" dirty="0" smtClean="0">
                <a:solidFill>
                  <a:prstClr val="black"/>
                </a:solidFill>
                <a:latin typeface="+mj-lt"/>
              </a:rPr>
              <a:t> can’t be “Apple”</a:t>
            </a:r>
            <a:endParaRPr lang="en-US" sz="2400" i="1" baseline="-250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9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Part of the Model: Querying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560904"/>
            <a:ext cx="46668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800" i="1" dirty="0">
                <a:solidFill>
                  <a:prstClr val="black"/>
                </a:solidFill>
                <a:latin typeface="+mj-lt"/>
              </a:rPr>
              <a:t>“Find names of all students with GPA &gt; 3.5”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15088" y="1770546"/>
            <a:ext cx="5303219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sz="2800" dirty="0">
                <a:solidFill>
                  <a:prstClr val="black"/>
                </a:solidFill>
                <a:latin typeface="+mj-lt"/>
              </a:rPr>
              <a:t>We don’t tell the system</a:t>
            </a:r>
            <a:r>
              <a:rPr lang="en-US" sz="2800" i="1" dirty="0">
                <a:solidFill>
                  <a:prstClr val="black"/>
                </a:solidFill>
                <a:latin typeface="+mj-lt"/>
              </a:rPr>
              <a:t> how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or </a:t>
            </a:r>
            <a:r>
              <a:rPr lang="en-US" sz="2800" i="1" dirty="0">
                <a:solidFill>
                  <a:prstClr val="black"/>
                </a:solidFill>
                <a:latin typeface="+mj-lt"/>
              </a:rPr>
              <a:t>where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 to get the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data- 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just 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what we want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, 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i.e., Querying is </a:t>
            </a:r>
            <a:r>
              <a:rPr lang="en-US" sz="2800" b="1" i="1" u="sng" dirty="0">
                <a:solidFill>
                  <a:prstClr val="black"/>
                </a:solidFill>
                <a:latin typeface="+mj-lt"/>
              </a:rPr>
              <a:t>declarative</a:t>
            </a:r>
            <a:endParaRPr lang="en-US" sz="2800" b="1" u="sng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4" name="Rectangle 35"/>
          <p:cNvSpPr>
            <a:spLocks noChangeArrowheads="1"/>
          </p:cNvSpPr>
          <p:nvPr/>
        </p:nvSpPr>
        <p:spPr bwMode="auto">
          <a:xfrm>
            <a:off x="838200" y="1795143"/>
            <a:ext cx="4666844" cy="12557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S.name</a:t>
            </a:r>
            <a:endParaRPr lang="en-US" sz="2800" dirty="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Students 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S.gpa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&gt; 3.5;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15087" y="3539510"/>
            <a:ext cx="5303219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To make this happen, we need to translate the </a:t>
            </a:r>
            <a:r>
              <a:rPr lang="en-US" sz="2800" i="1" dirty="0" smtClean="0">
                <a:solidFill>
                  <a:prstClr val="black"/>
                </a:solidFill>
                <a:latin typeface="+mj-lt"/>
              </a:rPr>
              <a:t>declarative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query into a series of operators… we’ll see this next!</a:t>
            </a:r>
            <a:endParaRPr lang="en-US" sz="2800" b="1" u="sng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588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Virtues of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Physical independence (logical too), Declarative</a:t>
            </a:r>
          </a:p>
          <a:p>
            <a:endParaRPr lang="en-US" dirty="0" smtClean="0"/>
          </a:p>
          <a:p>
            <a:r>
              <a:rPr lang="en-US" dirty="0" smtClean="0"/>
              <a:t>Simple, elegant clean: Everything is a relation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6971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352800"/>
            <a:ext cx="8229600" cy="1143000"/>
          </a:xfrm>
        </p:spPr>
        <p:txBody>
          <a:bodyPr/>
          <a:lstStyle/>
          <a:p>
            <a:r>
              <a:rPr lang="en-US" dirty="0" smtClean="0"/>
              <a:t>Relational Algebra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7723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 </a:t>
            </a:r>
            <a:r>
              <a:rPr lang="en-US" dirty="0"/>
              <a:t>Architecture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6032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How does a SQL engine </a:t>
            </a:r>
            <a:r>
              <a:rPr lang="en-US"/>
              <a:t>work </a:t>
            </a:r>
            <a:r>
              <a:rPr lang="en-US" smtClean="0"/>
              <a:t>?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2409825" y="3379274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838200" y="2938143"/>
            <a:ext cx="1428750" cy="13623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</a:rPr>
              <a:t>SQL Query</a:t>
            </a:r>
            <a:endParaRPr lang="en-US" sz="2800" dirty="0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28963" y="2938141"/>
            <a:ext cx="2143125" cy="13623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</a:rPr>
              <a:t>Relational Algebra (RA) Plan</a:t>
            </a:r>
            <a:endParaRPr lang="en-US" sz="2800" dirty="0">
              <a:latin typeface="+mj-lt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414963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134101" y="2938143"/>
            <a:ext cx="2143125" cy="1362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latin typeface="+mj-lt"/>
              </a:rPr>
              <a:t>Optimized</a:t>
            </a:r>
            <a:r>
              <a:rPr lang="en-US" sz="2800" dirty="0" smtClean="0">
                <a:latin typeface="+mj-lt"/>
              </a:rPr>
              <a:t> RA Plan</a:t>
            </a:r>
            <a:endParaRPr lang="en-US" sz="2800" dirty="0">
              <a:latin typeface="+mj-lt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420101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139239" y="2938141"/>
            <a:ext cx="2143125" cy="13623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Execution</a:t>
            </a:r>
            <a:endParaRPr lang="en-US" sz="28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4809804"/>
            <a:ext cx="1819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Declarative query (from user)</a:t>
            </a:r>
            <a:endParaRPr lang="en-US" sz="24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28963" y="4809802"/>
            <a:ext cx="2471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Translate to relational algebra </a:t>
            </a:r>
            <a:r>
              <a:rPr lang="en-US" sz="2400" dirty="0" smtClean="0">
                <a:latin typeface="+mj-lt"/>
              </a:rPr>
              <a:t>expression</a:t>
            </a:r>
            <a:endParaRPr lang="en-US" sz="2400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34101" y="4809802"/>
            <a:ext cx="24717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Find logically equivalent- but </a:t>
            </a:r>
            <a:r>
              <a:rPr lang="en-US" sz="2400" i="1" smtClean="0">
                <a:latin typeface="+mj-lt"/>
              </a:rPr>
              <a:t>more efficient- RA expression</a:t>
            </a:r>
            <a:endParaRPr lang="en-US" sz="2400" i="1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39239" y="4809802"/>
            <a:ext cx="2471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Execute each operator of the optimized plan!</a:t>
            </a:r>
            <a:endParaRPr lang="en-US" sz="2400" dirty="0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004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9" grpId="0" animBg="1"/>
      <p:bldP spid="10" grpId="0" animBg="1"/>
      <p:bldP spid="11" grpId="0" animBg="1"/>
      <p:bldP spid="12" grpId="0" animBg="1"/>
      <p:bldP spid="13" grpId="0" animBg="1"/>
      <p:bldP spid="4" grpId="0"/>
      <p:bldP spid="15" grpId="0"/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7622"/>
          </a:xfrm>
        </p:spPr>
        <p:txBody>
          <a:bodyPr>
            <a:normAutofit/>
          </a:bodyPr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Assignment 1</a:t>
            </a:r>
            <a:endParaRPr lang="en-US" sz="3200" dirty="0" smtClean="0">
              <a:solidFill>
                <a:schemeClr val="tx1"/>
              </a:solidFill>
              <a:latin typeface="+mj-lt"/>
            </a:endParaRPr>
          </a:p>
          <a:p>
            <a:pPr marL="571500" indent="-571500">
              <a:buFont typeface="Arial" charset="0"/>
              <a:buChar char="•"/>
            </a:pPr>
            <a:endParaRPr lang="en-US" sz="3600" dirty="0">
              <a:solidFill>
                <a:schemeClr val="tx1"/>
              </a:solidFill>
              <a:latin typeface="+mj-lt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Hints and Grading</a:t>
            </a:r>
            <a:endParaRPr lang="en-US" sz="3600" dirty="0">
              <a:solidFill>
                <a:schemeClr val="tx1"/>
              </a:solidFill>
              <a:latin typeface="+mj-lt"/>
            </a:endParaRPr>
          </a:p>
          <a:p>
            <a:pPr marL="514350" indent="-51435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pPr marL="514350" indent="-51435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569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 </a:t>
            </a:r>
            <a:r>
              <a:rPr lang="en-US" dirty="0"/>
              <a:t>Architecture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6032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How does a SQL engine </a:t>
            </a:r>
            <a:r>
              <a:rPr lang="en-US"/>
              <a:t>work </a:t>
            </a:r>
            <a:r>
              <a:rPr lang="en-US" smtClean="0"/>
              <a:t>?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2409825" y="3379274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838200" y="2938143"/>
            <a:ext cx="1428750" cy="13623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SQL Query</a:t>
            </a:r>
            <a:endParaRPr lang="en-US" sz="2800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28963" y="2938141"/>
            <a:ext cx="2143125" cy="13623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</a:rPr>
              <a:t>Relational Algebra (RA) Plan</a:t>
            </a:r>
            <a:endParaRPr lang="en-US" sz="2800" dirty="0">
              <a:latin typeface="+mj-lt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414963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134101" y="2938143"/>
            <a:ext cx="2143125" cy="1362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latin typeface="+mj-lt"/>
              </a:rPr>
              <a:t>Optimized</a:t>
            </a:r>
            <a:r>
              <a:rPr lang="en-US" sz="2800" dirty="0" smtClean="0">
                <a:latin typeface="+mj-lt"/>
              </a:rPr>
              <a:t> RA Plan</a:t>
            </a:r>
            <a:endParaRPr lang="en-US" sz="2800" dirty="0">
              <a:latin typeface="+mj-lt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420101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139239" y="2938141"/>
            <a:ext cx="2143125" cy="13623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Execution</a:t>
            </a:r>
            <a:endParaRPr lang="en-US" sz="28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0066" y="2543175"/>
            <a:ext cx="1824036" cy="210026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414962" y="2563812"/>
            <a:ext cx="6196013" cy="210026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738864" y="5115996"/>
            <a:ext cx="8714272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Relational Algebra allows us to translate declarative (SQL) queries into precise and optimizable expressions!</a:t>
            </a:r>
            <a:endParaRPr lang="en-US" sz="2800" b="1" u="sng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991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43088"/>
            <a:ext cx="10515600" cy="44196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u="sng" dirty="0"/>
              <a:t>Five </a:t>
            </a:r>
            <a:r>
              <a:rPr lang="en-US" sz="2400" b="1" u="sng" dirty="0" smtClean="0"/>
              <a:t>basic </a:t>
            </a:r>
            <a:r>
              <a:rPr lang="en-US" sz="2400" u="sng" dirty="0" smtClean="0"/>
              <a:t>operators</a:t>
            </a:r>
            <a:r>
              <a:rPr lang="en-US" sz="2400" u="sng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Selection:</a:t>
            </a:r>
            <a:r>
              <a:rPr lang="en-US" dirty="0">
                <a:latin typeface="Symbol" pitchFamily="-111" charset="2"/>
              </a:rPr>
              <a:t> 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Projection: </a:t>
            </a:r>
            <a:r>
              <a:rPr lang="en-US" dirty="0">
                <a:latin typeface="Symbol" pitchFamily="-111" charset="2"/>
              </a:rPr>
              <a:t>P</a:t>
            </a:r>
            <a:r>
              <a:rPr lang="en-US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Cartesian Product: </a:t>
            </a:r>
            <a:r>
              <a:rPr lang="en-US" dirty="0" smtClean="0">
                <a:sym typeface="Symbol" pitchFamily="-111" charset="2"/>
              </a:rPr>
              <a:t></a:t>
            </a:r>
            <a:endParaRPr lang="en-US" dirty="0" smtClean="0"/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 smtClean="0"/>
              <a:t>Union</a:t>
            </a:r>
            <a:r>
              <a:rPr lang="en-US" dirty="0"/>
              <a:t>: </a:t>
            </a:r>
            <a:r>
              <a:rPr lang="en-US" dirty="0">
                <a:sym typeface="Symbol" pitchFamily="-111" charset="2"/>
              </a:rPr>
              <a:t></a:t>
            </a:r>
            <a:endParaRPr lang="en-US" dirty="0"/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Difference: </a:t>
            </a:r>
            <a:r>
              <a:rPr lang="en-US" dirty="0" smtClean="0"/>
              <a:t>-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u="sng" dirty="0"/>
              <a:t>Derived or auxiliary operators:</a:t>
            </a:r>
          </a:p>
          <a:p>
            <a:pPr lvl="1"/>
            <a:r>
              <a:rPr lang="en-US" dirty="0"/>
              <a:t>Intersection, complement</a:t>
            </a:r>
          </a:p>
          <a:p>
            <a:pPr lvl="1"/>
            <a:r>
              <a:rPr lang="en-US" dirty="0"/>
              <a:t>Joins (</a:t>
            </a:r>
            <a:r>
              <a:rPr lang="en-US" dirty="0" err="1"/>
              <a:t>natural,equi</a:t>
            </a:r>
            <a:r>
              <a:rPr lang="en-US" dirty="0"/>
              <a:t>-join, theta join, semi-join)</a:t>
            </a:r>
          </a:p>
          <a:p>
            <a:pPr lvl="1"/>
            <a:r>
              <a:rPr lang="en-US" dirty="0"/>
              <a:t>Renaming:</a:t>
            </a:r>
            <a:r>
              <a:rPr lang="en-US" dirty="0">
                <a:latin typeface="Symbol" pitchFamily="-111" charset="2"/>
              </a:rPr>
              <a:t> </a:t>
            </a:r>
            <a:r>
              <a:rPr lang="en-US" dirty="0" err="1">
                <a:latin typeface="Symbol" pitchFamily="-111" charset="2"/>
              </a:rPr>
              <a:t>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Division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Relational Algebra (RA)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702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in mind: RA operates on sets!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RDBMSs use </a:t>
            </a:r>
            <a:r>
              <a:rPr lang="en-US" i="1" dirty="0" err="1" smtClean="0"/>
              <a:t>multisets</a:t>
            </a:r>
            <a:r>
              <a:rPr lang="en-US" dirty="0" smtClean="0"/>
              <a:t>, however in relational algebra formalism we will consider </a:t>
            </a:r>
            <a:r>
              <a:rPr lang="en-US" b="1" u="sng" dirty="0" smtClean="0"/>
              <a:t>sets!</a:t>
            </a:r>
          </a:p>
          <a:p>
            <a:endParaRPr lang="en-US" b="1" u="sng" dirty="0"/>
          </a:p>
          <a:p>
            <a:r>
              <a:rPr lang="en-US" dirty="0" smtClean="0"/>
              <a:t>Also: we will consider the </a:t>
            </a:r>
            <a:r>
              <a:rPr lang="en-US" b="1" i="1" dirty="0" smtClean="0"/>
              <a:t>named perspective</a:t>
            </a:r>
            <a:r>
              <a:rPr lang="en-US" dirty="0" smtClean="0"/>
              <a:t>, where every attribute must have a </a:t>
            </a:r>
            <a:r>
              <a:rPr lang="en-US" u="sng" dirty="0" smtClean="0"/>
              <a:t>unique name</a:t>
            </a:r>
            <a:endParaRPr lang="en-US" dirty="0"/>
          </a:p>
          <a:p>
            <a:pPr lvl="1"/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attribute order does not matter…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40762" y="5186879"/>
            <a:ext cx="6710476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Now on to the basic </a:t>
            </a:r>
            <a:r>
              <a:rPr lang="en-US" sz="2800" smtClean="0">
                <a:solidFill>
                  <a:prstClr val="black"/>
                </a:solidFill>
                <a:latin typeface="+mj-lt"/>
              </a:rPr>
              <a:t>RA operators…</a:t>
            </a:r>
            <a:endParaRPr lang="en-US" sz="2800" b="1" u="sng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1303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43088"/>
            <a:ext cx="5395914" cy="4419600"/>
          </a:xfrm>
        </p:spPr>
        <p:txBody>
          <a:bodyPr>
            <a:normAutofit/>
          </a:bodyPr>
          <a:lstStyle/>
          <a:p>
            <a:r>
              <a:rPr lang="en-US" dirty="0"/>
              <a:t>Returns all tuples which satisfy a condition</a:t>
            </a:r>
          </a:p>
          <a:p>
            <a:r>
              <a:rPr lang="en-US" dirty="0" smtClean="0"/>
              <a:t>Notation</a:t>
            </a:r>
            <a:r>
              <a:rPr lang="en-US" dirty="0"/>
              <a:t>: </a:t>
            </a:r>
            <a:r>
              <a:rPr lang="en-US" dirty="0">
                <a:latin typeface="Symbol" pitchFamily="-111" charset="2"/>
              </a:rPr>
              <a:t> </a:t>
            </a:r>
            <a:r>
              <a:rPr lang="en-US" dirty="0" err="1">
                <a:latin typeface="Symbol" pitchFamily="-111" charset="2"/>
              </a:rPr>
              <a:t>s</a:t>
            </a:r>
            <a:r>
              <a:rPr lang="en-US" baseline="-25000" dirty="0" err="1"/>
              <a:t>c</a:t>
            </a:r>
            <a:r>
              <a:rPr lang="en-US" dirty="0"/>
              <a:t>(R)</a:t>
            </a:r>
          </a:p>
          <a:p>
            <a:r>
              <a:rPr lang="en-US" dirty="0" smtClean="0"/>
              <a:t>Examples</a:t>
            </a:r>
            <a:endParaRPr lang="en-US" dirty="0"/>
          </a:p>
          <a:p>
            <a:pPr lvl="1"/>
            <a:r>
              <a:rPr lang="en-US" sz="2800" dirty="0"/>
              <a:t> </a:t>
            </a:r>
            <a:r>
              <a:rPr lang="en-US" sz="2800" dirty="0" err="1">
                <a:latin typeface="Symbol" pitchFamily="-111" charset="2"/>
              </a:rPr>
              <a:t>s</a:t>
            </a:r>
            <a:r>
              <a:rPr lang="en-US" sz="2800" baseline="-25000" dirty="0" err="1"/>
              <a:t>Salary</a:t>
            </a:r>
            <a:r>
              <a:rPr lang="en-US" sz="2800" baseline="-25000" dirty="0"/>
              <a:t> &gt; 40000</a:t>
            </a:r>
            <a:r>
              <a:rPr lang="en-US" sz="2800" dirty="0"/>
              <a:t> (Employee)</a:t>
            </a:r>
          </a:p>
          <a:p>
            <a:pPr lvl="1"/>
            <a:r>
              <a:rPr lang="en-US" sz="2800" dirty="0"/>
              <a:t> </a:t>
            </a:r>
            <a:r>
              <a:rPr lang="en-US" sz="2800" dirty="0" err="1">
                <a:latin typeface="Symbol" pitchFamily="-111" charset="2"/>
              </a:rPr>
              <a:t>s</a:t>
            </a:r>
            <a:r>
              <a:rPr lang="en-US" sz="2800" baseline="-25000" dirty="0" err="1"/>
              <a:t>name</a:t>
            </a:r>
            <a:r>
              <a:rPr lang="en-US" sz="2800" baseline="-25000" dirty="0"/>
              <a:t> = “Smith”</a:t>
            </a:r>
            <a:r>
              <a:rPr lang="en-US" sz="2800" dirty="0"/>
              <a:t> (Employee)</a:t>
            </a:r>
          </a:p>
          <a:p>
            <a:r>
              <a:rPr lang="en-US" dirty="0" smtClean="0"/>
              <a:t>The </a:t>
            </a:r>
            <a:r>
              <a:rPr lang="en-US" dirty="0"/>
              <a:t>condition c can be =, &lt;, </a:t>
            </a:r>
            <a:r>
              <a:rPr lang="en-US" dirty="0">
                <a:ea typeface="Times New Roman" pitchFamily="-111" charset="0"/>
                <a:cs typeface="Times New Roman" pitchFamily="-111" charset="0"/>
                <a:sym typeface="Symbol" pitchFamily="-111" charset="2"/>
              </a:rPr>
              <a:t>, &gt;,</a:t>
            </a:r>
            <a:r>
              <a:rPr lang="en-US" dirty="0">
                <a:ea typeface="Times New Roman" pitchFamily="-111" charset="0"/>
                <a:cs typeface="Times New Roman" pitchFamily="-111" charset="0"/>
              </a:rPr>
              <a:t> </a:t>
            </a:r>
            <a:r>
              <a:rPr lang="en-US" dirty="0">
                <a:ea typeface="Times New Roman" pitchFamily="-111" charset="0"/>
                <a:cs typeface="Times New Roman" pitchFamily="-111" charset="0"/>
                <a:sym typeface="Symbol" pitchFamily="-111" charset="2"/>
              </a:rPr>
              <a:t>, &lt;&gt;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>1. Selection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6" y="2214563"/>
            <a:ext cx="3776662" cy="12557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*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FROM Students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&gt; 3.5;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6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6625" y="4424363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86625" y="4831792"/>
                <a:ext cx="4018729" cy="5990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</a:rPr>
                            <m:t>𝑔𝑝𝑎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 &gt;3.5</m:t>
                          </m:r>
                        </m:sub>
                      </m:sSub>
                      <m:r>
                        <a:rPr lang="en-US" sz="3600" b="0" i="1" smtClean="0">
                          <a:latin typeface="Cambria Math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5" y="4831792"/>
                <a:ext cx="4018729" cy="5990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8889207" y="3861816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5" y="737271"/>
            <a:ext cx="3360110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956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 animBg="1"/>
      <p:bldP spid="3" grpId="0"/>
      <p:bldP spid="12" grpId="0"/>
      <p:bldP spid="11" grpId="0"/>
      <p:bldP spid="14" grpId="0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2072985" y="3505201"/>
            <a:ext cx="356027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 dirty="0" err="1">
                <a:latin typeface="Symbol" pitchFamily="-111" charset="2"/>
              </a:rPr>
              <a:t>s</a:t>
            </a:r>
            <a:r>
              <a:rPr lang="en-US" sz="2800" baseline="-25000" dirty="0" err="1"/>
              <a:t>Salary</a:t>
            </a:r>
            <a:r>
              <a:rPr lang="en-US" sz="2800" baseline="-25000" dirty="0"/>
              <a:t> &gt; 40000</a:t>
            </a:r>
            <a:r>
              <a:rPr lang="en-US" sz="2800" dirty="0"/>
              <a:t> (Employee)</a:t>
            </a:r>
          </a:p>
        </p:txBody>
      </p:sp>
      <p:graphicFrame>
        <p:nvGraphicFramePr>
          <p:cNvPr id="7195" name="Group 27"/>
          <p:cNvGraphicFramePr>
            <a:graphicFrameLocks noGrp="1"/>
          </p:cNvGraphicFramePr>
          <p:nvPr>
            <p:extLst/>
          </p:nvPr>
        </p:nvGraphicFramePr>
        <p:xfrm>
          <a:off x="4114800" y="1001715"/>
          <a:ext cx="6019800" cy="2184400"/>
        </p:xfrm>
        <a:graphic>
          <a:graphicData uri="http://schemas.openxmlformats.org/drawingml/2006/table">
            <a:tbl>
              <a:tblPr/>
              <a:tblGrid>
                <a:gridCol w="2006600"/>
                <a:gridCol w="2006600"/>
                <a:gridCol w="2006600"/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1234545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5423341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600000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4352342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Fred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219" name="Group 51"/>
          <p:cNvGraphicFramePr>
            <a:graphicFrameLocks noGrp="1"/>
          </p:cNvGraphicFramePr>
          <p:nvPr/>
        </p:nvGraphicFramePr>
        <p:xfrm>
          <a:off x="4114800" y="4343400"/>
          <a:ext cx="6019800" cy="1638300"/>
        </p:xfrm>
        <a:graphic>
          <a:graphicData uri="http://schemas.openxmlformats.org/drawingml/2006/table">
            <a:tbl>
              <a:tblPr/>
              <a:tblGrid>
                <a:gridCol w="2006600"/>
                <a:gridCol w="2006600"/>
                <a:gridCol w="2006600"/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5423341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600000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4352342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Fred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5775" y="1001715"/>
            <a:ext cx="2753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Another example:</a:t>
            </a:r>
            <a:endParaRPr lang="en-US" sz="2800" dirty="0">
              <a:latin typeface="+mj-lt"/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6831806" y="3438528"/>
            <a:ext cx="585787" cy="652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671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43088"/>
            <a:ext cx="5395914" cy="4419600"/>
          </a:xfrm>
        </p:spPr>
        <p:txBody>
          <a:bodyPr>
            <a:normAutofit/>
          </a:bodyPr>
          <a:lstStyle/>
          <a:p>
            <a:r>
              <a:rPr lang="en-US" dirty="0"/>
              <a:t>Eliminates columns, then removes duplicates</a:t>
            </a:r>
          </a:p>
          <a:p>
            <a:r>
              <a:rPr lang="en-US" dirty="0"/>
              <a:t>Notation:   </a:t>
            </a:r>
            <a:r>
              <a:rPr lang="en-US" dirty="0">
                <a:latin typeface="Symbol" pitchFamily="-111" charset="2"/>
              </a:rPr>
              <a:t>P </a:t>
            </a:r>
            <a:r>
              <a:rPr lang="en-US" sz="2400" baseline="-25000" dirty="0"/>
              <a:t>A1,…,An</a:t>
            </a:r>
            <a:r>
              <a:rPr lang="en-US" sz="1200" dirty="0"/>
              <a:t> </a:t>
            </a:r>
            <a:r>
              <a:rPr lang="en-US" dirty="0"/>
              <a:t>(R)</a:t>
            </a:r>
          </a:p>
          <a:p>
            <a:r>
              <a:rPr lang="en-US" dirty="0"/>
              <a:t>Example: project social-security number and names:</a:t>
            </a:r>
          </a:p>
          <a:p>
            <a:pPr lvl="1"/>
            <a:r>
              <a:rPr lang="en-US" dirty="0" smtClean="0">
                <a:latin typeface="Symbol" pitchFamily="-111" charset="2"/>
              </a:rPr>
              <a:t>P</a:t>
            </a:r>
            <a:r>
              <a:rPr lang="en-US" dirty="0" smtClean="0"/>
              <a:t> </a:t>
            </a:r>
            <a:r>
              <a:rPr lang="en-US" baseline="-25000" dirty="0"/>
              <a:t>SSN, Name</a:t>
            </a:r>
            <a:r>
              <a:rPr lang="en-US" dirty="0"/>
              <a:t> (Employee)</a:t>
            </a:r>
          </a:p>
          <a:p>
            <a:pPr lvl="1"/>
            <a:r>
              <a:rPr lang="en-US" dirty="0"/>
              <a:t>Output schema:   Answer(SSN, Name)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2</a:t>
                </a:r>
                <a:r>
                  <a:rPr lang="en-US" dirty="0" smtClean="0"/>
                  <a:t>. Projection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Π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5" y="2214563"/>
            <a:ext cx="3776662" cy="16435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sname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endParaRPr lang="en-US" sz="2800" dirty="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FROM Students;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6624" y="4424363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86624" y="4831792"/>
                <a:ext cx="4500206" cy="5990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𝑛𝑎𝑚𝑒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𝑔𝑝𝑎</m:t>
                          </m:r>
                        </m:sub>
                      </m:sSub>
                      <m:r>
                        <a:rPr lang="en-US" sz="3600" b="0" i="1" smtClean="0">
                          <a:latin typeface="Cambria Math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4" y="4831792"/>
                <a:ext cx="4500206" cy="5990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8889206" y="4109627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4" y="737271"/>
            <a:ext cx="3388464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749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 animBg="1"/>
      <p:bldP spid="3" grpId="0"/>
      <p:bldP spid="12" grpId="0"/>
      <p:bldP spid="11" grpId="0"/>
      <p:bldP spid="14" grpId="0" animBg="1"/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2028826" y="3503149"/>
            <a:ext cx="35025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>
                <a:latin typeface="Symbol" pitchFamily="-111" charset="2"/>
              </a:rPr>
              <a:t>P</a:t>
            </a:r>
            <a:r>
              <a:rPr lang="en-US" sz="2800"/>
              <a:t> </a:t>
            </a:r>
            <a:r>
              <a:rPr lang="en-US" sz="2800" baseline="-25000"/>
              <a:t>Name,Salary</a:t>
            </a:r>
            <a:r>
              <a:rPr lang="en-US" sz="2800"/>
              <a:t> (Employee)</a:t>
            </a:r>
          </a:p>
        </p:txBody>
      </p:sp>
      <p:graphicFrame>
        <p:nvGraphicFramePr>
          <p:cNvPr id="9222" name="Group 6"/>
          <p:cNvGraphicFramePr>
            <a:graphicFrameLocks noGrp="1"/>
          </p:cNvGraphicFramePr>
          <p:nvPr>
            <p:extLst/>
          </p:nvPr>
        </p:nvGraphicFramePr>
        <p:xfrm>
          <a:off x="4114799" y="758443"/>
          <a:ext cx="6019800" cy="2184400"/>
        </p:xfrm>
        <a:graphic>
          <a:graphicData uri="http://schemas.openxmlformats.org/drawingml/2006/table">
            <a:tbl>
              <a:tblPr/>
              <a:tblGrid>
                <a:gridCol w="2006600"/>
                <a:gridCol w="2006600"/>
                <a:gridCol w="2006600"/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1234545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5423341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600000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4352342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262" name="Group 46"/>
          <p:cNvGraphicFramePr>
            <a:graphicFrameLocks noGrp="1"/>
          </p:cNvGraphicFramePr>
          <p:nvPr>
            <p:extLst/>
          </p:nvPr>
        </p:nvGraphicFramePr>
        <p:xfrm>
          <a:off x="5118099" y="4586675"/>
          <a:ext cx="4013200" cy="1638300"/>
        </p:xfrm>
        <a:graphic>
          <a:graphicData uri="http://schemas.openxmlformats.org/drawingml/2006/table">
            <a:tbl>
              <a:tblPr/>
              <a:tblGrid>
                <a:gridCol w="2006600"/>
                <a:gridCol w="2006600"/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200000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600000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5775" y="1001715"/>
            <a:ext cx="2753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Another example:</a:t>
            </a:r>
            <a:endParaRPr lang="en-US" sz="2800" dirty="0">
              <a:latin typeface="+mj-lt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6831806" y="3438528"/>
            <a:ext cx="585787" cy="652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479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that RA Operators are Compositional!</a:t>
            </a:r>
            <a:endParaRPr lang="en-US" dirty="0"/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838200" y="2655984"/>
            <a:ext cx="3776662" cy="2031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sname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endParaRPr lang="en-US" sz="2800" dirty="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Students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&gt; 3.5;</a:t>
            </a:r>
          </a:p>
        </p:txBody>
      </p:sp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838200" y="1793054"/>
            <a:ext cx="3365205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5175551"/>
            <a:ext cx="3519488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 we represent this query in RA?</a:t>
            </a:r>
            <a:endParaRPr lang="en-US" sz="2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096000" y="3017621"/>
                <a:ext cx="5759333" cy="532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2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𝑛𝑎𝑚𝑒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𝑔𝑝𝑎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𝑔𝑝𝑎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&gt;3.5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200" b="0" i="1" smtClean="0">
                          <a:latin typeface="Cambria Math" charset="0"/>
                        </a:rPr>
                        <m:t>))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017621"/>
                <a:ext cx="5759333" cy="53245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>
          <a:xfrm>
            <a:off x="5033962" y="3087579"/>
            <a:ext cx="642938" cy="39253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966155" y="4681643"/>
                <a:ext cx="5874750" cy="532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charset="0"/>
                                </a:rPr>
                                <m:t>𝑔𝑝𝑎</m:t>
                              </m:r>
                              <m:r>
                                <a:rPr lang="en-US" sz="3200" i="1">
                                  <a:latin typeface="Cambria Math" charset="0"/>
                                </a:rPr>
                                <m:t>&gt;3.5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sz="32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𝑛𝑎𝑚𝑒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𝑔𝑝𝑎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( 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200" b="0" i="1" smtClean="0">
                          <a:latin typeface="Cambria Math" charset="0"/>
                        </a:rPr>
                        <m:t>))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155" y="4681643"/>
                <a:ext cx="5874750" cy="5324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Up-Down Arrow 11"/>
          <p:cNvSpPr/>
          <p:nvPr/>
        </p:nvSpPr>
        <p:spPr>
          <a:xfrm>
            <a:off x="8716584" y="3786167"/>
            <a:ext cx="373893" cy="659383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096000" y="5725865"/>
            <a:ext cx="4628707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Are </a:t>
            </a:r>
            <a:r>
              <a:rPr lang="en-US" sz="2800" smtClean="0">
                <a:latin typeface="+mj-lt"/>
              </a:rPr>
              <a:t>these logically equivalent</a:t>
            </a:r>
            <a:r>
              <a:rPr lang="en-US" sz="2800" dirty="0" smtClean="0">
                <a:latin typeface="+mj-lt"/>
              </a:rPr>
              <a:t>?</a:t>
            </a:r>
            <a:endParaRPr lang="en-US" sz="2800" dirty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12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2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43088"/>
            <a:ext cx="5395914" cy="4419600"/>
          </a:xfrm>
        </p:spPr>
        <p:txBody>
          <a:bodyPr>
            <a:normAutofit/>
          </a:bodyPr>
          <a:lstStyle/>
          <a:p>
            <a:r>
              <a:rPr lang="en-US" dirty="0"/>
              <a:t>Each tuple in R1 with each tuple in R2</a:t>
            </a:r>
          </a:p>
          <a:p>
            <a:r>
              <a:rPr lang="en-US" dirty="0"/>
              <a:t>Notation: R1 </a:t>
            </a:r>
            <a:r>
              <a:rPr lang="en-US" dirty="0">
                <a:sym typeface="Symbol" pitchFamily="-111" charset="2"/>
              </a:rPr>
              <a:t></a:t>
            </a:r>
            <a:r>
              <a:rPr lang="en-US" dirty="0"/>
              <a:t> R2</a:t>
            </a:r>
          </a:p>
          <a:p>
            <a:r>
              <a:rPr lang="en-US" dirty="0"/>
              <a:t>Example:  </a:t>
            </a:r>
          </a:p>
          <a:p>
            <a:pPr lvl="1"/>
            <a:r>
              <a:rPr lang="en-US" dirty="0"/>
              <a:t>Employee </a:t>
            </a:r>
            <a:r>
              <a:rPr lang="en-US" dirty="0">
                <a:sym typeface="Symbol" pitchFamily="-111" charset="2"/>
              </a:rPr>
              <a:t></a:t>
            </a:r>
            <a:r>
              <a:rPr lang="en-US" dirty="0"/>
              <a:t> Dependents</a:t>
            </a:r>
          </a:p>
          <a:p>
            <a:r>
              <a:rPr lang="en-US" dirty="0" smtClean="0"/>
              <a:t>Rare in </a:t>
            </a:r>
            <a:r>
              <a:rPr lang="en-US" dirty="0"/>
              <a:t>practice; mainly used to express joins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>3. Cross-Product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4" y="2214563"/>
            <a:ext cx="4410437" cy="7571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*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Students, People;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6624" y="3997027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86624" y="4404456"/>
                <a:ext cx="389888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 × 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𝑃𝑒𝑜𝑝𝑙𝑒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4" y="4404456"/>
                <a:ext cx="3898888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9206092" y="3366148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3" y="823413"/>
            <a:ext cx="3785413" cy="5909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People(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ssn,pname,address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155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 animBg="1"/>
      <p:bldP spid="3" grpId="0"/>
      <p:bldP spid="12" grpId="0"/>
      <p:bldP spid="11" grpId="0"/>
      <p:bldP spid="14" grpId="0" animBg="1"/>
      <p:bldP spid="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6"/>
          <p:cNvGraphicFramePr>
            <a:graphicFrameLocks noGrp="1"/>
          </p:cNvGraphicFramePr>
          <p:nvPr>
            <p:extLst/>
          </p:nvPr>
        </p:nvGraphicFramePr>
        <p:xfrm>
          <a:off x="3271838" y="1472819"/>
          <a:ext cx="3277818" cy="1026092"/>
        </p:xfrm>
        <a:graphic>
          <a:graphicData uri="http://schemas.openxmlformats.org/drawingml/2006/table">
            <a:tbl>
              <a:tblPr/>
              <a:tblGrid>
                <a:gridCol w="1092606"/>
                <a:gridCol w="776057"/>
                <a:gridCol w="1409155"/>
              </a:tblGrid>
              <a:tr h="23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ssn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pname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address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1234545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216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5423341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217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Group 6"/>
          <p:cNvGraphicFramePr>
            <a:graphicFrameLocks noGrp="1"/>
          </p:cNvGraphicFramePr>
          <p:nvPr>
            <p:extLst/>
          </p:nvPr>
        </p:nvGraphicFramePr>
        <p:xfrm>
          <a:off x="7510463" y="1472819"/>
          <a:ext cx="3057523" cy="1026092"/>
        </p:xfrm>
        <a:graphic>
          <a:graphicData uri="http://schemas.openxmlformats.org/drawingml/2006/table">
            <a:tbl>
              <a:tblPr/>
              <a:tblGrid>
                <a:gridCol w="1019174"/>
                <a:gridCol w="723900"/>
                <a:gridCol w="1314449"/>
              </a:tblGrid>
              <a:tr h="23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sid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gpa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3.4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1.3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01711" y="3275743"/>
                <a:ext cx="389888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 × 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𝑃𝑒𝑜𝑝𝑙𝑒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11" y="3275743"/>
                <a:ext cx="3898888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637621" y="1744136"/>
                <a:ext cx="61908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621" y="1744136"/>
                <a:ext cx="619080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own Arrow 6"/>
          <p:cNvSpPr/>
          <p:nvPr/>
        </p:nvSpPr>
        <p:spPr>
          <a:xfrm>
            <a:off x="6654267" y="3226511"/>
            <a:ext cx="585787" cy="652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Group 6"/>
          <p:cNvGraphicFramePr>
            <a:graphicFrameLocks noGrp="1"/>
          </p:cNvGraphicFramePr>
          <p:nvPr>
            <p:extLst/>
          </p:nvPr>
        </p:nvGraphicFramePr>
        <p:xfrm>
          <a:off x="4043363" y="4444246"/>
          <a:ext cx="5786439" cy="1716904"/>
        </p:xfrm>
        <a:graphic>
          <a:graphicData uri="http://schemas.openxmlformats.org/drawingml/2006/table">
            <a:tbl>
              <a:tblPr/>
              <a:tblGrid>
                <a:gridCol w="1144553"/>
                <a:gridCol w="812954"/>
                <a:gridCol w="1078235"/>
                <a:gridCol w="726868"/>
                <a:gridCol w="1109427"/>
                <a:gridCol w="914402"/>
              </a:tblGrid>
              <a:tr h="23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ssn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pname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address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sid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gpa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1234545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216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3.4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5423341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217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3.4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1234545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216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1.3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5423341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216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1.3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271838" y="934734"/>
            <a:ext cx="1039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People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510463" y="940780"/>
            <a:ext cx="1287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Students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85775" y="1001715"/>
            <a:ext cx="2753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Another example:</a:t>
            </a:r>
            <a:endParaRPr lang="en-US" sz="2800" dirty="0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666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The Relational Model &amp; Relational Algebra</a:t>
            </a: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Relational </a:t>
            </a:r>
            <a:r>
              <a:rPr lang="en-US" dirty="0">
                <a:latin typeface="+mj-lt"/>
              </a:rPr>
              <a:t>Algebra Pt. </a:t>
            </a:r>
            <a:r>
              <a:rPr lang="en-US" dirty="0" smtClean="0">
                <a:latin typeface="+mj-lt"/>
              </a:rPr>
              <a:t>II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3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599" y="1843088"/>
            <a:ext cx="5967413" cy="4419600"/>
          </a:xfrm>
        </p:spPr>
        <p:txBody>
          <a:bodyPr>
            <a:normAutofit/>
          </a:bodyPr>
          <a:lstStyle/>
          <a:p>
            <a:r>
              <a:rPr lang="en-US" dirty="0"/>
              <a:t>Changes the schema, not the instance</a:t>
            </a:r>
          </a:p>
          <a:p>
            <a:r>
              <a:rPr lang="en-US" dirty="0" smtClean="0"/>
              <a:t>A ‘special’ operator- neither basic nor derived</a:t>
            </a:r>
          </a:p>
          <a:p>
            <a:r>
              <a:rPr lang="en-US" dirty="0" smtClean="0"/>
              <a:t>Notation</a:t>
            </a:r>
            <a:r>
              <a:rPr lang="en-US" dirty="0"/>
              <a:t>: </a:t>
            </a:r>
            <a:r>
              <a:rPr lang="en-US" dirty="0">
                <a:latin typeface="Symbol" pitchFamily="-111" charset="2"/>
              </a:rPr>
              <a:t>r</a:t>
            </a:r>
            <a:r>
              <a:rPr lang="en-US" dirty="0"/>
              <a:t> </a:t>
            </a:r>
            <a:r>
              <a:rPr lang="en-US" baseline="-25000" dirty="0"/>
              <a:t>B1,…,</a:t>
            </a:r>
            <a:r>
              <a:rPr lang="en-US" baseline="-25000" dirty="0" err="1"/>
              <a:t>Bn</a:t>
            </a:r>
            <a:r>
              <a:rPr lang="en-US" dirty="0"/>
              <a:t> (R)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Note: this is shorthand for the proper form (since names, not order matters!):</a:t>
            </a:r>
          </a:p>
          <a:p>
            <a:pPr lvl="1"/>
            <a:r>
              <a:rPr lang="en-US" dirty="0" smtClean="0">
                <a:latin typeface="Symbol" pitchFamily="-111" charset="2"/>
              </a:rPr>
              <a:t>r</a:t>
            </a:r>
            <a:r>
              <a:rPr lang="en-US" dirty="0" smtClean="0"/>
              <a:t> </a:t>
            </a:r>
            <a:r>
              <a:rPr lang="en-US" baseline="-25000" dirty="0" smtClean="0"/>
              <a:t>A1</a:t>
            </a:r>
            <a:r>
              <a:rPr lang="en-US" baseline="-25000" dirty="0" smtClean="0">
                <a:sym typeface="Wingdings"/>
              </a:rPr>
              <a:t></a:t>
            </a:r>
            <a:r>
              <a:rPr lang="en-US" baseline="-25000" dirty="0" smtClean="0"/>
              <a:t>B1,…,</a:t>
            </a:r>
            <a:r>
              <a:rPr lang="en-US" baseline="-25000" dirty="0" err="1" smtClean="0"/>
              <a:t>An</a:t>
            </a:r>
            <a:r>
              <a:rPr lang="en-US" baseline="-25000" dirty="0" err="1" smtClean="0">
                <a:sym typeface="Wingdings"/>
              </a:rPr>
              <a:t></a:t>
            </a:r>
            <a:r>
              <a:rPr lang="en-US" baseline="-25000" dirty="0" err="1" smtClean="0"/>
              <a:t>Bn</a:t>
            </a:r>
            <a:r>
              <a:rPr lang="en-US" dirty="0" smtClean="0"/>
              <a:t> </a:t>
            </a:r>
            <a:r>
              <a:rPr lang="en-US" dirty="0"/>
              <a:t>(R)</a:t>
            </a:r>
          </a:p>
          <a:p>
            <a:pPr lvl="1"/>
            <a:endParaRPr lang="en-US" b="1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>Renaming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𝜌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4" y="2214563"/>
            <a:ext cx="4410437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AS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studId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AS name,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AS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gradePtAvg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Students;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6624" y="4473353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86624" y="4880782"/>
                <a:ext cx="4545924" cy="3994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𝑠𝑡𝑢𝑑𝐼𝑑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𝑛𝑎𝑚𝑒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𝑔𝑟𝑎𝑑𝑒𝑃𝑡𝐴𝑣𝑔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4" y="4880782"/>
                <a:ext cx="4545924" cy="399405"/>
              </a:xfrm>
              <a:prstGeom prst="rect">
                <a:avLst/>
              </a:prstGeom>
              <a:blipFill rotWithShape="0">
                <a:blip r:embed="rId3"/>
                <a:stretch>
                  <a:fillRect l="-1072" r="-201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9206092" y="4158617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4" y="823413"/>
            <a:ext cx="3586164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20152" y="5680056"/>
            <a:ext cx="6410327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care about this operator </a:t>
            </a:r>
            <a:r>
              <a:rPr lang="en-US" sz="2800" i="1" dirty="0" smtClean="0">
                <a:latin typeface="+mj-lt"/>
              </a:rPr>
              <a:t>because</a:t>
            </a:r>
            <a:r>
              <a:rPr lang="en-US" sz="2800" dirty="0" smtClean="0">
                <a:latin typeface="+mj-lt"/>
              </a:rPr>
              <a:t> we are working in a </a:t>
            </a:r>
            <a:r>
              <a:rPr lang="en-US" sz="2800" i="1" dirty="0" smtClean="0">
                <a:latin typeface="+mj-lt"/>
              </a:rPr>
              <a:t>named perspective</a:t>
            </a:r>
            <a:endParaRPr lang="en-US" sz="2800" i="1" dirty="0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3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 animBg="1"/>
      <p:bldP spid="3" grpId="0"/>
      <p:bldP spid="12" grpId="0"/>
      <p:bldP spid="11" grpId="0"/>
      <p:bldP spid="14" grpId="0" animBg="1"/>
      <p:bldP spid="17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6"/>
          <p:cNvGraphicFramePr>
            <a:graphicFrameLocks noGrp="1"/>
          </p:cNvGraphicFramePr>
          <p:nvPr>
            <p:extLst/>
          </p:nvPr>
        </p:nvGraphicFramePr>
        <p:xfrm>
          <a:off x="5495925" y="1744281"/>
          <a:ext cx="3057523" cy="1026092"/>
        </p:xfrm>
        <a:graphic>
          <a:graphicData uri="http://schemas.openxmlformats.org/drawingml/2006/table">
            <a:tbl>
              <a:tblPr/>
              <a:tblGrid>
                <a:gridCol w="1019174"/>
                <a:gridCol w="723900"/>
                <a:gridCol w="1314449"/>
              </a:tblGrid>
              <a:tr h="23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sid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gpa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3.4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1.3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96985" y="3319793"/>
                <a:ext cx="5299015" cy="4658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𝑠𝑡𝑢𝑑𝐼𝑑</m:t>
                          </m:r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𝑛𝑎𝑚𝑒</m:t>
                          </m:r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𝑔𝑟𝑎𝑑𝑒𝑃𝑡𝐴𝑣𝑔</m:t>
                          </m:r>
                        </m:sub>
                      </m:sSub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800" i="1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28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85" y="3319793"/>
                <a:ext cx="5299015" cy="46589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own Arrow 6"/>
          <p:cNvSpPr/>
          <p:nvPr/>
        </p:nvSpPr>
        <p:spPr>
          <a:xfrm>
            <a:off x="6654267" y="3226511"/>
            <a:ext cx="585787" cy="652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95925" y="1212242"/>
            <a:ext cx="1287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Students</a:t>
            </a:r>
            <a:endParaRPr lang="en-US" sz="2400" dirty="0"/>
          </a:p>
        </p:txBody>
      </p:sp>
      <p:graphicFrame>
        <p:nvGraphicFramePr>
          <p:cNvPr id="14" name="Group 6"/>
          <p:cNvGraphicFramePr>
            <a:graphicFrameLocks noGrp="1"/>
          </p:cNvGraphicFramePr>
          <p:nvPr>
            <p:extLst/>
          </p:nvPr>
        </p:nvGraphicFramePr>
        <p:xfrm>
          <a:off x="5495925" y="4554156"/>
          <a:ext cx="3057523" cy="1026092"/>
        </p:xfrm>
        <a:graphic>
          <a:graphicData uri="http://schemas.openxmlformats.org/drawingml/2006/table">
            <a:tbl>
              <a:tblPr/>
              <a:tblGrid>
                <a:gridCol w="1019174"/>
                <a:gridCol w="885826"/>
                <a:gridCol w="1152523"/>
              </a:tblGrid>
              <a:tr h="23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studId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gradePtAvg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3.4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1.3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495925" y="4022117"/>
            <a:ext cx="1287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Students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85775" y="1001715"/>
            <a:ext cx="2753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Another example:</a:t>
            </a:r>
            <a:endParaRPr lang="en-US" sz="2800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13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990599" y="1843087"/>
                <a:ext cx="5967413" cy="469659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Notation: R</a:t>
                </a:r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⋈ </m:t>
                    </m:r>
                  </m:oMath>
                </a14:m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2</a:t>
                </a:r>
              </a:p>
              <a:p>
                <a:endParaRPr lang="en-US" dirty="0" smtClean="0">
                  <a:ea typeface="Arial Unicode MS" pitchFamily="-111" charset="0"/>
                  <a:cs typeface="Arial Unicode MS" pitchFamily="-111" charset="0"/>
                </a:endParaRPr>
              </a:p>
              <a:p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Joins R</a:t>
                </a:r>
                <a:r>
                  <a:rPr lang="en-US" baseline="-25000" dirty="0" smtClean="0">
                    <a:ea typeface="Arial Unicode MS" pitchFamily="-111" charset="0"/>
                    <a:cs typeface="Arial Unicode MS" pitchFamily="-111" charset="0"/>
                  </a:rPr>
                  <a:t>1</a:t>
                </a:r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 and R</a:t>
                </a:r>
                <a:r>
                  <a:rPr lang="en-US" baseline="-25000" dirty="0" smtClean="0">
                    <a:ea typeface="Arial Unicode MS" pitchFamily="-111" charset="0"/>
                    <a:cs typeface="Arial Unicode MS" pitchFamily="-111" charset="0"/>
                  </a:rPr>
                  <a:t>2</a:t>
                </a:r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 on </a:t>
                </a:r>
                <a:r>
                  <a:rPr lang="en-US" i="1" dirty="0" smtClean="0">
                    <a:ea typeface="Arial Unicode MS" pitchFamily="-111" charset="0"/>
                    <a:cs typeface="Arial Unicode MS" pitchFamily="-111" charset="0"/>
                  </a:rPr>
                  <a:t>equality of all shared attributes</a:t>
                </a:r>
              </a:p>
              <a:p>
                <a:pPr lvl="1"/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If R</a:t>
                </a:r>
                <a:r>
                  <a:rPr lang="en-US" baseline="-25000" dirty="0" smtClean="0">
                    <a:ea typeface="Arial Unicode MS" pitchFamily="-111" charset="0"/>
                    <a:cs typeface="Arial Unicode MS" pitchFamily="-111" charset="0"/>
                  </a:rPr>
                  <a:t>1</a:t>
                </a:r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 has attribute set A, and R</a:t>
                </a:r>
                <a:r>
                  <a:rPr lang="en-US" baseline="-25000" dirty="0" smtClean="0">
                    <a:ea typeface="Arial Unicode MS" pitchFamily="-111" charset="0"/>
                    <a:cs typeface="Arial Unicode MS" pitchFamily="-111" charset="0"/>
                  </a:rPr>
                  <a:t>2</a:t>
                </a:r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 has attribute set B, and they share attributes A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⋂</m:t>
                    </m:r>
                  </m:oMath>
                </a14:m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B = C, can also be written: </a:t>
                </a:r>
                <a:r>
                  <a:rPr lang="en-US" dirty="0"/>
                  <a:t>R</a:t>
                </a:r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b="0" i="1" baseline="-25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𝐶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2</a:t>
                </a:r>
                <a:endParaRPr lang="en-US" dirty="0">
                  <a:ea typeface="Arial Unicode MS" pitchFamily="-111" charset="0"/>
                  <a:cs typeface="Arial Unicode MS" pitchFamily="-111" charset="0"/>
                </a:endParaRPr>
              </a:p>
              <a:p>
                <a:endParaRPr lang="en-US" dirty="0">
                  <a:ea typeface="Arial Unicode MS" pitchFamily="-111" charset="0"/>
                  <a:cs typeface="Arial Unicode MS" pitchFamily="-111" charset="0"/>
                </a:endParaRPr>
              </a:p>
              <a:p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Our first example of a </a:t>
                </a:r>
                <a:r>
                  <a:rPr lang="en-US" i="1" dirty="0" smtClean="0">
                    <a:ea typeface="Arial Unicode MS" pitchFamily="-111" charset="0"/>
                    <a:cs typeface="Arial Unicode MS" pitchFamily="-111" charset="0"/>
                  </a:rPr>
                  <a:t>derived </a:t>
                </a:r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RA</a:t>
                </a:r>
                <a:r>
                  <a:rPr lang="en-US" i="1" dirty="0" smtClean="0">
                    <a:ea typeface="Arial Unicode MS" pitchFamily="-111" charset="0"/>
                    <a:cs typeface="Arial Unicode MS" pitchFamily="-111" charset="0"/>
                  </a:rPr>
                  <a:t> </a:t>
                </a:r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operator:</a:t>
                </a:r>
              </a:p>
              <a:p>
                <a:pPr lvl="1"/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Meaning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:  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1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2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= </a:t>
                </a:r>
                <a:r>
                  <a:rPr lang="en-US" dirty="0" smtClean="0">
                    <a:latin typeface="Symbol" pitchFamily="-111" charset="2"/>
                    <a:ea typeface="Arial Unicode MS" pitchFamily="-111" charset="0"/>
                    <a:cs typeface="Arial Unicode MS" pitchFamily="-111" charset="0"/>
                  </a:rPr>
                  <a:t>P</a:t>
                </a:r>
                <a:r>
                  <a:rPr lang="en-US" baseline="-25000" dirty="0" smtClean="0">
                    <a:ea typeface="Arial Unicode MS" pitchFamily="-111" charset="0"/>
                    <a:cs typeface="Arial Unicode MS" pitchFamily="-111" charset="0"/>
                  </a:rPr>
                  <a:t>A U B</a:t>
                </a:r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(</a:t>
                </a:r>
                <a:r>
                  <a:rPr lang="en-US" dirty="0" err="1" smtClean="0">
                    <a:latin typeface="Symbol" pitchFamily="-111" charset="2"/>
                    <a:ea typeface="Arial Unicode MS" pitchFamily="-111" charset="0"/>
                    <a:cs typeface="Arial Unicode MS" pitchFamily="-111" charset="0"/>
                  </a:rPr>
                  <a:t>s</a:t>
                </a:r>
                <a:r>
                  <a:rPr lang="en-US" baseline="-25000" dirty="0" err="1" smtClean="0">
                    <a:ea typeface="Arial Unicode MS" pitchFamily="-111" charset="0"/>
                    <a:cs typeface="Arial Unicode MS" pitchFamily="-111" charset="0"/>
                  </a:rPr>
                  <a:t>C</a:t>
                </a:r>
                <a:r>
                  <a:rPr lang="en-US" baseline="-25000" dirty="0" smtClean="0">
                    <a:ea typeface="Arial Unicode MS" pitchFamily="-111" charset="0"/>
                    <a:cs typeface="Arial Unicode MS" pitchFamily="-111" charset="0"/>
                  </a:rPr>
                  <a:t>=D</a:t>
                </a:r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  <a:ea typeface="Arial Unicode MS" pitchFamily="-111" charset="0"/>
                            <a:cs typeface="Arial Unicode MS" pitchFamily="-111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Arial Unicode MS" pitchFamily="-111" charset="0"/>
                            <a:cs typeface="Arial Unicode MS" pitchFamily="-111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Arial Unicode MS" pitchFamily="-111" charset="0"/>
                        <a:cs typeface="Arial Unicode MS" pitchFamily="-111" charset="0"/>
                      </a:rPr>
                      <m:t>(</m:t>
                    </m:r>
                  </m:oMath>
                </a14:m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R</a:t>
                </a:r>
                <a:r>
                  <a:rPr lang="en-US" baseline="-25000" dirty="0" smtClean="0">
                    <a:ea typeface="Arial Unicode MS" pitchFamily="-111" charset="0"/>
                    <a:cs typeface="Arial Unicode MS" pitchFamily="-111" charset="0"/>
                  </a:rPr>
                  <a:t>1</a:t>
                </a:r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) </a:t>
                </a:r>
                <a:r>
                  <a:rPr lang="en-US" dirty="0">
                    <a:sym typeface="Symbol" pitchFamily="-111" charset="2"/>
                  </a:rPr>
                  <a:t> R</a:t>
                </a:r>
                <a:r>
                  <a:rPr lang="en-US" baseline="-25000" dirty="0">
                    <a:sym typeface="Symbol" pitchFamily="-111" charset="2"/>
                  </a:rPr>
                  <a:t>2</a:t>
                </a:r>
                <a:r>
                  <a:rPr lang="en-US" dirty="0" smtClean="0">
                    <a:sym typeface="Symbol" pitchFamily="-111" charset="2"/>
                  </a:rPr>
                  <a:t>))</a:t>
                </a:r>
                <a:endParaRPr lang="en-US" dirty="0">
                  <a:ea typeface="Arial Unicode MS" pitchFamily="-111" charset="0"/>
                  <a:cs typeface="Arial Unicode MS" pitchFamily="-111" charset="0"/>
                </a:endParaRPr>
              </a:p>
              <a:p>
                <a:pPr lvl="1"/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Where:</a:t>
                </a:r>
              </a:p>
              <a:p>
                <a:pPr lvl="2"/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The rename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Arial Unicode MS" pitchFamily="-111" charset="0"/>
                            <a:cs typeface="Arial Unicode MS" pitchFamily="-111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Arial Unicode MS" pitchFamily="-111" charset="0"/>
                            <a:cs typeface="Arial Unicode MS" pitchFamily="-111" charset="0"/>
                          </a:rPr>
                          <m:t>𝐶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→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 renames the shared attributes in one of the relations</a:t>
                </a:r>
              </a:p>
              <a:p>
                <a:pPr lvl="2"/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The 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selection </a:t>
                </a:r>
                <a:r>
                  <a:rPr lang="en-US" dirty="0" err="1" smtClean="0">
                    <a:latin typeface="Symbol" pitchFamily="-111" charset="2"/>
                    <a:ea typeface="Arial Unicode MS" pitchFamily="-111" charset="0"/>
                    <a:cs typeface="Arial Unicode MS" pitchFamily="-111" charset="0"/>
                  </a:rPr>
                  <a:t>s</a:t>
                </a:r>
                <a:r>
                  <a:rPr lang="en-US" baseline="-25000" dirty="0" err="1" smtClean="0">
                    <a:ea typeface="Arial Unicode MS" pitchFamily="-111" charset="0"/>
                    <a:cs typeface="Arial Unicode MS" pitchFamily="-111" charset="0"/>
                  </a:rPr>
                  <a:t>C</a:t>
                </a:r>
                <a:r>
                  <a:rPr lang="en-US" baseline="-25000" dirty="0" smtClean="0">
                    <a:ea typeface="Arial Unicode MS" pitchFamily="-111" charset="0"/>
                    <a:cs typeface="Arial Unicode MS" pitchFamily="-111" charset="0"/>
                  </a:rPr>
                  <a:t>=D 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checks equality of </a:t>
                </a:r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the shared attributes</a:t>
                </a:r>
                <a:endParaRPr lang="en-US" dirty="0">
                  <a:ea typeface="Arial Unicode MS" pitchFamily="-111" charset="0"/>
                  <a:cs typeface="Arial Unicode MS" pitchFamily="-111" charset="0"/>
                </a:endParaRPr>
              </a:p>
              <a:p>
                <a:pPr lvl="2"/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The projection </a:t>
                </a:r>
                <a:r>
                  <a:rPr lang="en-US" dirty="0">
                    <a:latin typeface="Symbol" pitchFamily="-111" charset="2"/>
                    <a:ea typeface="Arial Unicode MS" pitchFamily="-111" charset="0"/>
                    <a:cs typeface="Arial Unicode MS" pitchFamily="-111" charset="0"/>
                  </a:rPr>
                  <a:t>P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A U </a:t>
                </a:r>
                <a:r>
                  <a:rPr lang="en-US" baseline="-25000" dirty="0" smtClean="0">
                    <a:ea typeface="Arial Unicode MS" pitchFamily="-111" charset="0"/>
                    <a:cs typeface="Arial Unicode MS" pitchFamily="-111" charset="0"/>
                  </a:rPr>
                  <a:t>B </a:t>
                </a:r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eliminates 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the duplicate common attributes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90599" y="1843087"/>
                <a:ext cx="5967413" cy="4696599"/>
              </a:xfrm>
              <a:blipFill rotWithShape="0">
                <a:blip r:embed="rId2"/>
                <a:stretch>
                  <a:fillRect l="-1328" t="-12062" r="-1124" b="-1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>Natural Join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4" y="2214563"/>
            <a:ext cx="4410437" cy="24191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ssid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ssn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 address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Students S,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People 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6624" y="5601423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86624" y="5985689"/>
                <a:ext cx="420826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 ⋈ 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𝑃𝑒𝑜𝑝𝑙𝑒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4" y="5985689"/>
                <a:ext cx="4208268" cy="553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9206092" y="5233562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3" y="823413"/>
            <a:ext cx="3664911" cy="5909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People(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ssn,name,address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871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 animBg="1"/>
      <p:bldP spid="3" grpId="0"/>
      <p:bldP spid="12" grpId="0"/>
      <p:bldP spid="11" grpId="0"/>
      <p:bldP spid="14" grpId="0" animBg="1"/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6"/>
          <p:cNvGraphicFramePr>
            <a:graphicFrameLocks noGrp="1"/>
          </p:cNvGraphicFramePr>
          <p:nvPr>
            <p:extLst/>
          </p:nvPr>
        </p:nvGraphicFramePr>
        <p:xfrm>
          <a:off x="7756903" y="1618701"/>
          <a:ext cx="3057523" cy="1026092"/>
        </p:xfrm>
        <a:graphic>
          <a:graphicData uri="http://schemas.openxmlformats.org/drawingml/2006/table">
            <a:tbl>
              <a:tblPr/>
              <a:tblGrid>
                <a:gridCol w="1019174"/>
                <a:gridCol w="814490"/>
                <a:gridCol w="1223859"/>
              </a:tblGrid>
              <a:tr h="23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ssn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P.name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address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1234545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216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5423341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217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Group 6"/>
          <p:cNvGraphicFramePr>
            <a:graphicFrameLocks noGrp="1"/>
          </p:cNvGraphicFramePr>
          <p:nvPr>
            <p:extLst/>
          </p:nvPr>
        </p:nvGraphicFramePr>
        <p:xfrm>
          <a:off x="3239478" y="1616097"/>
          <a:ext cx="3057523" cy="1026092"/>
        </p:xfrm>
        <a:graphic>
          <a:graphicData uri="http://schemas.openxmlformats.org/drawingml/2006/table">
            <a:tbl>
              <a:tblPr/>
              <a:tblGrid>
                <a:gridCol w="1019174"/>
                <a:gridCol w="948348"/>
                <a:gridCol w="1090001"/>
              </a:tblGrid>
              <a:tr h="23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sid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S.name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gpa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3.4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1.3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01711" y="3275743"/>
                <a:ext cx="410727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 ⋈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𝑃𝑒𝑜𝑝𝑙𝑒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11" y="3275743"/>
                <a:ext cx="4107278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637621" y="1744136"/>
                <a:ext cx="67197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charset="0"/>
                        </a:rPr>
                        <m:t>⋈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621" y="1744136"/>
                <a:ext cx="671979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own Arrow 6"/>
          <p:cNvSpPr/>
          <p:nvPr/>
        </p:nvSpPr>
        <p:spPr>
          <a:xfrm>
            <a:off x="6654267" y="3226511"/>
            <a:ext cx="585787" cy="652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Group 6"/>
          <p:cNvGraphicFramePr>
            <a:graphicFrameLocks noGrp="1"/>
          </p:cNvGraphicFramePr>
          <p:nvPr>
            <p:extLst/>
          </p:nvPr>
        </p:nvGraphicFramePr>
        <p:xfrm>
          <a:off x="4377324" y="4512527"/>
          <a:ext cx="5192571" cy="1026092"/>
        </p:xfrm>
        <a:graphic>
          <a:graphicData uri="http://schemas.openxmlformats.org/drawingml/2006/table">
            <a:tbl>
              <a:tblPr/>
              <a:tblGrid>
                <a:gridCol w="849172"/>
                <a:gridCol w="1057275"/>
                <a:gridCol w="1128713"/>
                <a:gridCol w="1105961"/>
                <a:gridCol w="1051450"/>
              </a:tblGrid>
              <a:tr h="23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sid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S.name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gpa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ssn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address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3.4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1234545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216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1.3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5423341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216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756903" y="1080616"/>
            <a:ext cx="1266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People P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239478" y="1084058"/>
            <a:ext cx="149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Students S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88780" y="788228"/>
            <a:ext cx="2753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Another example:</a:t>
            </a:r>
            <a:endParaRPr lang="en-US" sz="2800" dirty="0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9318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Natural Join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38200" y="1981200"/>
                <a:ext cx="10515600" cy="4114800"/>
              </a:xfrm>
            </p:spPr>
            <p:txBody>
              <a:bodyPr/>
              <a:lstStyle/>
              <a:p>
                <a:r>
                  <a:rPr lang="en-US" dirty="0"/>
                  <a:t>Given </a:t>
                </a:r>
                <a:r>
                  <a:rPr lang="en-US" dirty="0" smtClean="0"/>
                  <a:t>schemas </a:t>
                </a:r>
                <a:r>
                  <a:rPr lang="en-US" dirty="0"/>
                  <a:t>R(A, B, C, D), S(A, C, E), what is the schema of 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⋈ </m:t>
                    </m:r>
                  </m:oMath>
                </a14:m>
                <a:r>
                  <a:rPr lang="en-US" dirty="0"/>
                  <a:t>S ?</a:t>
                </a:r>
              </a:p>
              <a:p>
                <a:endParaRPr lang="en-US" dirty="0"/>
              </a:p>
              <a:p>
                <a:r>
                  <a:rPr lang="en-US" dirty="0"/>
                  <a:t>Given R(A, B, C),  S(D, E), what is 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⋈ </m:t>
                    </m:r>
                  </m:oMath>
                </a14:m>
                <a:r>
                  <a:rPr lang="en-US" dirty="0"/>
                  <a:t>S  ?</a:t>
                </a:r>
              </a:p>
              <a:p>
                <a:endParaRPr lang="en-US" dirty="0"/>
              </a:p>
              <a:p>
                <a:r>
                  <a:rPr lang="en-US" dirty="0"/>
                  <a:t>Given R(A, B),  S(A, B),  what is  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⋈ </m:t>
                    </m:r>
                  </m:oMath>
                </a14:m>
                <a:r>
                  <a:rPr lang="en-US" dirty="0"/>
                  <a:t>S  ?</a:t>
                </a:r>
              </a:p>
            </p:txBody>
          </p:sp>
        </mc:Choice>
        <mc:Fallback xmlns="">
          <p:sp>
            <p:nvSpPr>
              <p:cNvPr id="184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981200"/>
                <a:ext cx="10515600" cy="4114800"/>
              </a:xfrm>
              <a:blipFill rotWithShape="0">
                <a:blip r:embed="rId2"/>
                <a:stretch>
                  <a:fillRect l="-1043" t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288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Converting </a:t>
            </a:r>
            <a:r>
              <a:rPr lang="en-US" dirty="0" smtClean="0"/>
              <a:t>SQL Query </a:t>
            </a:r>
            <a:r>
              <a:rPr lang="en-US" dirty="0" smtClean="0"/>
              <a:t>-&gt; RA</a:t>
            </a:r>
            <a:endParaRPr lang="en-US" dirty="0"/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838199" y="2655984"/>
            <a:ext cx="4405314" cy="28069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endParaRPr lang="en-US" sz="2800" dirty="0">
              <a:solidFill>
                <a:schemeClr val="bg2">
                  <a:lumMod val="90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address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Students S,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  People 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&gt; 3.5 AND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sname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435345" y="3598189"/>
                <a:ext cx="5356146" cy="532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2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𝑔𝑝𝑎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𝑎𝑑𝑑𝑟𝑒𝑠𝑠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𝑔𝑝𝑎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&gt;3.5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𝑆</m:t>
                      </m:r>
                      <m:r>
                        <a:rPr lang="en-US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⋈</m:t>
                      </m:r>
                      <m:r>
                        <a:rPr lang="en-US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charset="0"/>
                        </a:rPr>
                        <m:t>))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345" y="3598189"/>
                <a:ext cx="5356146" cy="53245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>
          <a:xfrm>
            <a:off x="5453062" y="3669278"/>
            <a:ext cx="642938" cy="39253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838199" y="1690688"/>
            <a:ext cx="3684181" cy="5909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People(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ssn,sname,address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9540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</a:t>
            </a:r>
            <a:r>
              <a:rPr lang="en-US" dirty="0" smtClean="0"/>
              <a:t>Equivalence </a:t>
            </a:r>
            <a:r>
              <a:rPr lang="en-US" dirty="0" smtClean="0"/>
              <a:t>of RA Plans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relations R(A,B) and S(B,C):</a:t>
                </a:r>
              </a:p>
              <a:p>
                <a:pPr lvl="1"/>
                <a:endParaRPr lang="en-US" sz="2800" dirty="0"/>
              </a:p>
              <a:p>
                <a:pPr lvl="1"/>
                <a:r>
                  <a:rPr lang="en-US" sz="2800" dirty="0" smtClean="0"/>
                  <a:t>Here, projection &amp; selection commute: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=5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sz="3200" i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sz="3200" b="0" i="1" smtClean="0">
                        <a:latin typeface="Cambria Math" charset="0"/>
                      </a:rPr>
                      <m:t>(</m:t>
                    </m:r>
                    <m:r>
                      <a:rPr lang="en-US" sz="3200" b="0" i="1" smtClean="0">
                        <a:latin typeface="Cambria Math" charset="0"/>
                      </a:rPr>
                      <m:t>𝑅</m:t>
                    </m:r>
                    <m:r>
                      <a:rPr lang="en-US" sz="3200" i="1">
                        <a:latin typeface="Cambria Math" charset="0"/>
                      </a:rPr>
                      <m:t>))</m:t>
                    </m:r>
                    <m:r>
                      <a:rPr lang="en-US" sz="3200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2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200" i="1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sz="3200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32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</a:rPr>
                          <m:t>𝐴</m:t>
                        </m:r>
                        <m:r>
                          <a:rPr lang="en-US" sz="3200" b="0" i="1" smtClean="0">
                            <a:latin typeface="Cambria Math" charset="0"/>
                          </a:rPr>
                          <m:t>=5</m:t>
                        </m:r>
                      </m:sub>
                    </m:sSub>
                    <m:r>
                      <a:rPr lang="en-US" sz="3200" b="0" i="1" smtClean="0">
                        <a:latin typeface="Cambria Math" charset="0"/>
                      </a:rPr>
                      <m:t>(</m:t>
                    </m:r>
                    <m:r>
                      <a:rPr lang="en-US" sz="3200" b="0" i="1" smtClean="0">
                        <a:latin typeface="Cambria Math" charset="0"/>
                      </a:rPr>
                      <m:t>𝑅</m:t>
                    </m:r>
                    <m:r>
                      <a:rPr lang="en-US" sz="3200" b="0" i="1" smtClean="0">
                        <a:latin typeface="Cambria Math" charset="0"/>
                      </a:rPr>
                      <m:t>))</m:t>
                    </m:r>
                  </m:oMath>
                </a14:m>
                <a:endParaRPr lang="en-US" sz="3200" b="0" dirty="0" smtClean="0"/>
              </a:p>
              <a:p>
                <a:pPr lvl="2"/>
                <a:endParaRPr lang="en-US" sz="3200" dirty="0" smtClean="0"/>
              </a:p>
              <a:p>
                <a:pPr lvl="1"/>
                <a:r>
                  <a:rPr lang="en-US" sz="2800" dirty="0" smtClean="0"/>
                  <a:t>What about here?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=5</m:t>
                            </m:r>
                          </m:sub>
                        </m:sSub>
                        <m:r>
                          <a:rPr lang="en-US" sz="3200" i="1">
                            <a:latin typeface="Cambria Math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sz="32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sub>
                    </m:sSub>
                    <m:r>
                      <a:rPr lang="en-US" sz="3200" i="1">
                        <a:latin typeface="Cambria Math" charset="0"/>
                      </a:rPr>
                      <m:t>(</m:t>
                    </m:r>
                    <m:r>
                      <a:rPr lang="en-US" sz="3200" i="1">
                        <a:latin typeface="Cambria Math" charset="0"/>
                      </a:rPr>
                      <m:t>𝑅</m:t>
                    </m:r>
                    <m:r>
                      <a:rPr lang="en-US" sz="3200" i="1">
                        <a:latin typeface="Cambria Math" charset="0"/>
                      </a:rPr>
                      <m:t>)) ?=</m:t>
                    </m:r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2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sub>
                    </m:sSub>
                    <m:r>
                      <a:rPr lang="en-US" sz="3200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3200" i="1">
                            <a:latin typeface="Cambria Math" charset="0"/>
                          </a:rPr>
                          <m:t>𝐴</m:t>
                        </m:r>
                        <m:r>
                          <a:rPr lang="en-US" sz="3200" i="1">
                            <a:latin typeface="Cambria Math" charset="0"/>
                          </a:rPr>
                          <m:t>=5</m:t>
                        </m:r>
                      </m:sub>
                    </m:sSub>
                    <m:r>
                      <a:rPr lang="en-US" sz="3200" i="1">
                        <a:latin typeface="Cambria Math" charset="0"/>
                      </a:rPr>
                      <m:t>(</m:t>
                    </m:r>
                    <m:r>
                      <a:rPr lang="en-US" sz="3200" i="1">
                        <a:latin typeface="Cambria Math" charset="0"/>
                      </a:rPr>
                      <m:t>𝑅</m:t>
                    </m:r>
                    <m:r>
                      <a:rPr lang="en-US" sz="3200" i="1">
                        <a:latin typeface="Cambria Math" charset="0"/>
                      </a:rPr>
                      <m:t>))</m:t>
                    </m:r>
                  </m:oMath>
                </a14:m>
                <a:endParaRPr lang="en-US" sz="3200" dirty="0"/>
              </a:p>
              <a:p>
                <a:pPr lvl="2"/>
                <a:endParaRPr lang="en-US" sz="320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04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687287"/>
            <a:ext cx="7772400" cy="914400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smtClean="0"/>
              <a:t>Union (</a:t>
            </a:r>
            <a:r>
              <a:rPr lang="en-US" dirty="0" smtClean="0">
                <a:sym typeface="Symbol" pitchFamily="-111" charset="2"/>
              </a:rPr>
              <a:t>)</a:t>
            </a:r>
            <a:r>
              <a:rPr lang="en-US" dirty="0" smtClean="0"/>
              <a:t> </a:t>
            </a:r>
            <a:r>
              <a:rPr lang="en-US" dirty="0"/>
              <a:t>and 2. Difference </a:t>
            </a:r>
            <a:r>
              <a:rPr lang="en-US" dirty="0" smtClean="0"/>
              <a:t>(–)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981200"/>
            <a:ext cx="9420225" cy="4495800"/>
          </a:xfrm>
        </p:spPr>
        <p:txBody>
          <a:bodyPr/>
          <a:lstStyle/>
          <a:p>
            <a:r>
              <a:rPr lang="en-US" dirty="0"/>
              <a:t>R1 </a:t>
            </a:r>
            <a:r>
              <a:rPr lang="en-US" dirty="0">
                <a:sym typeface="Symbol" pitchFamily="-111" charset="2"/>
              </a:rPr>
              <a:t> R2</a:t>
            </a:r>
            <a:endParaRPr lang="en-US" dirty="0"/>
          </a:p>
          <a:p>
            <a:r>
              <a:rPr lang="en-US" dirty="0"/>
              <a:t>Example:  </a:t>
            </a:r>
          </a:p>
          <a:p>
            <a:pPr lvl="1"/>
            <a:r>
              <a:rPr lang="en-US" dirty="0" err="1"/>
              <a:t>ActiveEmployees</a:t>
            </a:r>
            <a:r>
              <a:rPr lang="en-US" dirty="0"/>
              <a:t> </a:t>
            </a:r>
            <a:r>
              <a:rPr lang="en-US" dirty="0">
                <a:sym typeface="Symbol" pitchFamily="-111" charset="2"/>
              </a:rPr>
              <a:t></a:t>
            </a:r>
            <a:r>
              <a:rPr lang="en-US" dirty="0"/>
              <a:t> </a:t>
            </a:r>
            <a:r>
              <a:rPr lang="en-US" dirty="0" err="1"/>
              <a:t>RetiredEmployees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R1 – R2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 err="1"/>
              <a:t>AllEmployees</a:t>
            </a:r>
            <a:r>
              <a:rPr lang="en-US" dirty="0"/>
              <a:t> -- </a:t>
            </a:r>
            <a:r>
              <a:rPr lang="en-US" dirty="0" err="1"/>
              <a:t>RetiredEmployees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251292" y="2026215"/>
            <a:ext cx="2305614" cy="1381688"/>
            <a:chOff x="8905312" y="3952260"/>
            <a:chExt cx="2305614" cy="1381688"/>
          </a:xfrm>
        </p:grpSpPr>
        <p:sp>
          <p:nvSpPr>
            <p:cNvPr id="9" name="Oval 8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251292" y="4229100"/>
            <a:ext cx="2305614" cy="1381688"/>
            <a:chOff x="8905312" y="3952260"/>
            <a:chExt cx="2305614" cy="1381688"/>
          </a:xfrm>
        </p:grpSpPr>
        <p:sp>
          <p:nvSpPr>
            <p:cNvPr id="12" name="Oval 11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R</a:t>
              </a:r>
              <a:r>
                <a:rPr lang="en-US" baseline="-25000" dirty="0" smtClean="0">
                  <a:solidFill>
                    <a:schemeClr val="accent2"/>
                  </a:solidFill>
                </a:rPr>
                <a:t>2</a:t>
              </a:r>
              <a:endParaRPr lang="en-US" baseline="-250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8060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137" y="495300"/>
            <a:ext cx="7772400" cy="914400"/>
          </a:xfrm>
        </p:spPr>
        <p:txBody>
          <a:bodyPr/>
          <a:lstStyle/>
          <a:p>
            <a:r>
              <a:rPr lang="en-US" dirty="0"/>
              <a:t>What about </a:t>
            </a:r>
            <a:r>
              <a:rPr lang="en-US" dirty="0" smtClean="0"/>
              <a:t>Intersection (</a:t>
            </a:r>
            <a:r>
              <a:rPr lang="en-US" dirty="0" smtClean="0">
                <a:sym typeface="Symbol" pitchFamily="-111" charset="2"/>
              </a:rPr>
              <a:t>)</a:t>
            </a:r>
            <a:r>
              <a:rPr lang="en-US" dirty="0" smtClean="0"/>
              <a:t> </a:t>
            </a:r>
            <a:r>
              <a:rPr lang="en-US" dirty="0"/>
              <a:t>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0137" y="1685924"/>
            <a:ext cx="8958263" cy="4333875"/>
          </a:xfrm>
        </p:spPr>
        <p:txBody>
          <a:bodyPr/>
          <a:lstStyle/>
          <a:p>
            <a:r>
              <a:rPr lang="en-US" dirty="0"/>
              <a:t>It is a derived operator</a:t>
            </a:r>
          </a:p>
          <a:p>
            <a:r>
              <a:rPr lang="en-US" dirty="0"/>
              <a:t>R1 </a:t>
            </a:r>
            <a:r>
              <a:rPr lang="en-US" dirty="0">
                <a:sym typeface="Symbol" pitchFamily="-111" charset="2"/>
              </a:rPr>
              <a:t></a:t>
            </a:r>
            <a:r>
              <a:rPr lang="en-US" dirty="0"/>
              <a:t> R2 = R1 – (R1 – R2)</a:t>
            </a:r>
          </a:p>
          <a:p>
            <a:r>
              <a:rPr lang="en-US" dirty="0"/>
              <a:t>Also expressed as a </a:t>
            </a:r>
            <a:r>
              <a:rPr lang="en-US" dirty="0" smtClean="0"/>
              <a:t>join!</a:t>
            </a:r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 err="1"/>
              <a:t>UnionizedEmployees</a:t>
            </a:r>
            <a:r>
              <a:rPr lang="en-US" dirty="0"/>
              <a:t> </a:t>
            </a:r>
            <a:r>
              <a:rPr lang="en-US" dirty="0">
                <a:sym typeface="Symbol" pitchFamily="-111" charset="2"/>
              </a:rPr>
              <a:t></a:t>
            </a:r>
            <a:r>
              <a:rPr lang="en-US" dirty="0"/>
              <a:t> </a:t>
            </a:r>
            <a:r>
              <a:rPr lang="en-US" dirty="0" err="1"/>
              <a:t>RetiredEmployees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645584" y="1685924"/>
            <a:ext cx="2305614" cy="1381688"/>
            <a:chOff x="8905312" y="3952260"/>
            <a:chExt cx="2305614" cy="1381688"/>
          </a:xfrm>
        </p:grpSpPr>
        <p:sp>
          <p:nvSpPr>
            <p:cNvPr id="5" name="Oval 4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319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1" y="329696"/>
            <a:ext cx="7772400" cy="1143000"/>
          </a:xfrm>
        </p:spPr>
        <p:txBody>
          <a:bodyPr/>
          <a:lstStyle/>
          <a:p>
            <a:r>
              <a:rPr lang="en-US" dirty="0" smtClean="0"/>
              <a:t>RA Expressions Can Get Complex!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5486400"/>
            <a:ext cx="7772400" cy="1066800"/>
          </a:xfrm>
        </p:spPr>
        <p:txBody>
          <a:bodyPr/>
          <a:lstStyle/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r>
              <a:rPr lang="en-US" sz="2400" dirty="0"/>
              <a:t>     Person         Purchase          Person          Product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6400800" y="5029201"/>
            <a:ext cx="172194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3200">
                <a:latin typeface="Symbol" pitchFamily="-111" charset="2"/>
              </a:rPr>
              <a:t> s</a:t>
            </a:r>
            <a:r>
              <a:rPr lang="en-US" sz="3200" baseline="-25000">
                <a:latin typeface="Times New Roman" pitchFamily="-111" charset="0"/>
              </a:rPr>
              <a:t>name=fred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8305801" y="5029201"/>
            <a:ext cx="196399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3200">
                <a:latin typeface="Symbol" pitchFamily="-111" charset="2"/>
              </a:rPr>
              <a:t> s</a:t>
            </a:r>
            <a:r>
              <a:rPr lang="en-US" sz="3200" baseline="-25000">
                <a:latin typeface="Times New Roman" pitchFamily="-111" charset="0"/>
              </a:rPr>
              <a:t>name=gizmo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8610601" y="4267201"/>
            <a:ext cx="95090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3200">
                <a:latin typeface="Symbol" pitchFamily="-111" charset="2"/>
              </a:rPr>
              <a:t>P</a:t>
            </a:r>
            <a:r>
              <a:rPr lang="en-US" sz="3200">
                <a:latin typeface="Times New Roman" pitchFamily="-111" charset="0"/>
              </a:rPr>
              <a:t> </a:t>
            </a:r>
            <a:r>
              <a:rPr lang="en-US" sz="3200" baseline="-25000">
                <a:latin typeface="Times New Roman" pitchFamily="-111" charset="0"/>
              </a:rPr>
              <a:t>pid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6629401" y="4267201"/>
            <a:ext cx="95090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3200">
                <a:latin typeface="Symbol" pitchFamily="-111" charset="2"/>
              </a:rPr>
              <a:t>P</a:t>
            </a:r>
            <a:r>
              <a:rPr lang="en-US" sz="3200">
                <a:latin typeface="Times New Roman" pitchFamily="-111" charset="0"/>
              </a:rPr>
              <a:t> </a:t>
            </a:r>
            <a:r>
              <a:rPr lang="en-US" sz="3200" baseline="-25000">
                <a:latin typeface="Times New Roman" pitchFamily="-111" charset="0"/>
              </a:rPr>
              <a:t>ssn</a:t>
            </a:r>
          </a:p>
        </p:txBody>
      </p:sp>
      <p:grpSp>
        <p:nvGrpSpPr>
          <p:cNvPr id="23560" name="Group 8"/>
          <p:cNvGrpSpPr>
            <a:grpSpLocks/>
          </p:cNvGrpSpPr>
          <p:nvPr/>
        </p:nvGrpSpPr>
        <p:grpSpPr bwMode="auto">
          <a:xfrm>
            <a:off x="5334001" y="3581401"/>
            <a:ext cx="1706563" cy="460375"/>
            <a:chOff x="2736" y="2016"/>
            <a:chExt cx="1075" cy="290"/>
          </a:xfrm>
        </p:grpSpPr>
        <p:sp>
          <p:nvSpPr>
            <p:cNvPr id="23561" name="AutoShape 9"/>
            <p:cNvSpPr>
              <a:spLocks noChangeAspect="1" noChangeArrowheads="1"/>
            </p:cNvSpPr>
            <p:nvPr/>
          </p:nvSpPr>
          <p:spPr bwMode="auto">
            <a:xfrm rot="16200000">
              <a:off x="2797" y="1955"/>
              <a:ext cx="122" cy="243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62" name="Text Box 10"/>
            <p:cNvSpPr txBox="1">
              <a:spLocks noChangeArrowheads="1"/>
            </p:cNvSpPr>
            <p:nvPr/>
          </p:nvSpPr>
          <p:spPr bwMode="auto">
            <a:xfrm>
              <a:off x="2976" y="2094"/>
              <a:ext cx="83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-111" charset="0"/>
                </a:rPr>
                <a:t>seller-ssn=ssn</a:t>
              </a:r>
            </a:p>
          </p:txBody>
        </p:sp>
      </p:grpSp>
      <p:grpSp>
        <p:nvGrpSpPr>
          <p:cNvPr id="23563" name="Group 11"/>
          <p:cNvGrpSpPr>
            <a:grpSpLocks/>
          </p:cNvGrpSpPr>
          <p:nvPr/>
        </p:nvGrpSpPr>
        <p:grpSpPr bwMode="auto">
          <a:xfrm>
            <a:off x="7543803" y="2743204"/>
            <a:ext cx="1206501" cy="461963"/>
            <a:chOff x="2736" y="2016"/>
            <a:chExt cx="760" cy="291"/>
          </a:xfrm>
        </p:grpSpPr>
        <p:sp>
          <p:nvSpPr>
            <p:cNvPr id="23564" name="AutoShape 12"/>
            <p:cNvSpPr>
              <a:spLocks noChangeAspect="1" noChangeArrowheads="1"/>
            </p:cNvSpPr>
            <p:nvPr/>
          </p:nvSpPr>
          <p:spPr bwMode="auto">
            <a:xfrm rot="16200000">
              <a:off x="2797" y="1955"/>
              <a:ext cx="122" cy="243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65" name="Text Box 13"/>
            <p:cNvSpPr txBox="1">
              <a:spLocks noChangeArrowheads="1"/>
            </p:cNvSpPr>
            <p:nvPr/>
          </p:nvSpPr>
          <p:spPr bwMode="auto">
            <a:xfrm>
              <a:off x="2976" y="2094"/>
              <a:ext cx="52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-111" charset="0"/>
                </a:rPr>
                <a:t>pid=pid</a:t>
              </a:r>
            </a:p>
          </p:txBody>
        </p:sp>
      </p:grpSp>
      <p:grpSp>
        <p:nvGrpSpPr>
          <p:cNvPr id="23566" name="Group 14"/>
          <p:cNvGrpSpPr>
            <a:grpSpLocks/>
          </p:cNvGrpSpPr>
          <p:nvPr/>
        </p:nvGrpSpPr>
        <p:grpSpPr bwMode="auto">
          <a:xfrm>
            <a:off x="4876801" y="2057401"/>
            <a:ext cx="1730375" cy="460375"/>
            <a:chOff x="2736" y="2016"/>
            <a:chExt cx="1090" cy="290"/>
          </a:xfrm>
        </p:grpSpPr>
        <p:sp>
          <p:nvSpPr>
            <p:cNvPr id="23567" name="AutoShape 15"/>
            <p:cNvSpPr>
              <a:spLocks noChangeAspect="1" noChangeArrowheads="1"/>
            </p:cNvSpPr>
            <p:nvPr/>
          </p:nvSpPr>
          <p:spPr bwMode="auto">
            <a:xfrm rot="16200000">
              <a:off x="2797" y="1955"/>
              <a:ext cx="122" cy="243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68" name="Text Box 16"/>
            <p:cNvSpPr txBox="1">
              <a:spLocks noChangeArrowheads="1"/>
            </p:cNvSpPr>
            <p:nvPr/>
          </p:nvSpPr>
          <p:spPr bwMode="auto">
            <a:xfrm>
              <a:off x="2976" y="2094"/>
              <a:ext cx="8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-111" charset="0"/>
                </a:rPr>
                <a:t>buyer-ssn=ssn</a:t>
              </a:r>
            </a:p>
          </p:txBody>
        </p:sp>
      </p:grp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4800601" y="1066801"/>
            <a:ext cx="119616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3200">
                <a:latin typeface="Symbol" pitchFamily="-111" charset="2"/>
              </a:rPr>
              <a:t>P</a:t>
            </a:r>
            <a:r>
              <a:rPr lang="en-US" sz="3200">
                <a:latin typeface="Times New Roman" pitchFamily="-111" charset="0"/>
              </a:rPr>
              <a:t> </a:t>
            </a:r>
            <a:r>
              <a:rPr lang="en-US" sz="3200" baseline="-25000">
                <a:latin typeface="Times New Roman" pitchFamily="-111" charset="0"/>
              </a:rPr>
              <a:t>name</a:t>
            </a:r>
          </a:p>
        </p:txBody>
      </p:sp>
      <p:sp>
        <p:nvSpPr>
          <p:cNvPr id="23570" name="Line 18"/>
          <p:cNvSpPr>
            <a:spLocks noChangeShapeType="1"/>
          </p:cNvSpPr>
          <p:nvPr/>
        </p:nvSpPr>
        <p:spPr bwMode="auto">
          <a:xfrm flipV="1">
            <a:off x="7086600" y="5638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1" name="Line 19"/>
          <p:cNvSpPr>
            <a:spLocks noChangeShapeType="1"/>
          </p:cNvSpPr>
          <p:nvPr/>
        </p:nvSpPr>
        <p:spPr bwMode="auto">
          <a:xfrm flipV="1">
            <a:off x="9144000" y="5638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2" name="Line 20"/>
          <p:cNvSpPr>
            <a:spLocks noChangeShapeType="1"/>
          </p:cNvSpPr>
          <p:nvPr/>
        </p:nvSpPr>
        <p:spPr bwMode="auto">
          <a:xfrm flipV="1">
            <a:off x="7086600" y="4876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3" name="Line 21"/>
          <p:cNvSpPr>
            <a:spLocks noChangeShapeType="1"/>
          </p:cNvSpPr>
          <p:nvPr/>
        </p:nvSpPr>
        <p:spPr bwMode="auto">
          <a:xfrm flipV="1">
            <a:off x="9144000" y="495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4" name="Line 22"/>
          <p:cNvSpPr>
            <a:spLocks noChangeShapeType="1"/>
          </p:cNvSpPr>
          <p:nvPr/>
        </p:nvSpPr>
        <p:spPr bwMode="auto">
          <a:xfrm flipV="1">
            <a:off x="5029200" y="4038600"/>
            <a:ext cx="53340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5" name="Line 23"/>
          <p:cNvSpPr>
            <a:spLocks noChangeShapeType="1"/>
          </p:cNvSpPr>
          <p:nvPr/>
        </p:nvSpPr>
        <p:spPr bwMode="auto">
          <a:xfrm flipH="1" flipV="1">
            <a:off x="5562600" y="40386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6" name="Line 24"/>
          <p:cNvSpPr>
            <a:spLocks noChangeShapeType="1"/>
          </p:cNvSpPr>
          <p:nvPr/>
        </p:nvSpPr>
        <p:spPr bwMode="auto">
          <a:xfrm flipV="1">
            <a:off x="5562600" y="3048000"/>
            <a:ext cx="1905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7" name="Line 25"/>
          <p:cNvSpPr>
            <a:spLocks noChangeShapeType="1"/>
          </p:cNvSpPr>
          <p:nvPr/>
        </p:nvSpPr>
        <p:spPr bwMode="auto">
          <a:xfrm flipH="1" flipV="1">
            <a:off x="7848600" y="3048000"/>
            <a:ext cx="1066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8" name="Line 26"/>
          <p:cNvSpPr>
            <a:spLocks noChangeShapeType="1"/>
          </p:cNvSpPr>
          <p:nvPr/>
        </p:nvSpPr>
        <p:spPr bwMode="auto">
          <a:xfrm flipH="1" flipV="1">
            <a:off x="5257800" y="2514600"/>
            <a:ext cx="2209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9" name="Line 27"/>
          <p:cNvSpPr>
            <a:spLocks noChangeShapeType="1"/>
          </p:cNvSpPr>
          <p:nvPr/>
        </p:nvSpPr>
        <p:spPr bwMode="auto">
          <a:xfrm flipV="1">
            <a:off x="3124200" y="2514600"/>
            <a:ext cx="167640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80" name="Line 28"/>
          <p:cNvSpPr>
            <a:spLocks noChangeShapeType="1"/>
          </p:cNvSpPr>
          <p:nvPr/>
        </p:nvSpPr>
        <p:spPr bwMode="auto">
          <a:xfrm flipV="1">
            <a:off x="5029200" y="160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5753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The Relational Model &amp; Relational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4794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 </a:t>
            </a:r>
            <a:r>
              <a:rPr lang="en-US" dirty="0"/>
              <a:t>has Limitations !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10515600" cy="4114800"/>
          </a:xfrm>
        </p:spPr>
        <p:txBody>
          <a:bodyPr/>
          <a:lstStyle/>
          <a:p>
            <a:r>
              <a:rPr lang="en-US" sz="2400" dirty="0"/>
              <a:t>Cannot compute “transitive closure”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Find all direct and indirect relatives of Fred</a:t>
            </a:r>
          </a:p>
          <a:p>
            <a:r>
              <a:rPr lang="en-US" sz="2400" dirty="0"/>
              <a:t>Cannot express in RA !!!  </a:t>
            </a:r>
          </a:p>
          <a:p>
            <a:pPr lvl="1"/>
            <a:r>
              <a:rPr lang="en-US" sz="2000" dirty="0"/>
              <a:t>Need to write C program, use a graph engine, or modern SQL…</a:t>
            </a:r>
          </a:p>
          <a:p>
            <a:endParaRPr lang="en-US" sz="2400" dirty="0"/>
          </a:p>
        </p:txBody>
      </p:sp>
      <p:graphicFrame>
        <p:nvGraphicFramePr>
          <p:cNvPr id="25630" name="Group 30"/>
          <p:cNvGraphicFramePr>
            <a:graphicFrameLocks noGrp="1"/>
          </p:cNvGraphicFramePr>
          <p:nvPr/>
        </p:nvGraphicFramePr>
        <p:xfrm>
          <a:off x="3581400" y="2590800"/>
          <a:ext cx="4876800" cy="1828800"/>
        </p:xfrm>
        <a:graphic>
          <a:graphicData uri="http://schemas.openxmlformats.org/drawingml/2006/table">
            <a:tbl>
              <a:tblPr/>
              <a:tblGrid>
                <a:gridCol w="1625600"/>
                <a:gridCol w="1625600"/>
                <a:gridCol w="1625600"/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Name1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Name2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Relationship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Fred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Mary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Father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Mary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Cousin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Mary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Bill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Spouse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Nancy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Lou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Sister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1165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Font typeface="Arial"/>
              <a:buAutoNum type="arabicPeriod"/>
            </a:pPr>
            <a:r>
              <a:rPr lang="en-US" dirty="0" smtClean="0">
                <a:latin typeface="+mj-lt"/>
              </a:rPr>
              <a:t>The Relational Model</a:t>
            </a:r>
          </a:p>
          <a:p>
            <a:pPr marL="514350" indent="-514350">
              <a:buFont typeface="Arial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Arial"/>
              <a:buAutoNum type="arabicPeriod"/>
            </a:pPr>
            <a:r>
              <a:rPr lang="en-US" dirty="0" smtClean="0">
                <a:latin typeface="+mj-lt"/>
              </a:rPr>
              <a:t>Relational Algebra: Basic Operators</a:t>
            </a:r>
          </a:p>
          <a:p>
            <a:pPr marL="514350" indent="-514350">
              <a:buFont typeface="Arial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Arial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Arial"/>
              <a:buAutoNum type="arabicPeriod"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8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48800" y="6488668"/>
            <a:ext cx="2743200" cy="365125"/>
          </a:xfrm>
        </p:spPr>
        <p:txBody>
          <a:bodyPr/>
          <a:lstStyle/>
          <a:p>
            <a:fld id="{DF92A6B5-0D7C-48A8-B49A-953CF10F77E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Levels of abstraction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786" y="1690688"/>
            <a:ext cx="8965614" cy="457041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12879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7008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1884137"/>
            <a:ext cx="9144000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4000" dirty="0" smtClean="0">
                <a:solidFill>
                  <a:prstClr val="black"/>
                </a:solidFill>
                <a:latin typeface="+mj-lt"/>
              </a:rPr>
              <a:t>The Relational </a:t>
            </a:r>
            <a:r>
              <a:rPr lang="en-US" sz="4000" dirty="0">
                <a:solidFill>
                  <a:prstClr val="black"/>
                </a:solidFill>
                <a:latin typeface="+mj-lt"/>
              </a:rPr>
              <a:t>m</a:t>
            </a:r>
            <a:r>
              <a:rPr lang="en-US" sz="4000" dirty="0" smtClean="0">
                <a:solidFill>
                  <a:prstClr val="black"/>
                </a:solidFill>
                <a:latin typeface="+mj-lt"/>
              </a:rPr>
              <a:t>odel </a:t>
            </a:r>
            <a:r>
              <a:rPr lang="en-US" sz="4000" dirty="0">
                <a:solidFill>
                  <a:prstClr val="black"/>
                </a:solidFill>
                <a:latin typeface="+mj-lt"/>
              </a:rPr>
              <a:t>is </a:t>
            </a:r>
            <a:r>
              <a:rPr lang="en-US" sz="4000" b="1" dirty="0">
                <a:solidFill>
                  <a:prstClr val="black"/>
                </a:solidFill>
                <a:latin typeface="+mj-lt"/>
              </a:rPr>
              <a:t>precise</a:t>
            </a:r>
            <a:r>
              <a:rPr lang="en-US" sz="4000" dirty="0">
                <a:solidFill>
                  <a:prstClr val="black"/>
                </a:solidFill>
                <a:latin typeface="+mj-lt"/>
              </a:rPr>
              <a:t>, </a:t>
            </a:r>
            <a:r>
              <a:rPr lang="en-US" sz="4000" b="1" dirty="0">
                <a:solidFill>
                  <a:prstClr val="black"/>
                </a:solidFill>
                <a:latin typeface="+mj-lt"/>
              </a:rPr>
              <a:t>implementable</a:t>
            </a:r>
            <a:r>
              <a:rPr lang="en-US" sz="4000" dirty="0">
                <a:solidFill>
                  <a:prstClr val="black"/>
                </a:solidFill>
                <a:latin typeface="+mj-lt"/>
              </a:rPr>
              <a:t>, and we can operate on it (query/update, etc.)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4810650"/>
            <a:ext cx="91440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4000" dirty="0">
                <a:solidFill>
                  <a:prstClr val="black"/>
                </a:solidFill>
                <a:latin typeface="+mj-lt"/>
              </a:rPr>
              <a:t>Database maps internally into this </a:t>
            </a:r>
          </a:p>
          <a:p>
            <a:pPr algn="ctr" defTabSz="457200"/>
            <a:r>
              <a:rPr lang="en-US" sz="4000" i="1" dirty="0">
                <a:solidFill>
                  <a:prstClr val="black"/>
                </a:solidFill>
                <a:latin typeface="+mj-lt"/>
              </a:rPr>
              <a:t>procedural language.</a:t>
            </a:r>
            <a:endParaRPr lang="en-US" sz="40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5292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Relational Model: Schemata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37025"/>
          </a:xfrm>
        </p:spPr>
        <p:txBody>
          <a:bodyPr/>
          <a:lstStyle/>
          <a:p>
            <a:r>
              <a:rPr lang="en-US" dirty="0" smtClean="0"/>
              <a:t>Relational Schema:</a:t>
            </a:r>
            <a:endParaRPr lang="en-US" dirty="0"/>
          </a:p>
        </p:txBody>
      </p:sp>
      <p:sp>
        <p:nvSpPr>
          <p:cNvPr id="18" name="Rectangle 35"/>
          <p:cNvSpPr>
            <a:spLocks noChangeArrowheads="1"/>
          </p:cNvSpPr>
          <p:nvPr/>
        </p:nvSpPr>
        <p:spPr bwMode="auto">
          <a:xfrm>
            <a:off x="921747" y="2740466"/>
            <a:ext cx="10348506" cy="4801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8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8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name: </a:t>
            </a:r>
            <a:r>
              <a:rPr lang="en-US" sz="28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8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8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8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895599" y="2651078"/>
            <a:ext cx="912890" cy="658905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962696" y="3587799"/>
            <a:ext cx="167902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u="sng" smtClean="0">
                <a:latin typeface="+mj-lt"/>
              </a:rPr>
              <a:t>Attributes</a:t>
            </a:r>
            <a:endParaRPr lang="en-US" sz="2800" dirty="0">
              <a:latin typeface="+mj-lt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639554" y="2648557"/>
            <a:ext cx="1202679" cy="658905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8666534" y="2651078"/>
            <a:ext cx="1029260" cy="658905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3994002" y="2667295"/>
            <a:ext cx="1492400" cy="630811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493001" y="3581579"/>
            <a:ext cx="3495784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String, float, </a:t>
            </a:r>
            <a:r>
              <a:rPr lang="en-US" sz="2800" i="1" dirty="0" err="1" smtClean="0"/>
              <a:t>int</a:t>
            </a:r>
            <a:r>
              <a:rPr lang="en-US" sz="2800" i="1" dirty="0" smtClean="0"/>
              <a:t>, etc. </a:t>
            </a:r>
            <a:r>
              <a:rPr lang="en-US" sz="2800" dirty="0" smtClean="0"/>
              <a:t>are the </a:t>
            </a:r>
            <a:r>
              <a:rPr lang="en-US" sz="2800" b="1" u="sng" dirty="0" smtClean="0"/>
              <a:t>domains</a:t>
            </a:r>
            <a:r>
              <a:rPr lang="en-US" sz="2800" dirty="0" smtClean="0"/>
              <a:t> of the attributes</a:t>
            </a:r>
            <a:endParaRPr lang="en-US" sz="2800" i="1" dirty="0"/>
          </a:p>
        </p:txBody>
      </p:sp>
      <p:sp>
        <p:nvSpPr>
          <p:cNvPr id="28" name="Rounded Rectangle 27"/>
          <p:cNvSpPr/>
          <p:nvPr/>
        </p:nvSpPr>
        <p:spPr>
          <a:xfrm>
            <a:off x="7008183" y="2648557"/>
            <a:ext cx="1492400" cy="630811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9777853" y="2648557"/>
            <a:ext cx="1194947" cy="630811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995782" y="2645260"/>
            <a:ext cx="1817757" cy="658905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33703" y="3498413"/>
            <a:ext cx="23622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Relation name</a:t>
            </a:r>
            <a:endParaRPr lang="en-US" sz="2800" b="1" dirty="0"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3316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  <p:bldP spid="23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9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Relational Model: Data</a:t>
            </a:r>
            <a:endParaRPr lang="en-US" dirty="0"/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/>
          </p:nvPr>
        </p:nvGraphicFramePr>
        <p:xfrm>
          <a:off x="3825716" y="2069649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sid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gpa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Bob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Joe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Alice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3753998" y="1572080"/>
            <a:ext cx="11934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Student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4010" y="2164413"/>
            <a:ext cx="2843786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An </a:t>
            </a:r>
            <a:r>
              <a:rPr lang="en-US" sz="2800" b="1" u="sng" dirty="0" smtClean="0">
                <a:latin typeface="+mj-lt"/>
              </a:rPr>
              <a:t>attribute</a:t>
            </a:r>
            <a:r>
              <a:rPr lang="en-US" sz="2800" dirty="0" smtClean="0">
                <a:latin typeface="+mj-lt"/>
              </a:rPr>
              <a:t> (or </a:t>
            </a:r>
            <a:r>
              <a:rPr lang="en-US" sz="2800" b="1" u="sng" dirty="0" smtClean="0">
                <a:latin typeface="+mj-lt"/>
              </a:rPr>
              <a:t>column</a:t>
            </a:r>
            <a:r>
              <a:rPr lang="en-US" sz="2800" dirty="0" smtClean="0">
                <a:latin typeface="+mj-lt"/>
              </a:rPr>
              <a:t>) is a typed data entry present in each tuple in the relation</a:t>
            </a:r>
            <a:endParaRPr lang="en-US" sz="28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09985" y="5128210"/>
            <a:ext cx="310431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The number of attributes is the </a:t>
            </a:r>
            <a:r>
              <a:rPr lang="en-US" sz="2400" b="1" u="sng" dirty="0" smtClean="0">
                <a:latin typeface="+mj-lt"/>
              </a:rPr>
              <a:t>arity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of the relation</a:t>
            </a:r>
            <a:endParaRPr lang="en-US" sz="2400" dirty="0">
              <a:latin typeface="+mj-lt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753999" y="1978249"/>
            <a:ext cx="1646912" cy="264907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e 3"/>
          <p:cNvSpPr/>
          <p:nvPr/>
        </p:nvSpPr>
        <p:spPr>
          <a:xfrm rot="16200000">
            <a:off x="5955952" y="2326307"/>
            <a:ext cx="333149" cy="497614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682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2" grpId="0" animBg="1"/>
      <p:bldP spid="23" grpId="0" animBg="1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4053</TotalTime>
  <Words>1924</Words>
  <Application>Microsoft Macintosh PowerPoint</Application>
  <PresentationFormat>Widescreen</PresentationFormat>
  <Paragraphs>544</Paragraphs>
  <Slides>40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1" baseType="lpstr">
      <vt:lpstr>Arial Unicode MS</vt:lpstr>
      <vt:lpstr>Calibri</vt:lpstr>
      <vt:lpstr>Calibri Light</vt:lpstr>
      <vt:lpstr>Cambria Math</vt:lpstr>
      <vt:lpstr>Menlo</vt:lpstr>
      <vt:lpstr>Symbol</vt:lpstr>
      <vt:lpstr>Times</vt:lpstr>
      <vt:lpstr>Times New Roman</vt:lpstr>
      <vt:lpstr>Wingdings</vt:lpstr>
      <vt:lpstr>Arial</vt:lpstr>
      <vt:lpstr>Office Theme</vt:lpstr>
      <vt:lpstr> CS639:  Data Management for  Data Science</vt:lpstr>
      <vt:lpstr>Announcements</vt:lpstr>
      <vt:lpstr>Today’s Lecture</vt:lpstr>
      <vt:lpstr>1. The Relational Model &amp; Relational Algebra</vt:lpstr>
      <vt:lpstr>What you will learn about in this section</vt:lpstr>
      <vt:lpstr>Levels of abstraction</vt:lpstr>
      <vt:lpstr>Motivation</vt:lpstr>
      <vt:lpstr>The Relational Model: Schemata</vt:lpstr>
      <vt:lpstr>The Relational Model: Data</vt:lpstr>
      <vt:lpstr>The Relational Model: Data</vt:lpstr>
      <vt:lpstr>The Relational Model: Data</vt:lpstr>
      <vt:lpstr>To Reiterate</vt:lpstr>
      <vt:lpstr>One More Time</vt:lpstr>
      <vt:lpstr>A relational database</vt:lpstr>
      <vt:lpstr>Remember the CMS</vt:lpstr>
      <vt:lpstr>2nd Part of the Model: Querying</vt:lpstr>
      <vt:lpstr>Virtues of the model</vt:lpstr>
      <vt:lpstr>Relational Algebra</vt:lpstr>
      <vt:lpstr>RDBMS Architecture</vt:lpstr>
      <vt:lpstr>RDBMS Architecture</vt:lpstr>
      <vt:lpstr>PowerPoint Presentation</vt:lpstr>
      <vt:lpstr>Keep in mind: RA operates on sets!</vt:lpstr>
      <vt:lpstr>PowerPoint Presentation</vt:lpstr>
      <vt:lpstr>PowerPoint Presentation</vt:lpstr>
      <vt:lpstr>PowerPoint Presentation</vt:lpstr>
      <vt:lpstr>PowerPoint Presentation</vt:lpstr>
      <vt:lpstr>Note that RA Operators are Compositional!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Natural Join</vt:lpstr>
      <vt:lpstr>Example: Converting SQL Query -&gt; RA</vt:lpstr>
      <vt:lpstr>Logical Equivalence of RA Plans</vt:lpstr>
      <vt:lpstr>1. Union () and 2. Difference (–)</vt:lpstr>
      <vt:lpstr>What about Intersection () ?</vt:lpstr>
      <vt:lpstr>RA Expressions Can Get Complex!</vt:lpstr>
      <vt:lpstr>RA has Limitations !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145 Style Guide</dc:title>
  <dc:creator>Alex Ratner</dc:creator>
  <cp:lastModifiedBy>Theodoros Rekatsinas</cp:lastModifiedBy>
  <cp:revision>430</cp:revision>
  <cp:lastPrinted>2019-01-22T23:38:09Z</cp:lastPrinted>
  <dcterms:created xsi:type="dcterms:W3CDTF">2015-09-11T05:09:33Z</dcterms:created>
  <dcterms:modified xsi:type="dcterms:W3CDTF">2019-02-04T17:52:06Z</dcterms:modified>
</cp:coreProperties>
</file>