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7" r:id="rId2"/>
    <p:sldId id="330" r:id="rId3"/>
    <p:sldId id="331" r:id="rId4"/>
    <p:sldId id="332" r:id="rId5"/>
    <p:sldId id="359" r:id="rId6"/>
    <p:sldId id="405" r:id="rId7"/>
    <p:sldId id="413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374" r:id="rId16"/>
    <p:sldId id="419" r:id="rId17"/>
    <p:sldId id="420" r:id="rId18"/>
    <p:sldId id="421" r:id="rId19"/>
    <p:sldId id="422" r:id="rId20"/>
    <p:sldId id="423" r:id="rId21"/>
    <p:sldId id="429" r:id="rId22"/>
    <p:sldId id="424" r:id="rId23"/>
    <p:sldId id="425" r:id="rId24"/>
    <p:sldId id="430" r:id="rId25"/>
    <p:sldId id="426" r:id="rId26"/>
    <p:sldId id="431" r:id="rId27"/>
    <p:sldId id="427" r:id="rId28"/>
    <p:sldId id="428" r:id="rId29"/>
    <p:sldId id="41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30"/>
            <p14:sldId id="331"/>
            <p14:sldId id="332"/>
            <p14:sldId id="359"/>
            <p14:sldId id="405"/>
            <p14:sldId id="413"/>
            <p14:sldId id="406"/>
            <p14:sldId id="407"/>
            <p14:sldId id="408"/>
            <p14:sldId id="409"/>
            <p14:sldId id="410"/>
            <p14:sldId id="411"/>
            <p14:sldId id="412"/>
            <p14:sldId id="374"/>
            <p14:sldId id="419"/>
            <p14:sldId id="420"/>
            <p14:sldId id="421"/>
            <p14:sldId id="422"/>
            <p14:sldId id="423"/>
            <p14:sldId id="429"/>
            <p14:sldId id="424"/>
            <p14:sldId id="425"/>
            <p14:sldId id="430"/>
            <p14:sldId id="426"/>
            <p14:sldId id="431"/>
            <p14:sldId id="427"/>
            <p14:sldId id="428"/>
            <p14:sldId id="4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3"/>
    <p:restoredTop sz="91350"/>
  </p:normalViewPr>
  <p:slideViewPr>
    <p:cSldViewPr snapToGrid="0" snapToObjects="1">
      <p:cViewPr>
        <p:scale>
          <a:sx n="99" d="100"/>
          <a:sy n="99" d="100"/>
        </p:scale>
        <p:origin x="336" y="1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96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32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0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CS639: </a:t>
            </a:r>
            <a:br>
              <a:rPr lang="en-US" dirty="0" smtClean="0"/>
            </a:br>
            <a:r>
              <a:rPr lang="en-US" b="1" dirty="0" smtClean="0"/>
              <a:t>Data Management for </a:t>
            </a:r>
            <a:br>
              <a:rPr lang="en-US" b="1" dirty="0" smtClean="0"/>
            </a:br>
            <a:r>
              <a:rPr lang="en-US" b="1" dirty="0" smtClean="0"/>
              <a:t>Data Science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5: Principles of RDBMS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Theodoros Rekatsinas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7" y="354834"/>
            <a:ext cx="4379089" cy="1824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Heuristically, we want selections and projections to occur as early as possible in the plan </a:t>
            </a:r>
          </a:p>
          <a:p>
            <a:pPr lvl="1"/>
            <a:r>
              <a:rPr lang="en-US" dirty="0" smtClean="0"/>
              <a:t>Terminology: “push down </a:t>
            </a:r>
            <a:r>
              <a:rPr lang="en-US" b="1" dirty="0" smtClean="0"/>
              <a:t>selections</a:t>
            </a:r>
            <a:r>
              <a:rPr lang="en-US" dirty="0" smtClean="0"/>
              <a:t>” and “pushing down </a:t>
            </a:r>
            <a:r>
              <a:rPr lang="en-US" b="1" dirty="0" smtClean="0"/>
              <a:t>projections.”</a:t>
            </a:r>
          </a:p>
          <a:p>
            <a:endParaRPr lang="en-US" b="1" dirty="0"/>
          </a:p>
          <a:p>
            <a:r>
              <a:rPr lang="en-US" b="1" dirty="0" smtClean="0"/>
              <a:t>Intuition:</a:t>
            </a:r>
            <a:r>
              <a:rPr lang="en-US" dirty="0" smtClean="0"/>
              <a:t> We will have fewer tuples in a plan.</a:t>
            </a:r>
          </a:p>
          <a:p>
            <a:pPr lvl="1"/>
            <a:r>
              <a:rPr lang="en-US" dirty="0" smtClean="0"/>
              <a:t>Could fail if the selection condition is very expensive (say runs some image processing algorithm). </a:t>
            </a:r>
          </a:p>
          <a:p>
            <a:pPr lvl="1"/>
            <a:r>
              <a:rPr lang="en-US" dirty="0" smtClean="0"/>
              <a:t>Projection could be a waste of effort, but more rarely.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93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133" y="1690688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133" y="1690688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00382" y="4933866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6110" y="2340519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9" name="Straight Connector 18"/>
          <p:cNvCxnSpPr>
            <a:endCxn id="18" idx="2"/>
          </p:cNvCxnSpPr>
          <p:nvPr/>
        </p:nvCxnSpPr>
        <p:spPr>
          <a:xfrm flipV="1">
            <a:off x="9696680" y="2848349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712156" y="2216566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&lt;10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Push down selection on A so </a:t>
            </a:r>
            <a:r>
              <a:rPr lang="en-US" sz="2800" smtClean="0">
                <a:latin typeface="+mj-lt"/>
              </a:rPr>
              <a:t>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 rot="2186508">
            <a:off x="8508335" y="2933667"/>
            <a:ext cx="364743" cy="13368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354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39600" y="5525361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9712978" y="278791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Push down selection on A so </a:t>
            </a:r>
            <a:r>
              <a:rPr lang="en-US" sz="2800" smtClean="0">
                <a:latin typeface="+mj-lt"/>
              </a:rPr>
              <a:t>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39105" y="4708817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339675" y="5216647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6" name="Rectangle 3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1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39600" y="5525361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9712978" y="278791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Push down projection so 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 rot="2045029">
            <a:off x="8686591" y="2671939"/>
            <a:ext cx="364743" cy="13368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39105" y="4708817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339675" y="5216647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6" name="Rectangle 3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56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844025" y="254416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51602" y="186491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602" y="186491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973030" y="5884980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85990" y="5293485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530680" y="4848939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305648" y="4906840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315758" y="310433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83548" y="356100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10286515" y="310434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9069060" y="4238128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0032625" y="239078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6259534" cy="829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sSub>
                            <m:sSubPr>
                              <m:ctrlPr>
                                <a:rPr lang="el-GR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  <m:r>
                                <a:rPr lang="en-US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6259534" cy="8291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4635620">
            <a:off x="7549338" y="4074950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28542" y="791813"/>
            <a:ext cx="27809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+mj-lt"/>
              </a:rPr>
              <a:t>We eliminate B earlier!</a:t>
            </a:r>
            <a:endParaRPr lang="en-US" sz="28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72535" y="5068436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573105" y="5576266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614708" y="3683342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708" y="3683342"/>
                <a:ext cx="1131094" cy="5421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V="1">
            <a:off x="9195731" y="4209220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28542" y="1985637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In general, when is an attribute not needed…?</a:t>
            </a:r>
            <a:endParaRPr lang="en-US" sz="2800" b="1" dirty="0">
              <a:latin typeface="+mj-l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489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Transactions and ACID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1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Transactions: Basic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10163"/>
            <a:ext cx="7020339" cy="23582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A </a:t>
            </a:r>
            <a:r>
              <a:rPr lang="en-US" sz="3600" b="1" u="sng" dirty="0">
                <a:latin typeface="+mj-lt"/>
              </a:rPr>
              <a:t>transaction </a:t>
            </a:r>
            <a:r>
              <a:rPr lang="en-US" sz="3600" b="1" u="sng" dirty="0" smtClean="0">
                <a:latin typeface="+mj-lt"/>
              </a:rPr>
              <a:t>(“TXN”) </a:t>
            </a:r>
            <a:r>
              <a:rPr lang="en-US" sz="3600" dirty="0">
                <a:latin typeface="+mj-lt"/>
              </a:rPr>
              <a:t>is </a:t>
            </a:r>
            <a:r>
              <a:rPr lang="en-US" sz="3600" dirty="0" smtClean="0">
                <a:latin typeface="+mj-lt"/>
              </a:rPr>
              <a:t>a sequence of one or more </a:t>
            </a:r>
            <a:r>
              <a:rPr lang="en-US" sz="3600" b="1" i="1" dirty="0" smtClean="0">
                <a:latin typeface="+mj-lt"/>
              </a:rPr>
              <a:t>operations</a:t>
            </a:r>
            <a:r>
              <a:rPr lang="en-US" sz="3600" dirty="0" smtClean="0">
                <a:latin typeface="+mj-lt"/>
              </a:rPr>
              <a:t> (reads or writes) which reflects </a:t>
            </a:r>
            <a:r>
              <a:rPr lang="en-US" sz="3600" b="1" i="1" dirty="0" smtClean="0">
                <a:latin typeface="+mj-lt"/>
              </a:rPr>
              <a:t>a single real-world transition</a:t>
            </a:r>
            <a:r>
              <a:rPr lang="en-US" sz="3600" dirty="0" smtClean="0">
                <a:latin typeface="+mj-lt"/>
              </a:rPr>
              <a:t>.</a:t>
            </a:r>
            <a:endParaRPr lang="en-US" sz="3600" dirty="0">
              <a:latin typeface="+mj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310622" y="4416642"/>
            <a:ext cx="5570756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15177" y="1710163"/>
            <a:ext cx="330259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In the real world, a TXN either happened completely or not at all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010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Transactions: Basic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710163"/>
            <a:ext cx="708660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A </a:t>
            </a:r>
            <a:r>
              <a:rPr lang="en-US" sz="2800" b="1" u="sng" dirty="0">
                <a:latin typeface="+mj-lt"/>
              </a:rPr>
              <a:t>transaction </a:t>
            </a:r>
            <a:r>
              <a:rPr lang="en-US" sz="2800" b="1" u="sng" dirty="0" smtClean="0">
                <a:latin typeface="+mj-lt"/>
              </a:rPr>
              <a:t>(“TXN”) </a:t>
            </a:r>
            <a:r>
              <a:rPr lang="en-US" sz="2800" dirty="0">
                <a:latin typeface="+mj-lt"/>
              </a:rPr>
              <a:t>is </a:t>
            </a:r>
            <a:r>
              <a:rPr lang="en-US" sz="2800" dirty="0" smtClean="0">
                <a:latin typeface="+mj-lt"/>
              </a:rPr>
              <a:t>a sequence of one or more </a:t>
            </a:r>
            <a:r>
              <a:rPr lang="en-US" sz="2800" b="1" i="1" dirty="0" smtClean="0">
                <a:latin typeface="+mj-lt"/>
              </a:rPr>
              <a:t>operations</a:t>
            </a:r>
            <a:r>
              <a:rPr lang="en-US" sz="2800" dirty="0" smtClean="0">
                <a:latin typeface="+mj-lt"/>
              </a:rPr>
              <a:t> (reads or writes) which reflects </a:t>
            </a:r>
            <a:r>
              <a:rPr lang="en-US" sz="2800" b="1" i="1" dirty="0" smtClean="0">
                <a:latin typeface="+mj-lt"/>
              </a:rPr>
              <a:t>a single real-world transition</a:t>
            </a:r>
            <a:r>
              <a:rPr lang="en-US" sz="2800" dirty="0" smtClean="0">
                <a:latin typeface="+mj-lt"/>
              </a:rPr>
              <a:t>.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15178" y="1710163"/>
            <a:ext cx="3349632" cy="1200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In the real world, a TXN either happened completely or not at all</a:t>
            </a:r>
            <a:endParaRPr lang="en-US" sz="2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460140"/>
            <a:ext cx="7666892" cy="324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u="sng" dirty="0" smtClean="0">
                <a:latin typeface="+mj-lt"/>
              </a:rPr>
              <a:t>Examples:</a:t>
            </a:r>
          </a:p>
          <a:p>
            <a:pPr>
              <a:lnSpc>
                <a:spcPct val="80000"/>
              </a:lnSpc>
            </a:pPr>
            <a:endParaRPr lang="en-US" sz="3200" u="sng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Transfer </a:t>
            </a:r>
            <a:r>
              <a:rPr lang="en-US" sz="3200" dirty="0">
                <a:latin typeface="+mj-lt"/>
              </a:rPr>
              <a:t>money between </a:t>
            </a:r>
            <a:r>
              <a:rPr lang="en-US" sz="3200" dirty="0" smtClean="0">
                <a:latin typeface="+mj-lt"/>
              </a:rPr>
              <a:t>accounts</a:t>
            </a: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endParaRPr lang="en-US" sz="3200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Purchase </a:t>
            </a:r>
            <a:r>
              <a:rPr lang="en-US" sz="3200" dirty="0">
                <a:latin typeface="+mj-lt"/>
              </a:rPr>
              <a:t>a group of </a:t>
            </a:r>
            <a:r>
              <a:rPr lang="en-US" sz="3200" dirty="0" smtClean="0">
                <a:latin typeface="+mj-lt"/>
              </a:rPr>
              <a:t>products</a:t>
            </a: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endParaRPr lang="en-US" sz="3200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Register </a:t>
            </a:r>
            <a:r>
              <a:rPr lang="en-US" sz="3200" dirty="0">
                <a:latin typeface="+mj-lt"/>
              </a:rPr>
              <a:t>for a class (either waitlist or allocated)</a:t>
            </a:r>
          </a:p>
        </p:txBody>
      </p:sp>
    </p:spTree>
    <p:extLst>
      <p:ext uri="{BB962C8B-B14F-4D97-AF65-F5344CB8AC3E}">
        <p14:creationId xmlns:p14="http://schemas.microsoft.com/office/powerpoint/2010/main" val="130055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183D-EB8C-7948-B894-9197A7561CA7}" type="slidenum">
              <a:rPr lang="en-US"/>
              <a:pPr/>
              <a:t>18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in SQL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“ad-hoc” SQL:</a:t>
            </a:r>
          </a:p>
          <a:p>
            <a:pPr lvl="1"/>
            <a:r>
              <a:rPr lang="en-US" dirty="0"/>
              <a:t>Default: each statement = one transaction</a:t>
            </a:r>
          </a:p>
          <a:p>
            <a:pPr lvl="1"/>
            <a:endParaRPr lang="en-US" dirty="0"/>
          </a:p>
          <a:p>
            <a:r>
              <a:rPr lang="en-US" dirty="0"/>
              <a:t>In a </a:t>
            </a:r>
            <a:r>
              <a:rPr lang="en-US" dirty="0" smtClean="0"/>
              <a:t>program, multiple statements can be grouped together as a transaction: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404850" y="3790302"/>
            <a:ext cx="817403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Bank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amount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amount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–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100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‘Bob’</a:t>
            </a:r>
            <a:endParaRPr lang="en-US" sz="24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Bank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amount = amount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100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name 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‘Joe’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35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1272-E65E-2F47-A732-A2A079177C44}" type="slidenum">
              <a:rPr lang="en-US"/>
              <a:pPr/>
              <a:t>19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 </a:t>
            </a:r>
            <a:r>
              <a:rPr lang="en-US" dirty="0" smtClean="0"/>
              <a:t>Properties: ACID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tomic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State shows either all the effects of </a:t>
            </a:r>
            <a:r>
              <a:rPr lang="en-US" dirty="0" err="1"/>
              <a:t>txn</a:t>
            </a:r>
            <a:r>
              <a:rPr lang="en-US" dirty="0"/>
              <a:t>, or none of them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onsistent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Txn</a:t>
            </a:r>
            <a:r>
              <a:rPr lang="en-US" dirty="0"/>
              <a:t> moves from a state where integrity holds, to another where integrity holds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solated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Effect of </a:t>
            </a:r>
            <a:r>
              <a:rPr lang="en-US" dirty="0" err="1"/>
              <a:t>txns</a:t>
            </a:r>
            <a:r>
              <a:rPr lang="en-US" dirty="0"/>
              <a:t> is the same as </a:t>
            </a:r>
            <a:r>
              <a:rPr lang="en-US" dirty="0" err="1"/>
              <a:t>txns</a:t>
            </a:r>
            <a:r>
              <a:rPr lang="en-US" dirty="0"/>
              <a:t> running one after another (</a:t>
            </a:r>
            <a:r>
              <a:rPr lang="en-US" dirty="0" err="1"/>
              <a:t>ie</a:t>
            </a:r>
            <a:r>
              <a:rPr lang="en-US" dirty="0"/>
              <a:t> looks like batch mode)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urable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Once a </a:t>
            </a:r>
            <a:r>
              <a:rPr lang="en-US" dirty="0" err="1"/>
              <a:t>txn</a:t>
            </a:r>
            <a:r>
              <a:rPr lang="en-US" dirty="0"/>
              <a:t> has committed, its effects remain in the database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1182" y="6019512"/>
            <a:ext cx="844741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ACID </a:t>
            </a:r>
            <a:r>
              <a:rPr lang="en-US" sz="3200" dirty="0" smtClean="0">
                <a:latin typeface="+mj-lt"/>
              </a:rPr>
              <a:t>continues to be a </a:t>
            </a:r>
            <a:r>
              <a:rPr lang="en-US" sz="3200" dirty="0">
                <a:latin typeface="+mj-lt"/>
              </a:rPr>
              <a:t>source of great debate!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020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7622"/>
          </a:xfrm>
        </p:spPr>
        <p:txBody>
          <a:bodyPr>
            <a:normAutofit/>
          </a:bodyPr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PA2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+mj-lt"/>
                <a:sym typeface="Wingdings"/>
              </a:rPr>
              <a:t>Installation of </a:t>
            </a:r>
            <a:r>
              <a:rPr lang="en-US" sz="3200" dirty="0" err="1" smtClean="0">
                <a:solidFill>
                  <a:schemeClr val="tx1"/>
                </a:solidFill>
                <a:latin typeface="+mj-lt"/>
                <a:sym typeface="Wingdings"/>
              </a:rPr>
              <a:t>sql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sym typeface="Wingdings"/>
              </a:rPr>
              <a:t> module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  <a:latin typeface="+mj-lt"/>
                <a:sym typeface="Wingdings"/>
              </a:rPr>
              <a:t>NetID</a:t>
            </a:r>
            <a:endParaRPr lang="en-US" sz="3200" dirty="0">
              <a:solidFill>
                <a:schemeClr val="tx1"/>
              </a:solidFill>
              <a:latin typeface="+mj-lt"/>
              <a:sym typeface="Wingdings"/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solidFill>
                <a:schemeClr val="tx1"/>
              </a:solidFill>
              <a:latin typeface="+mj-lt"/>
              <a:sym typeface="Wingdings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j-lt"/>
                <a:sym typeface="Wingdings"/>
              </a:rPr>
              <a:t>PA2 questions?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marL="514350" indent="-51435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514350" indent="-51435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569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1B8B-FADB-7C43-801A-767EAE3497C9}" type="slidenum">
              <a:rPr lang="en-US"/>
              <a:pPr/>
              <a:t>20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</a:t>
            </a:r>
            <a:r>
              <a:rPr lang="en-US" dirty="0"/>
              <a:t>CID: </a:t>
            </a:r>
            <a:r>
              <a:rPr lang="en-US" b="1" u="sng" dirty="0"/>
              <a:t>A</a:t>
            </a:r>
            <a:r>
              <a:rPr lang="en-US" dirty="0"/>
              <a:t>tomicity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TXN’s </a:t>
            </a:r>
            <a:r>
              <a:rPr lang="en-US" sz="3200" dirty="0"/>
              <a:t>activities are atomic: </a:t>
            </a:r>
            <a:r>
              <a:rPr lang="en-US" sz="3200" b="1" dirty="0"/>
              <a:t>all or </a:t>
            </a:r>
            <a:r>
              <a:rPr lang="en-US" sz="3200" b="1" dirty="0" smtClean="0"/>
              <a:t>nothing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Intuitively: in the real world, a transaction is something that would either occur </a:t>
            </a:r>
            <a:r>
              <a:rPr lang="en-US" sz="3200" i="1" dirty="0" smtClean="0"/>
              <a:t>completely</a:t>
            </a:r>
            <a:r>
              <a:rPr lang="en-US" sz="3200" dirty="0" smtClean="0"/>
              <a:t> or </a:t>
            </a:r>
            <a:r>
              <a:rPr lang="en-US" sz="3200" i="1" dirty="0" smtClean="0"/>
              <a:t>not at all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Two </a:t>
            </a:r>
            <a:r>
              <a:rPr lang="en-US" sz="3200" dirty="0"/>
              <a:t>possible outcomes for a </a:t>
            </a:r>
            <a:r>
              <a:rPr lang="en-US" sz="3200" dirty="0" smtClean="0"/>
              <a:t>TXN</a:t>
            </a:r>
            <a:endParaRPr lang="en-US" sz="3200" dirty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It </a:t>
            </a:r>
            <a:r>
              <a:rPr lang="en-US" sz="3200" i="1" dirty="0"/>
              <a:t>commits</a:t>
            </a:r>
            <a:r>
              <a:rPr lang="en-US" sz="3200" dirty="0"/>
              <a:t>: all the changes are made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It </a:t>
            </a:r>
            <a:r>
              <a:rPr lang="en-US" sz="3200" i="1" dirty="0"/>
              <a:t>aborts</a:t>
            </a:r>
            <a:r>
              <a:rPr lang="en-US" sz="3200" dirty="0"/>
              <a:t>: no changes are </a:t>
            </a:r>
            <a:r>
              <a:rPr lang="en-US" sz="3200" dirty="0" smtClean="0"/>
              <a:t>made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12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7674864" cy="4882895"/>
          </a:xfrm>
        </p:spPr>
        <p:txBody>
          <a:bodyPr>
            <a:normAutofit/>
          </a:bodyPr>
          <a:lstStyle/>
          <a:p>
            <a:r>
              <a:rPr lang="en-US" dirty="0" smtClean="0"/>
              <a:t>A key concept is the </a:t>
            </a:r>
            <a:r>
              <a:rPr lang="en-US" b="1" dirty="0" smtClean="0"/>
              <a:t>transaction (TXN)</a:t>
            </a:r>
            <a:r>
              <a:rPr lang="en-US" dirty="0" smtClean="0"/>
              <a:t>: an</a:t>
            </a:r>
            <a:r>
              <a:rPr lang="en-US" i="1" dirty="0" smtClean="0"/>
              <a:t> </a:t>
            </a:r>
            <a:r>
              <a:rPr lang="en-US" b="1" dirty="0" smtClean="0"/>
              <a:t>atomic</a:t>
            </a:r>
            <a:r>
              <a:rPr lang="en-US" i="1" dirty="0" smtClean="0"/>
              <a:t> </a:t>
            </a:r>
            <a:r>
              <a:rPr lang="en-US" dirty="0" smtClean="0"/>
              <a:t>sequence of db actions (reads/writes)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876981" y="1600201"/>
            <a:ext cx="302361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Atomicity</a:t>
            </a:r>
            <a:r>
              <a:rPr lang="en-US" sz="2400" dirty="0">
                <a:latin typeface="+mj-lt"/>
              </a:rPr>
              <a:t>: An action either completes </a:t>
            </a:r>
            <a:r>
              <a:rPr lang="en-US" sz="2400" i="1" dirty="0">
                <a:latin typeface="+mj-lt"/>
              </a:rPr>
              <a:t>entirely</a:t>
            </a:r>
            <a:r>
              <a:rPr lang="en-US" sz="2400" dirty="0">
                <a:latin typeface="+mj-lt"/>
              </a:rPr>
              <a:t> or </a:t>
            </a:r>
            <a:r>
              <a:rPr lang="en-US" sz="2400" i="1" dirty="0">
                <a:latin typeface="+mj-lt"/>
              </a:rPr>
              <a:t>not at 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05855" y="2943321"/>
          <a:ext cx="2794827" cy="1645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1499"/>
                <a:gridCol w="16833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 smtClean="0"/>
                        <a:t> Acct</a:t>
                      </a:r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 smtClean="0"/>
                        <a:t>Balance</a:t>
                      </a:r>
                      <a:endParaRPr lang="en-US" sz="30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a10</a:t>
                      </a:r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20,000</a:t>
                      </a:r>
                      <a:endParaRPr lang="en-US" sz="30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a20</a:t>
                      </a:r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15,000</a:t>
                      </a:r>
                      <a:endParaRPr lang="en-US" sz="3000" baseline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8991376" y="2943321"/>
          <a:ext cx="2794827" cy="1645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1499"/>
                <a:gridCol w="16833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 smtClean="0"/>
                        <a:t> Acct</a:t>
                      </a:r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 smtClean="0"/>
                        <a:t>Balance</a:t>
                      </a:r>
                      <a:endParaRPr lang="en-US" sz="30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a10</a:t>
                      </a:r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17,000</a:t>
                      </a:r>
                      <a:endParaRPr lang="en-US" sz="30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a20</a:t>
                      </a:r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18,000</a:t>
                      </a:r>
                      <a:endParaRPr lang="en-US" sz="30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78964" y="3027617"/>
            <a:ext cx="5082633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Transfer $3k from a10 to a20: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Debit $3k from a10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Credit $3k to a20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8965" y="4931839"/>
            <a:ext cx="4963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000" dirty="0" smtClean="0"/>
              <a:t>Crash before 1,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000" dirty="0"/>
              <a:t>A</a:t>
            </a:r>
            <a:r>
              <a:rPr lang="en-US" sz="3000" dirty="0" smtClean="0"/>
              <a:t>fter 1 but before 2, 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000" dirty="0"/>
              <a:t>A</a:t>
            </a:r>
            <a:r>
              <a:rPr lang="en-US" sz="3000" dirty="0" smtClean="0"/>
              <a:t>fter 2.</a:t>
            </a:r>
            <a:endParaRPr lang="en-US" sz="3000" dirty="0"/>
          </a:p>
        </p:txBody>
      </p:sp>
      <p:sp>
        <p:nvSpPr>
          <p:cNvPr id="16" name="TextBox 15"/>
          <p:cNvSpPr txBox="1"/>
          <p:nvPr/>
        </p:nvSpPr>
        <p:spPr>
          <a:xfrm>
            <a:off x="188780" y="5061584"/>
            <a:ext cx="3628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Written naively, in which states is </a:t>
            </a:r>
            <a:r>
              <a:rPr lang="en-US" sz="3000" b="1" dirty="0" smtClean="0"/>
              <a:t>atomicity</a:t>
            </a:r>
            <a:r>
              <a:rPr lang="en-US" sz="3000" dirty="0" smtClean="0"/>
              <a:t> preserved?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8840036" y="5150915"/>
            <a:ext cx="3097507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DB Always preserves atomicity!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7220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5" grpId="0"/>
      <p:bldP spid="16" grpId="0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49F1-D323-4347-B6C3-6B3BCD07372F}" type="slidenum">
              <a:rPr lang="en-US"/>
              <a:pPr/>
              <a:t>22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="1" u="sng" dirty="0"/>
              <a:t>C</a:t>
            </a:r>
            <a:r>
              <a:rPr lang="en-US" dirty="0"/>
              <a:t>ID: </a:t>
            </a:r>
            <a:r>
              <a:rPr lang="en-US" b="1" u="sng" dirty="0"/>
              <a:t>C</a:t>
            </a:r>
            <a:r>
              <a:rPr lang="en-US" dirty="0"/>
              <a:t>onsistency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tables must </a:t>
            </a:r>
            <a:r>
              <a:rPr lang="en-US" dirty="0" smtClean="0"/>
              <a:t>always satisfy </a:t>
            </a:r>
            <a:r>
              <a:rPr lang="en-US" dirty="0"/>
              <a:t>user-specified </a:t>
            </a:r>
            <a:r>
              <a:rPr lang="en-US" b="1" i="1" dirty="0"/>
              <a:t>integrity constraints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Examples:</a:t>
            </a:r>
          </a:p>
          <a:p>
            <a:pPr lvl="2"/>
            <a:r>
              <a:rPr lang="en-US" dirty="0" smtClean="0"/>
              <a:t>Account </a:t>
            </a:r>
            <a:r>
              <a:rPr lang="en-US" dirty="0"/>
              <a:t>number is unique</a:t>
            </a:r>
          </a:p>
          <a:p>
            <a:pPr lvl="2"/>
            <a:r>
              <a:rPr lang="en-US" dirty="0"/>
              <a:t>Stock amount can’t be negative</a:t>
            </a:r>
          </a:p>
          <a:p>
            <a:pPr lvl="2"/>
            <a:r>
              <a:rPr lang="en-US" dirty="0"/>
              <a:t>Sum of </a:t>
            </a:r>
            <a:r>
              <a:rPr lang="en-US" i="1" dirty="0"/>
              <a:t>debits </a:t>
            </a:r>
            <a:r>
              <a:rPr lang="en-US" dirty="0"/>
              <a:t>and of </a:t>
            </a:r>
            <a:r>
              <a:rPr lang="en-US" i="1" dirty="0"/>
              <a:t>credits</a:t>
            </a:r>
            <a:r>
              <a:rPr lang="en-US" dirty="0"/>
              <a:t> is 0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consistency is achieved: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Programmer makes sure a </a:t>
            </a:r>
            <a:r>
              <a:rPr lang="en-US" dirty="0" err="1"/>
              <a:t>txn</a:t>
            </a:r>
            <a:r>
              <a:rPr lang="en-US" dirty="0"/>
              <a:t> takes a consistent state to a consistent state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System</a:t>
            </a:r>
            <a:r>
              <a:rPr lang="en-US" dirty="0"/>
              <a:t> makes sure that the </a:t>
            </a:r>
            <a:r>
              <a:rPr lang="en-US" dirty="0" err="1"/>
              <a:t>txn</a:t>
            </a:r>
            <a:r>
              <a:rPr lang="en-US" dirty="0"/>
              <a:t> is </a:t>
            </a:r>
            <a:r>
              <a:rPr lang="en-US" b="1" dirty="0"/>
              <a:t>atomic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1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DC80-09C5-A848-8F8E-33ED83559B32}" type="slidenum">
              <a:rPr lang="en-US"/>
              <a:pPr/>
              <a:t>23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</a:t>
            </a:r>
            <a:r>
              <a:rPr lang="en-US" b="1" u="sng" dirty="0"/>
              <a:t>I</a:t>
            </a:r>
            <a:r>
              <a:rPr lang="en-US" dirty="0"/>
              <a:t>D: </a:t>
            </a:r>
            <a:r>
              <a:rPr lang="en-US" b="1" u="sng" dirty="0"/>
              <a:t>I</a:t>
            </a:r>
            <a:r>
              <a:rPr lang="en-US" dirty="0"/>
              <a:t>solation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transaction executes concurrently with other </a:t>
            </a:r>
            <a:r>
              <a:rPr lang="en-US" sz="3200" dirty="0" smtClean="0"/>
              <a:t>transactions</a:t>
            </a:r>
            <a:endParaRPr lang="en-US" sz="3200" dirty="0"/>
          </a:p>
          <a:p>
            <a:endParaRPr lang="en-US" sz="3200" dirty="0"/>
          </a:p>
          <a:p>
            <a:r>
              <a:rPr lang="en-US" sz="3200" b="1" dirty="0"/>
              <a:t>Isolation</a:t>
            </a:r>
            <a:r>
              <a:rPr lang="en-US" sz="3200" dirty="0"/>
              <a:t>: the effect is as if each transaction executes in </a:t>
            </a:r>
            <a:r>
              <a:rPr lang="en-US" sz="3200" i="1" dirty="0"/>
              <a:t>isolation</a:t>
            </a:r>
            <a:r>
              <a:rPr lang="en-US" sz="3200" dirty="0"/>
              <a:t> of the </a:t>
            </a:r>
            <a:r>
              <a:rPr lang="en-US" sz="3200" dirty="0" smtClean="0"/>
              <a:t>others.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2800" dirty="0" smtClean="0"/>
              <a:t>E.g. Should not be able to observe changes from other transactions during the run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432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Scheduling Concurrent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2"/>
            <a:ext cx="7674864" cy="42459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DBMS ensures that the execution </a:t>
            </a:r>
            <a:r>
              <a:rPr lang="en-US" dirty="0"/>
              <a:t>of {T</a:t>
            </a:r>
            <a:r>
              <a:rPr lang="en-US" baseline="-25000" dirty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/>
              <a:t>} is equivalent to some </a:t>
            </a:r>
            <a:r>
              <a:rPr lang="en-US" b="1" dirty="0"/>
              <a:t>serial</a:t>
            </a:r>
            <a:r>
              <a:rPr lang="en-US" i="1" dirty="0"/>
              <a:t> </a:t>
            </a:r>
            <a:r>
              <a:rPr lang="en-US" dirty="0" smtClean="0"/>
              <a:t>execution</a:t>
            </a:r>
          </a:p>
          <a:p>
            <a:pPr lvl="1"/>
            <a:endParaRPr lang="en-US" dirty="0"/>
          </a:p>
          <a:p>
            <a:r>
              <a:rPr lang="en-US" dirty="0" smtClean="0"/>
              <a:t>One way to accomplish this: </a:t>
            </a:r>
            <a:r>
              <a:rPr lang="en-US" b="1" dirty="0" smtClean="0"/>
              <a:t>Locking</a:t>
            </a:r>
          </a:p>
          <a:p>
            <a:pPr lvl="1"/>
            <a:r>
              <a:rPr lang="en-US" dirty="0"/>
              <a:t>Before reading or writing, transaction requires a lock from DBMS, holds until the end</a:t>
            </a:r>
          </a:p>
          <a:p>
            <a:pPr lvl="1"/>
            <a:endParaRPr lang="en-US" i="1" dirty="0" smtClean="0"/>
          </a:p>
          <a:p>
            <a:r>
              <a:rPr lang="en-US" b="1" dirty="0" smtClean="0"/>
              <a:t>Key Idea</a:t>
            </a:r>
            <a:r>
              <a:rPr lang="en-US" i="1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If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wants to write to an item x and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wants to read x, then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b="1" dirty="0"/>
              <a:t>conflict</a:t>
            </a:r>
            <a:r>
              <a:rPr lang="en-US" i="1" dirty="0"/>
              <a:t>.  </a:t>
            </a:r>
            <a:r>
              <a:rPr lang="en-US" dirty="0"/>
              <a:t>Solution via locking:</a:t>
            </a:r>
            <a:endParaRPr lang="en-US" i="1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only </a:t>
            </a:r>
            <a:r>
              <a:rPr lang="en-US" dirty="0"/>
              <a:t>one winner gets the </a:t>
            </a:r>
            <a:r>
              <a:rPr lang="en-US" dirty="0" smtClean="0"/>
              <a:t>lock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loser </a:t>
            </a:r>
            <a:r>
              <a:rPr lang="en-US" dirty="0"/>
              <a:t>is </a:t>
            </a:r>
            <a:r>
              <a:rPr lang="en-US" dirty="0" smtClean="0"/>
              <a:t>blocked (waits) </a:t>
            </a:r>
            <a:r>
              <a:rPr lang="en-US" dirty="0"/>
              <a:t>until winner </a:t>
            </a:r>
            <a:r>
              <a:rPr lang="en-US" dirty="0" smtClean="0"/>
              <a:t>finishes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32520" y="1600201"/>
            <a:ext cx="3023616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set of TXNs is </a:t>
            </a:r>
            <a:r>
              <a:rPr lang="en-US" sz="2400" b="1" u="sng" dirty="0" smtClean="0">
                <a:latin typeface="+mj-lt"/>
              </a:rPr>
              <a:t>isolated</a:t>
            </a:r>
            <a:r>
              <a:rPr lang="en-US" sz="2400" dirty="0" smtClean="0">
                <a:latin typeface="+mj-lt"/>
              </a:rPr>
              <a:t> if their effect is as if all were executed serially</a:t>
            </a:r>
            <a:endParaRPr lang="en-US" sz="2400" i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8610599" y="3907140"/>
            <a:ext cx="3227481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/>
              <a:t>What if </a:t>
            </a:r>
            <a:r>
              <a:rPr lang="en-US" sz="2000" dirty="0" smtClean="0"/>
              <a:t>T</a:t>
            </a:r>
            <a:r>
              <a:rPr lang="en-US" sz="2000" baseline="-25000" dirty="0" smtClean="0"/>
              <a:t>i </a:t>
            </a:r>
            <a:r>
              <a:rPr lang="en-US" sz="2000" dirty="0" smtClean="0"/>
              <a:t>and 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 need X and Y, and T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asks </a:t>
            </a:r>
            <a:r>
              <a:rPr lang="en-US" sz="2000" dirty="0"/>
              <a:t>for X before </a:t>
            </a:r>
            <a:r>
              <a:rPr lang="en-US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baseline="-25000" dirty="0"/>
              <a:t>,</a:t>
            </a:r>
            <a:r>
              <a:rPr lang="en-US" sz="2000" dirty="0"/>
              <a:t> and </a:t>
            </a:r>
            <a:r>
              <a:rPr lang="en-US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/>
              <a:t> asks for Y before T</a:t>
            </a:r>
            <a:r>
              <a:rPr lang="en-US" sz="2000" baseline="-25000" dirty="0"/>
              <a:t>i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-&gt; </a:t>
            </a:r>
            <a:r>
              <a:rPr lang="en-US" sz="2000" i="1" dirty="0" smtClean="0"/>
              <a:t>Deadlock!  </a:t>
            </a:r>
            <a:r>
              <a:rPr lang="en-US" sz="2000" dirty="0" smtClean="0"/>
              <a:t>One is aborted…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813304" y="6122015"/>
            <a:ext cx="656539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All concurrency issues handled by the DBMS…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443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F8FB-4A41-0144-97D8-403CCF4A5DD1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</a:t>
            </a:r>
            <a:r>
              <a:rPr lang="en-US" b="1" u="sng" dirty="0"/>
              <a:t>D</a:t>
            </a:r>
            <a:r>
              <a:rPr lang="en-US" dirty="0"/>
              <a:t>: </a:t>
            </a:r>
            <a:r>
              <a:rPr lang="en-US" b="1" u="sng" dirty="0"/>
              <a:t>D</a:t>
            </a:r>
            <a:r>
              <a:rPr lang="en-US" dirty="0"/>
              <a:t>urability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effect of a </a:t>
            </a:r>
            <a:r>
              <a:rPr lang="en-US" sz="3200" dirty="0" smtClean="0"/>
              <a:t>TXN must </a:t>
            </a:r>
            <a:r>
              <a:rPr lang="en-US" sz="3200" dirty="0"/>
              <a:t>continue to </a:t>
            </a:r>
            <a:r>
              <a:rPr lang="en-US" sz="3200" dirty="0" smtClean="0"/>
              <a:t>exist (</a:t>
            </a:r>
            <a:r>
              <a:rPr lang="en-US" sz="3200" b="1" i="1" dirty="0" smtClean="0"/>
              <a:t>“persist”</a:t>
            </a:r>
            <a:r>
              <a:rPr lang="en-US" sz="3200" dirty="0" smtClean="0"/>
              <a:t>) </a:t>
            </a:r>
            <a:r>
              <a:rPr lang="en-US" sz="3200" dirty="0"/>
              <a:t>after the </a:t>
            </a:r>
            <a:r>
              <a:rPr lang="en-US" sz="3200" dirty="0" smtClean="0"/>
              <a:t>TXN</a:t>
            </a:r>
          </a:p>
          <a:p>
            <a:pPr lvl="1"/>
            <a:r>
              <a:rPr lang="en-US" sz="2800" dirty="0" smtClean="0"/>
              <a:t>And after </a:t>
            </a:r>
            <a:r>
              <a:rPr lang="en-US" sz="2800" dirty="0"/>
              <a:t>the whole program has </a:t>
            </a:r>
            <a:r>
              <a:rPr lang="en-US" sz="2800" dirty="0" smtClean="0"/>
              <a:t>terminated</a:t>
            </a:r>
          </a:p>
          <a:p>
            <a:pPr lvl="1"/>
            <a:r>
              <a:rPr lang="en-US" sz="2800" dirty="0" smtClean="0"/>
              <a:t>And even if there are power failures, crashes, etc.</a:t>
            </a:r>
          </a:p>
          <a:p>
            <a:pPr lvl="1"/>
            <a:r>
              <a:rPr lang="en-US" sz="2800" dirty="0" smtClean="0"/>
              <a:t>And etc…</a:t>
            </a:r>
            <a:endParaRPr lang="en-US" sz="2800" dirty="0"/>
          </a:p>
          <a:p>
            <a:pPr lvl="1"/>
            <a:endParaRPr lang="en-US" sz="3200" dirty="0"/>
          </a:p>
          <a:p>
            <a:r>
              <a:rPr lang="en-US" sz="3200" dirty="0"/>
              <a:t>Means: </a:t>
            </a:r>
            <a:r>
              <a:rPr lang="en-US" sz="3200" dirty="0" smtClean="0"/>
              <a:t>Write </a:t>
            </a:r>
            <a:r>
              <a:rPr lang="en-US" sz="3200" dirty="0"/>
              <a:t>data to </a:t>
            </a:r>
            <a:r>
              <a:rPr lang="en-US" sz="3200" b="1" dirty="0"/>
              <a:t>disk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7313" y="39642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19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Atomicity &amp; Durability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2"/>
            <a:ext cx="7674864" cy="4245930"/>
          </a:xfrm>
        </p:spPr>
        <p:txBody>
          <a:bodyPr>
            <a:normAutofit/>
          </a:bodyPr>
          <a:lstStyle/>
          <a:p>
            <a:r>
              <a:rPr lang="en-US" dirty="0" smtClean="0"/>
              <a:t>DBMS </a:t>
            </a:r>
            <a:r>
              <a:rPr lang="en-US" dirty="0"/>
              <a:t>ensures </a:t>
            </a:r>
            <a:r>
              <a:rPr lang="en-US" b="1" dirty="0" smtClean="0"/>
              <a:t>atomicity</a:t>
            </a:r>
            <a:r>
              <a:rPr lang="en-US" dirty="0" smtClean="0"/>
              <a:t> even </a:t>
            </a:r>
            <a:r>
              <a:rPr lang="en-US" dirty="0"/>
              <a:t>if a </a:t>
            </a:r>
            <a:r>
              <a:rPr lang="en-US" dirty="0" smtClean="0"/>
              <a:t>TXN crashes!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One way to accomplish this: </a:t>
            </a:r>
            <a:r>
              <a:rPr lang="en-US" b="1" dirty="0" smtClean="0"/>
              <a:t>Write-ahead logging (WAL)</a:t>
            </a:r>
            <a:endParaRPr lang="en-US" b="1" dirty="0"/>
          </a:p>
          <a:p>
            <a:pPr lvl="1"/>
            <a:endParaRPr lang="en-US" i="1" dirty="0" smtClean="0"/>
          </a:p>
          <a:p>
            <a:r>
              <a:rPr lang="en-US" b="1" dirty="0" smtClean="0"/>
              <a:t>Key Idea</a:t>
            </a:r>
            <a:r>
              <a:rPr lang="en-US" i="1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Keep a log of all the writes done.</a:t>
            </a:r>
          </a:p>
          <a:p>
            <a:pPr lvl="1"/>
            <a:r>
              <a:rPr lang="en-US" dirty="0" smtClean="0"/>
              <a:t>After a crash, the partially executed TXNs are undone using the </a:t>
            </a:r>
            <a:r>
              <a:rPr lang="en-US" u="sng" dirty="0" smtClean="0"/>
              <a:t>log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0600" y="2386233"/>
            <a:ext cx="3023616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Write-ahead Logging (WAL):</a:t>
            </a:r>
            <a:r>
              <a:rPr lang="en-US" sz="2400" dirty="0" smtClean="0">
                <a:latin typeface="+mj-lt"/>
              </a:rPr>
              <a:t> Before any action is finalized, a corresponding log entry is forced to disk</a:t>
            </a:r>
            <a:endParaRPr lang="en-US" sz="2400" i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8610600" y="4786823"/>
            <a:ext cx="294436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i="1" dirty="0" smtClean="0"/>
              <a:t>We assume that the log is on “stable” storage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2471928" y="6125517"/>
            <a:ext cx="724814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All atomicity issues also handled by the DBMS…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215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ACID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spite of failures: Power failures, but not media failures</a:t>
            </a:r>
          </a:p>
          <a:p>
            <a:endParaRPr lang="en-US" dirty="0" smtClean="0"/>
          </a:p>
          <a:p>
            <a:r>
              <a:rPr lang="en-US" dirty="0" smtClean="0"/>
              <a:t>Users may abort the program: need to “rollback the changes”</a:t>
            </a:r>
          </a:p>
          <a:p>
            <a:pPr lvl="1"/>
            <a:r>
              <a:rPr lang="en-US" dirty="0" smtClean="0"/>
              <a:t>Need to </a:t>
            </a:r>
            <a:r>
              <a:rPr lang="en-US" i="1" dirty="0" smtClean="0"/>
              <a:t>log</a:t>
            </a:r>
            <a:r>
              <a:rPr lang="en-US" dirty="0" smtClean="0"/>
              <a:t> what happened</a:t>
            </a:r>
          </a:p>
          <a:p>
            <a:endParaRPr lang="en-US" dirty="0" smtClean="0"/>
          </a:p>
          <a:p>
            <a:r>
              <a:rPr lang="en-US" dirty="0" smtClean="0"/>
              <a:t>Many users executing concurrently</a:t>
            </a:r>
          </a:p>
          <a:p>
            <a:pPr lvl="1"/>
            <a:r>
              <a:rPr lang="en-US" dirty="0" smtClean="0"/>
              <a:t>Can be solved via locking (we’ll see this next lecture!)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8073" y="5823020"/>
            <a:ext cx="777585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And all this with… Performance</a:t>
            </a:r>
            <a:r>
              <a:rPr lang="en-US" sz="4000" dirty="0">
                <a:latin typeface="+mj-lt"/>
              </a:rPr>
              <a:t>!!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2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Note: ACID is contentious!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416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Many debates over ACID, both </a:t>
            </a:r>
            <a:r>
              <a:rPr lang="en-US" b="1" dirty="0" smtClean="0"/>
              <a:t>historically</a:t>
            </a:r>
            <a:r>
              <a:rPr lang="en-US" dirty="0" smtClean="0"/>
              <a:t> and</a:t>
            </a:r>
            <a:r>
              <a:rPr lang="en-US" b="1" dirty="0" smtClean="0"/>
              <a:t> currently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Many newer “NoSQL” DBMSs relax ACID</a:t>
            </a:r>
          </a:p>
          <a:p>
            <a:endParaRPr lang="en-US" dirty="0" smtClean="0"/>
          </a:p>
          <a:p>
            <a:r>
              <a:rPr lang="en-US" dirty="0" smtClean="0"/>
              <a:t>In turn, now “</a:t>
            </a:r>
            <a:r>
              <a:rPr lang="en-US" dirty="0" err="1" smtClean="0"/>
              <a:t>NewSQL</a:t>
            </a:r>
            <a:r>
              <a:rPr lang="en-US" dirty="0" smtClean="0"/>
              <a:t>” reintroduces ACID compliance to NoSQL-style DBMSs…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438" y="953651"/>
            <a:ext cx="1745778" cy="16090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60" y="2856475"/>
            <a:ext cx="4666841" cy="2775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8073" y="5699909"/>
            <a:ext cx="777585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ACID is an extremely important &amp; successful paradigm, but still debated!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38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DBMS are used to maintain, query, and manage large datasets.</a:t>
            </a:r>
          </a:p>
          <a:p>
            <a:pPr lvl="1"/>
            <a:r>
              <a:rPr lang="en-US" dirty="0" smtClean="0"/>
              <a:t>Provide concurrency, recovery from crashes, quick application development, integrity, and security</a:t>
            </a:r>
          </a:p>
          <a:p>
            <a:endParaRPr lang="en-US" dirty="0" smtClean="0"/>
          </a:p>
          <a:p>
            <a:r>
              <a:rPr lang="en-US" dirty="0" smtClean="0"/>
              <a:t>Key abstractions give </a:t>
            </a:r>
            <a:r>
              <a:rPr lang="en-US" b="1" dirty="0" smtClean="0"/>
              <a:t>data independence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DBMS R&amp;D is one of the </a:t>
            </a:r>
            <a:r>
              <a:rPr lang="en-US" dirty="0" smtClean="0"/>
              <a:t>broadest fields </a:t>
            </a:r>
            <a:r>
              <a:rPr lang="en-US" dirty="0" smtClean="0"/>
              <a:t>in CS. </a:t>
            </a:r>
            <a:r>
              <a:rPr lang="en-US" b="1" dirty="0" smtClean="0"/>
              <a:t>Fact!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9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Finish </a:t>
            </a:r>
            <a:r>
              <a:rPr lang="en-US" dirty="0" smtClean="0">
                <a:latin typeface="+mj-lt"/>
              </a:rPr>
              <a:t>SQL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Overview of an RDBMS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Transactions and ACID</a:t>
            </a: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SQL (continue from Lecture 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79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Overview of an RDBMS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54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SQL Query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809804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Declarative query (from user)</a:t>
            </a:r>
            <a:endParaRPr lang="en-US" sz="2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8963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Translate to relational algebra </a:t>
            </a:r>
            <a:r>
              <a:rPr lang="en-US" sz="2400" dirty="0" smtClean="0">
                <a:latin typeface="+mj-lt"/>
              </a:rPr>
              <a:t>expression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4101" y="4809802"/>
            <a:ext cx="247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Find logically equivalent- but </a:t>
            </a:r>
            <a:r>
              <a:rPr lang="en-US" sz="2400" i="1" smtClean="0">
                <a:latin typeface="+mj-lt"/>
              </a:rPr>
              <a:t>more efficient- RA expression</a:t>
            </a:r>
            <a:endParaRPr lang="en-US" sz="24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9239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Execute each operator of the optimized plan!</a:t>
            </a:r>
            <a:endParaRPr lang="en-US" sz="2400" dirty="0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49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vs. Physical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3855" cy="4351338"/>
          </a:xfrm>
        </p:spPr>
        <p:txBody>
          <a:bodyPr/>
          <a:lstStyle/>
          <a:p>
            <a:r>
              <a:rPr lang="en-US" b="1" u="sng" dirty="0" smtClean="0"/>
              <a:t>Logical </a:t>
            </a:r>
            <a:r>
              <a:rPr lang="en-US" b="1" u="sng" dirty="0" smtClean="0"/>
              <a:t>optimization (</a:t>
            </a:r>
            <a:r>
              <a:rPr lang="en-US" b="1" u="sng" dirty="0" smtClean="0">
                <a:solidFill>
                  <a:srgbClr val="FF0000"/>
                </a:solidFill>
              </a:rPr>
              <a:t>we will only see this one</a:t>
            </a:r>
            <a:r>
              <a:rPr lang="en-US" b="1" u="sng" dirty="0" smtClean="0"/>
              <a:t>):</a:t>
            </a:r>
            <a:endParaRPr lang="en-US" b="1" u="sng" dirty="0" smtClean="0"/>
          </a:p>
          <a:p>
            <a:pPr lvl="1"/>
            <a:r>
              <a:rPr lang="en-US" sz="2800" dirty="0" smtClean="0"/>
              <a:t>Find equivalent plans that are more efficient</a:t>
            </a:r>
            <a:endParaRPr lang="en-US" sz="2800" dirty="0"/>
          </a:p>
          <a:p>
            <a:pPr lvl="1"/>
            <a:r>
              <a:rPr lang="en-US" i="1" dirty="0" smtClean="0"/>
              <a:t>Intuition: Minimize # of tuples at each step by changing the order of RA operators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Physical optimization:</a:t>
            </a:r>
          </a:p>
          <a:p>
            <a:pPr lvl="1"/>
            <a:r>
              <a:rPr lang="en-US" sz="2800" dirty="0" smtClean="0"/>
              <a:t>Find algorithm with lowest IO cost to execute our plan</a:t>
            </a:r>
          </a:p>
          <a:p>
            <a:pPr lvl="1"/>
            <a:r>
              <a:rPr lang="en-US" i="1" dirty="0" smtClean="0"/>
              <a:t>Intuition: Calculate based on physical parameters (buffer size, etc.) and estimates of data size (histograms)</a:t>
            </a:r>
            <a:endParaRPr lang="en-US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9225539" y="3755794"/>
            <a:ext cx="2143125" cy="2026344"/>
            <a:chOff x="9225539" y="3755794"/>
            <a:chExt cx="2143125" cy="2026344"/>
          </a:xfrm>
        </p:grpSpPr>
        <p:sp>
          <p:nvSpPr>
            <p:cNvPr id="8" name="Right Arrow 7"/>
            <p:cNvSpPr/>
            <p:nvPr/>
          </p:nvSpPr>
          <p:spPr>
            <a:xfrm rot="5400000">
              <a:off x="10008969" y="3803860"/>
              <a:ext cx="576263" cy="4801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225539" y="4419743"/>
              <a:ext cx="2143125" cy="13623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latin typeface="+mj-lt"/>
                </a:rPr>
                <a:t>Execution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9494086" y="584577"/>
            <a:ext cx="1606025" cy="297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SQL Query</a:t>
            </a:r>
            <a:endParaRPr lang="en-US" sz="16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468741" y="1292063"/>
            <a:ext cx="1656717" cy="5179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Relational Algebra (RA) Plan</a:t>
            </a:r>
            <a:endParaRPr lang="en-US" sz="16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210675" y="1878713"/>
            <a:ext cx="2143125" cy="1737991"/>
            <a:chOff x="9210675" y="1878713"/>
            <a:chExt cx="2143125" cy="1737991"/>
          </a:xfrm>
        </p:grpSpPr>
        <p:sp>
          <p:nvSpPr>
            <p:cNvPr id="7" name="Rounded Rectangle 6"/>
            <p:cNvSpPr/>
            <p:nvPr/>
          </p:nvSpPr>
          <p:spPr>
            <a:xfrm>
              <a:off x="9210675" y="2254309"/>
              <a:ext cx="2143125" cy="136239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>
                  <a:latin typeface="+mj-lt"/>
                </a:rPr>
                <a:t>Optimized</a:t>
              </a:r>
              <a:r>
                <a:rPr lang="en-US" sz="2800" dirty="0" smtClean="0">
                  <a:latin typeface="+mj-lt"/>
                </a:rPr>
                <a:t> RA Plan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 rot="5400000">
              <a:off x="10166174" y="1892911"/>
              <a:ext cx="285154" cy="256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Right Arrow 11"/>
          <p:cNvSpPr/>
          <p:nvPr/>
        </p:nvSpPr>
        <p:spPr>
          <a:xfrm rot="5400000">
            <a:off x="10154522" y="966591"/>
            <a:ext cx="285154" cy="25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53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Logical </a:t>
            </a:r>
            <a:r>
              <a:rPr lang="en-US" dirty="0" smtClean="0"/>
              <a:t>Equivalence </a:t>
            </a:r>
            <a:r>
              <a:rPr lang="en-US" dirty="0" smtClean="0"/>
              <a:t>of RA Plans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relations R(A,B) and S(B,C):</a:t>
                </a:r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 smtClean="0"/>
                  <a:t>Here, projection &amp; selection commute: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b="0" i="1" smtClean="0">
                        <a:latin typeface="Cambria Math" charset="0"/>
                      </a:rPr>
                      <m:t>))</m:t>
                    </m:r>
                  </m:oMath>
                </a14:m>
                <a:endParaRPr lang="en-US" sz="3200" b="0" dirty="0" smtClean="0"/>
              </a:p>
              <a:p>
                <a:pPr lvl="2"/>
                <a:endParaRPr lang="en-US" sz="3200" dirty="0" smtClean="0"/>
              </a:p>
              <a:p>
                <a:pPr lvl="1"/>
                <a:r>
                  <a:rPr lang="en-US" sz="2800" dirty="0" smtClean="0"/>
                  <a:t>What about here?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i="1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 ?=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  <m:r>
                          <a:rPr lang="en-US" sz="3200" i="1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</m:oMath>
                </a14:m>
                <a:endParaRPr lang="en-US" sz="3200" dirty="0"/>
              </a:p>
              <a:p>
                <a:pPr lvl="2"/>
                <a:endParaRPr lang="en-US" sz="32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1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700382" y="1690688"/>
            <a:ext cx="3182707" cy="3751009"/>
            <a:chOff x="7700382" y="1690688"/>
            <a:chExt cx="3182707" cy="3751009"/>
          </a:xfrm>
        </p:grpSpPr>
        <p:sp>
          <p:nvSpPr>
            <p:cNvPr id="5" name="AutoShape 9"/>
            <p:cNvSpPr>
              <a:spLocks noChangeAspect="1" noChangeArrowheads="1"/>
            </p:cNvSpPr>
            <p:nvPr/>
          </p:nvSpPr>
          <p:spPr bwMode="auto">
            <a:xfrm rot="16200000">
              <a:off x="9524378" y="2941294"/>
              <a:ext cx="320961" cy="63929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131133" y="1690688"/>
                  <a:ext cx="1131094" cy="542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28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sz="27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1133" y="1690688"/>
                  <a:ext cx="1131094" cy="5421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7700382" y="4933866"/>
              <a:ext cx="12001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R(A,B)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52560" y="4933866"/>
              <a:ext cx="11191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S(B,C)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 flipH="1" flipV="1">
              <a:off x="8297250" y="4489320"/>
              <a:ext cx="519998" cy="369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9072218" y="4547221"/>
              <a:ext cx="519998" cy="2532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6" idx="1"/>
            </p:cNvCxnSpPr>
            <p:nvPr/>
          </p:nvCxnSpPr>
          <p:spPr>
            <a:xfrm flipV="1">
              <a:off x="8996111" y="3501469"/>
              <a:ext cx="462752" cy="6966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763901" y="3958134"/>
              <a:ext cx="11191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T(C,D)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9966868" y="3501470"/>
              <a:ext cx="304881" cy="4238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utoShape 9"/>
            <p:cNvSpPr>
              <a:spLocks noChangeAspect="1" noChangeArrowheads="1"/>
            </p:cNvSpPr>
            <p:nvPr/>
          </p:nvSpPr>
          <p:spPr bwMode="auto">
            <a:xfrm rot="16200000">
              <a:off x="8835630" y="3878509"/>
              <a:ext cx="320961" cy="63929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996110" y="2340519"/>
              <a:ext cx="140114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 err="1" smtClean="0">
                  <a:solidFill>
                    <a:prstClr val="black"/>
                  </a:solidFill>
                  <a:latin typeface="Symbol"/>
                </a:rPr>
                <a:t>s</a:t>
              </a:r>
              <a:r>
                <a:rPr lang="en-US" sz="2700" baseline="-25000" dirty="0" err="1" smtClean="0">
                  <a:solidFill>
                    <a:prstClr val="black"/>
                  </a:solidFill>
                  <a:latin typeface="Symbol"/>
                </a:rPr>
                <a:t>A</a:t>
              </a:r>
              <a:r>
                <a:rPr lang="en-US" sz="2700" baseline="-25000" dirty="0" smtClean="0">
                  <a:solidFill>
                    <a:prstClr val="black"/>
                  </a:solidFill>
                  <a:latin typeface="Symbol"/>
                </a:rPr>
                <a:t>&lt;10</a:t>
              </a:r>
              <a:endParaRPr lang="en-US" sz="27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9" name="Straight Connector 18"/>
            <p:cNvCxnSpPr>
              <a:endCxn id="18" idx="2"/>
            </p:cNvCxnSpPr>
            <p:nvPr/>
          </p:nvCxnSpPr>
          <p:spPr>
            <a:xfrm flipV="1">
              <a:off x="9696680" y="2848349"/>
              <a:ext cx="1" cy="2521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9712156" y="2216566"/>
              <a:ext cx="1" cy="2751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&lt;10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Translating to RA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3" name="Rectangle 3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0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4106</TotalTime>
  <Words>1610</Words>
  <Application>Microsoft Macintosh PowerPoint</Application>
  <PresentationFormat>Widescreen</PresentationFormat>
  <Paragraphs>290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Calibri</vt:lpstr>
      <vt:lpstr>Calibri Light</vt:lpstr>
      <vt:lpstr>Cambria Math</vt:lpstr>
      <vt:lpstr>Menlo</vt:lpstr>
      <vt:lpstr>Symbol</vt:lpstr>
      <vt:lpstr>Wingdings</vt:lpstr>
      <vt:lpstr>Arial</vt:lpstr>
      <vt:lpstr>Office Theme</vt:lpstr>
      <vt:lpstr> CS639:  Data Management for  Data Science</vt:lpstr>
      <vt:lpstr>Announcements</vt:lpstr>
      <vt:lpstr>Today’s Lecture</vt:lpstr>
      <vt:lpstr>1. SQL (continue from Lecture 5)</vt:lpstr>
      <vt:lpstr>2. Overview of an RDBMS</vt:lpstr>
      <vt:lpstr>RDBMS Architecture</vt:lpstr>
      <vt:lpstr>Logical vs. Physical Optimization</vt:lpstr>
      <vt:lpstr>Recall: Logical Equivalence of RA Plans</vt:lpstr>
      <vt:lpstr>Translating to RA</vt:lpstr>
      <vt:lpstr>Logical Optimization</vt:lpstr>
      <vt:lpstr>Optimizing RA Plan</vt:lpstr>
      <vt:lpstr>Optimizing RA Plan</vt:lpstr>
      <vt:lpstr>Optimizing RA Plan</vt:lpstr>
      <vt:lpstr>Optimizing RA Plan</vt:lpstr>
      <vt:lpstr>3. Transactions and ACID</vt:lpstr>
      <vt:lpstr>Transactions: Basic Definition</vt:lpstr>
      <vt:lpstr>Transactions: Basic Definition</vt:lpstr>
      <vt:lpstr>Transactions in SQL</vt:lpstr>
      <vt:lpstr>Transaction Properties: ACID</vt:lpstr>
      <vt:lpstr>ACID: Atomicity</vt:lpstr>
      <vt:lpstr>Transactions</vt:lpstr>
      <vt:lpstr>ACID: Consistency</vt:lpstr>
      <vt:lpstr>ACID: Isolation</vt:lpstr>
      <vt:lpstr>Challenge: Scheduling Concurrent Transactions</vt:lpstr>
      <vt:lpstr>ACID: Durability</vt:lpstr>
      <vt:lpstr>Ensuring Atomicity &amp; Durability</vt:lpstr>
      <vt:lpstr>Challenges for ACID properties</vt:lpstr>
      <vt:lpstr>A Note: ACID is contentious!</vt:lpstr>
      <vt:lpstr>Summary of DBMS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564</cp:revision>
  <cp:lastPrinted>2019-01-22T23:38:09Z</cp:lastPrinted>
  <dcterms:created xsi:type="dcterms:W3CDTF">2015-09-11T05:09:33Z</dcterms:created>
  <dcterms:modified xsi:type="dcterms:W3CDTF">2019-02-13T17:27:35Z</dcterms:modified>
</cp:coreProperties>
</file>