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7" r:id="rId2"/>
    <p:sldId id="331"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4" r:id="rId24"/>
    <p:sldId id="355" r:id="rId25"/>
    <p:sldId id="356" r:id="rId26"/>
    <p:sldId id="357" r:id="rId27"/>
    <p:sldId id="359" r:id="rId28"/>
    <p:sldId id="358" r:id="rId29"/>
    <p:sldId id="360" r:id="rId30"/>
    <p:sldId id="361" r:id="rId31"/>
    <p:sldId id="362" r:id="rId32"/>
    <p:sldId id="363" r:id="rId33"/>
    <p:sldId id="364" r:id="rId34"/>
    <p:sldId id="365" r:id="rId35"/>
    <p:sldId id="366" r:id="rId36"/>
    <p:sldId id="367" r:id="rId37"/>
    <p:sldId id="368" r:id="rId38"/>
    <p:sldId id="369" r:id="rId39"/>
    <p:sldId id="370" r:id="rId40"/>
    <p:sldId id="380" r:id="rId41"/>
    <p:sldId id="371" r:id="rId42"/>
    <p:sldId id="372" r:id="rId43"/>
    <p:sldId id="373" r:id="rId44"/>
    <p:sldId id="374" r:id="rId45"/>
    <p:sldId id="375" r:id="rId46"/>
    <p:sldId id="376" r:id="rId47"/>
    <p:sldId id="377" r:id="rId48"/>
    <p:sldId id="378" r:id="rId49"/>
    <p:sldId id="37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77F86-1AD3-E745-8504-58BCD5495FDB}">
          <p14:sldIdLst>
            <p14:sldId id="257"/>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4"/>
            <p14:sldId id="355"/>
            <p14:sldId id="356"/>
            <p14:sldId id="357"/>
            <p14:sldId id="359"/>
            <p14:sldId id="358"/>
            <p14:sldId id="360"/>
            <p14:sldId id="361"/>
            <p14:sldId id="362"/>
            <p14:sldId id="363"/>
            <p14:sldId id="364"/>
            <p14:sldId id="365"/>
            <p14:sldId id="366"/>
            <p14:sldId id="367"/>
            <p14:sldId id="368"/>
            <p14:sldId id="369"/>
            <p14:sldId id="370"/>
            <p14:sldId id="380"/>
            <p14:sldId id="371"/>
            <p14:sldId id="372"/>
            <p14:sldId id="373"/>
            <p14:sldId id="374"/>
            <p14:sldId id="375"/>
            <p14:sldId id="376"/>
            <p14:sldId id="377"/>
            <p14:sldId id="378"/>
            <p14:sldId id="37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2B822C"/>
    <a:srgbClr val="4F7C32"/>
    <a:srgbClr val="00E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1358"/>
  </p:normalViewPr>
  <p:slideViewPr>
    <p:cSldViewPr snapToGrid="0" snapToObjects="1">
      <p:cViewPr>
        <p:scale>
          <a:sx n="83" d="100"/>
          <a:sy n="83" d="100"/>
        </p:scale>
        <p:origin x="2256" y="6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8A9A7-2F8A-8542-A5B3-1DCBE9DCB46D}" type="datetimeFigureOut">
              <a:rPr lang="en-US" smtClean="0"/>
              <a:t>3/5/19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1345F-47DA-8D41-A25D-7C1673F27225}" type="slidenum">
              <a:rPr lang="en-US" smtClean="0"/>
              <a:t>‹#›</a:t>
            </a:fld>
            <a:endParaRPr lang="en-US"/>
          </a:p>
        </p:txBody>
      </p:sp>
    </p:spTree>
    <p:extLst>
      <p:ext uri="{BB962C8B-B14F-4D97-AF65-F5344CB8AC3E}">
        <p14:creationId xmlns:p14="http://schemas.microsoft.com/office/powerpoint/2010/main" val="30738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1</a:t>
            </a:fld>
            <a:endParaRPr lang="en-US"/>
          </a:p>
        </p:txBody>
      </p:sp>
    </p:spTree>
    <p:extLst>
      <p:ext uri="{BB962C8B-B14F-4D97-AF65-F5344CB8AC3E}">
        <p14:creationId xmlns:p14="http://schemas.microsoft.com/office/powerpoint/2010/main" val="32610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10</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6603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1418214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702305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8033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43</a:t>
            </a:fld>
            <a:endParaRPr lang="en-US"/>
          </a:p>
        </p:txBody>
      </p:sp>
    </p:spTree>
    <p:extLst>
      <p:ext uri="{BB962C8B-B14F-4D97-AF65-F5344CB8AC3E}">
        <p14:creationId xmlns:p14="http://schemas.microsoft.com/office/powerpoint/2010/main" val="852948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46</a:t>
            </a:fld>
            <a:endParaRPr lang="en-US"/>
          </a:p>
        </p:txBody>
      </p:sp>
    </p:spTree>
    <p:extLst>
      <p:ext uri="{BB962C8B-B14F-4D97-AF65-F5344CB8AC3E}">
        <p14:creationId xmlns:p14="http://schemas.microsoft.com/office/powerpoint/2010/main" val="128289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48</a:t>
            </a:fld>
            <a:endParaRPr lang="en-US"/>
          </a:p>
        </p:txBody>
      </p:sp>
    </p:spTree>
    <p:extLst>
      <p:ext uri="{BB962C8B-B14F-4D97-AF65-F5344CB8AC3E}">
        <p14:creationId xmlns:p14="http://schemas.microsoft.com/office/powerpoint/2010/main" val="141371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78702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166964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21345F-47DA-8D41-A25D-7C1673F27225}" type="slidenum">
              <a:rPr lang="en-US" smtClean="0"/>
              <a:t>4</a:t>
            </a:fld>
            <a:endParaRPr lang="en-US"/>
          </a:p>
        </p:txBody>
      </p:sp>
    </p:spTree>
    <p:extLst>
      <p:ext uri="{BB962C8B-B14F-4D97-AF65-F5344CB8AC3E}">
        <p14:creationId xmlns:p14="http://schemas.microsoft.com/office/powerpoint/2010/main" val="95023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21345F-47DA-8D41-A25D-7C1673F27225}" type="slidenum">
              <a:rPr lang="en-US" smtClean="0"/>
              <a:t>5</a:t>
            </a:fld>
            <a:endParaRPr lang="en-US"/>
          </a:p>
        </p:txBody>
      </p:sp>
    </p:spTree>
    <p:extLst>
      <p:ext uri="{BB962C8B-B14F-4D97-AF65-F5344CB8AC3E}">
        <p14:creationId xmlns:p14="http://schemas.microsoft.com/office/powerpoint/2010/main" val="24958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21345F-47DA-8D41-A25D-7C1673F27225}" type="slidenum">
              <a:rPr lang="en-US" smtClean="0"/>
              <a:t>6</a:t>
            </a:fld>
            <a:endParaRPr lang="en-US"/>
          </a:p>
        </p:txBody>
      </p:sp>
    </p:spTree>
    <p:extLst>
      <p:ext uri="{BB962C8B-B14F-4D97-AF65-F5344CB8AC3E}">
        <p14:creationId xmlns:p14="http://schemas.microsoft.com/office/powerpoint/2010/main" val="23252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EC2510-E658-4176-9BC5-3335DBD0E44C}"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213417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8</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9528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FC90D-F5FD-4EC8-9A20-FA926EA35948}" type="slidenum">
              <a:rPr lang="en-US"/>
              <a:pPr/>
              <a:t>9</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698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F75508-BB0A-464D-ADEF-3A0075ABE227}" type="datetime1">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59A3-DF54-4C46-A244-9A1C3258A5D5}" type="datetime1">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23A13-4A4C-C245-A282-B82029FF14A9}" type="datetime1">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DBABF-E9B9-0B48-88BB-0E26979FE3C3}" type="datetime1">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FF0DC-4CC6-E74B-ADE9-A3A724E54A70}" type="datetime1">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6CA4E7-51A4-4043-B144-32E78EB53B2F}" type="datetime1">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A253EF-D8E3-0440-8139-36EEB92428E3}" type="datetime1">
              <a:rPr lang="en-US" smtClean="0"/>
              <a:t>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FA77A2-9965-7C42-98E1-8D5C145B4EDB}" type="datetime1">
              <a:rPr lang="en-US" smtClean="0"/>
              <a:t>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7D39-643B-3A4B-8B1B-C9B22069A6E3}" type="datetime1">
              <a:rPr lang="en-US" smtClean="0"/>
              <a:t>3/5/19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91225-698E-4144-BE2D-C0FAD87E1DE5}" type="datetime1">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92CE43-A1E8-1340-A845-87D6176A44FB}" type="datetime1">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80DAD-0F0E-1C48-9551-E0290ADDD356}" type="datetime1">
              <a:rPr lang="en-US" smtClean="0"/>
              <a:t>3/5/19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959-B587-3B45-A9B3-C17F42F09305}" type="slidenum">
              <a:rPr lang="en-US" smtClean="0"/>
              <a:t>‹#›</a:t>
            </a:fld>
            <a:endParaRPr lang="en-US"/>
          </a:p>
        </p:txBody>
      </p:sp>
    </p:spTree>
    <p:extLst>
      <p:ext uri="{BB962C8B-B14F-4D97-AF65-F5344CB8AC3E}">
        <p14:creationId xmlns:p14="http://schemas.microsoft.com/office/powerpoint/2010/main" val="81769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urses.cs.washington.edu/courses/cse544/99sp/homeworks/sample/sampl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23026"/>
            <a:ext cx="9144000" cy="2387600"/>
          </a:xfrm>
        </p:spPr>
        <p:txBody>
          <a:bodyPr>
            <a:normAutofit fontScale="90000"/>
          </a:bodyPr>
          <a:lstStyle/>
          <a:p>
            <a:r>
              <a:rPr lang="en-US" dirty="0"/>
              <a:t/>
            </a:r>
            <a:br>
              <a:rPr lang="en-US" dirty="0"/>
            </a:br>
            <a:r>
              <a:rPr lang="en-US" dirty="0"/>
              <a:t>CS639: </a:t>
            </a:r>
            <a:br>
              <a:rPr lang="en-US" dirty="0"/>
            </a:br>
            <a:r>
              <a:rPr lang="en-US" b="1" dirty="0"/>
              <a:t>Data Management for </a:t>
            </a:r>
            <a:br>
              <a:rPr lang="en-US" b="1" dirty="0"/>
            </a:br>
            <a:r>
              <a:rPr lang="en-US" b="1" dirty="0"/>
              <a:t>Data Science</a:t>
            </a:r>
          </a:p>
        </p:txBody>
      </p:sp>
      <p:sp>
        <p:nvSpPr>
          <p:cNvPr id="3" name="Subtitle 2"/>
          <p:cNvSpPr>
            <a:spLocks noGrp="1"/>
          </p:cNvSpPr>
          <p:nvPr>
            <p:ph type="subTitle" idx="1"/>
          </p:nvPr>
        </p:nvSpPr>
        <p:spPr>
          <a:xfrm>
            <a:off x="1524000" y="4602701"/>
            <a:ext cx="9144000" cy="1655762"/>
          </a:xfrm>
        </p:spPr>
        <p:txBody>
          <a:bodyPr>
            <a:normAutofit/>
          </a:bodyPr>
          <a:lstStyle/>
          <a:p>
            <a:r>
              <a:rPr lang="en-US" dirty="0" smtClean="0"/>
              <a:t>Midterm Review 1: Relational Databases and Relational Algebra</a:t>
            </a:r>
            <a:endParaRPr lang="en-US" dirty="0"/>
          </a:p>
          <a:p>
            <a:r>
              <a:rPr lang="en-US" dirty="0"/>
              <a:t>Theodoros </a:t>
            </a:r>
            <a:r>
              <a:rPr lang="en-US" dirty="0" smtClean="0"/>
              <a:t>Rekatsinas</a:t>
            </a:r>
          </a:p>
          <a:p>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1</a:t>
            </a:fld>
            <a:endParaRPr lang="en-US"/>
          </a:p>
        </p:txBody>
      </p:sp>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37" y="354834"/>
            <a:ext cx="4379089" cy="18246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10</a:t>
            </a:fld>
            <a:endParaRPr lang="en-US"/>
          </a:p>
        </p:txBody>
      </p:sp>
      <p:sp>
        <p:nvSpPr>
          <p:cNvPr id="141314" name="Rectangle 2"/>
          <p:cNvSpPr>
            <a:spLocks noGrp="1" noChangeArrowheads="1"/>
          </p:cNvSpPr>
          <p:nvPr>
            <p:ph type="title"/>
          </p:nvPr>
        </p:nvSpPr>
        <p:spPr/>
        <p:txBody>
          <a:bodyPr/>
          <a:lstStyle/>
          <a:p>
            <a:r>
              <a:rPr lang="en-US" dirty="0" smtClean="0"/>
              <a:t>The Relational Model: Data</a:t>
            </a:r>
            <a:endParaRPr lang="en-US" dirty="0"/>
          </a:p>
        </p:txBody>
      </p:sp>
      <p:sp>
        <p:nvSpPr>
          <p:cNvPr id="141368" name="Text Box 56"/>
          <p:cNvSpPr txBox="1">
            <a:spLocks noChangeArrowheads="1"/>
          </p:cNvSpPr>
          <p:nvPr/>
        </p:nvSpPr>
        <p:spPr bwMode="auto">
          <a:xfrm>
            <a:off x="3825716" y="1649336"/>
            <a:ext cx="1193404" cy="461665"/>
          </a:xfrm>
          <a:prstGeom prst="rect">
            <a:avLst/>
          </a:prstGeom>
          <a:noFill/>
          <a:ln w="9525">
            <a:noFill/>
            <a:miter lim="800000"/>
            <a:headEnd/>
            <a:tailEnd/>
          </a:ln>
          <a:effectLst/>
        </p:spPr>
        <p:txBody>
          <a:bodyPr wrap="none">
            <a:spAutoFit/>
          </a:bodyPr>
          <a:lstStyle/>
          <a:p>
            <a:r>
              <a:rPr lang="en-US" sz="2400" b="1" dirty="0" smtClean="0">
                <a:solidFill>
                  <a:schemeClr val="accent2"/>
                </a:solidFill>
              </a:rPr>
              <a:t>Student</a:t>
            </a:r>
            <a:endParaRPr lang="en-US" sz="2400" b="1" dirty="0">
              <a:solidFill>
                <a:schemeClr val="accent2"/>
              </a:solidFill>
            </a:endParaRPr>
          </a:p>
        </p:txBody>
      </p:sp>
      <p:sp>
        <p:nvSpPr>
          <p:cNvPr id="24" name="TextBox 23"/>
          <p:cNvSpPr txBox="1"/>
          <p:nvPr/>
        </p:nvSpPr>
        <p:spPr>
          <a:xfrm>
            <a:off x="2989233" y="5249379"/>
            <a:ext cx="6345820" cy="1077218"/>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A </a:t>
            </a:r>
            <a:r>
              <a:rPr lang="en-US" sz="3200" b="1" u="sng" dirty="0" smtClean="0">
                <a:latin typeface="+mj-lt"/>
              </a:rPr>
              <a:t>relational instance</a:t>
            </a:r>
            <a:r>
              <a:rPr lang="en-US" sz="3200" dirty="0" smtClean="0">
                <a:latin typeface="+mj-lt"/>
              </a:rPr>
              <a:t> is a </a:t>
            </a:r>
            <a:r>
              <a:rPr lang="en-US" sz="3200" b="1" i="1" dirty="0" smtClean="0">
                <a:latin typeface="+mj-lt"/>
              </a:rPr>
              <a:t>set</a:t>
            </a:r>
            <a:r>
              <a:rPr lang="en-US" sz="3200" dirty="0" smtClean="0">
                <a:latin typeface="+mj-lt"/>
              </a:rPr>
              <a:t> of tuples all conforming to the same </a:t>
            </a:r>
            <a:r>
              <a:rPr lang="en-US" sz="3200" i="1" dirty="0" smtClean="0">
                <a:latin typeface="+mj-lt"/>
              </a:rPr>
              <a:t>schema</a:t>
            </a:r>
            <a:endParaRPr lang="en-US" sz="3200" i="1" dirty="0">
              <a:latin typeface="+mj-lt"/>
            </a:endParaRPr>
          </a:p>
        </p:txBody>
      </p:sp>
      <p:sp>
        <p:nvSpPr>
          <p:cNvPr id="25" name="TextBox 24"/>
          <p:cNvSpPr txBox="1"/>
          <p:nvPr/>
        </p:nvSpPr>
        <p:spPr>
          <a:xfrm>
            <a:off x="8942561" y="2144850"/>
            <a:ext cx="2678422"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In practice DBMSs relax the set requirement, and use multisets.  </a:t>
            </a:r>
            <a:endParaRPr lang="en-US" sz="2400" dirty="0">
              <a:latin typeface="+mj-lt"/>
            </a:endParaRPr>
          </a:p>
        </p:txBody>
      </p:sp>
      <p:graphicFrame>
        <p:nvGraphicFramePr>
          <p:cNvPr id="18" name="Group 55"/>
          <p:cNvGraphicFramePr>
            <a:graphicFrameLocks noGrp="1"/>
          </p:cNvGraphicFramePr>
          <p:nvPr>
            <p:extLst/>
          </p:nvPr>
        </p:nvGraphicFramePr>
        <p:xfrm>
          <a:off x="3825716" y="2069649"/>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accent2"/>
                          </a:solidFill>
                          <a:effectLst/>
                          <a:latin typeface="Times New Roman" charset="0"/>
                        </a:rPr>
                        <a:t>sid</a:t>
                      </a:r>
                      <a:endParaRPr kumimoji="0" lang="en-US" sz="18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accent2"/>
                          </a:solidFill>
                          <a:effectLst/>
                          <a:latin typeface="Times New Roman" charset="0"/>
                        </a:rPr>
                        <a:t>gpa</a:t>
                      </a:r>
                      <a:endParaRPr kumimoji="0" lang="en-US" sz="18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Alice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7363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3055"/>
            <a:ext cx="9372600" cy="4333110"/>
          </a:xfrm>
        </p:spPr>
        <p:txBody>
          <a:bodyPr/>
          <a:lstStyle/>
          <a:p>
            <a:r>
              <a:rPr lang="en-US" dirty="0" smtClean="0"/>
              <a:t>A </a:t>
            </a:r>
            <a:r>
              <a:rPr lang="en-US" i="1" u="sng" dirty="0" smtClean="0"/>
              <a:t>relational schema</a:t>
            </a:r>
            <a:r>
              <a:rPr lang="en-US" dirty="0" smtClean="0"/>
              <a:t> describes the data that is contained in a </a:t>
            </a:r>
            <a:r>
              <a:rPr lang="en-US" i="1" u="sng" dirty="0" smtClean="0"/>
              <a:t>relational instance</a:t>
            </a:r>
          </a:p>
          <a:p>
            <a:endParaRPr lang="en-US" dirty="0" smtClean="0"/>
          </a:p>
        </p:txBody>
      </p:sp>
      <p:sp>
        <p:nvSpPr>
          <p:cNvPr id="5" name="Title 4"/>
          <p:cNvSpPr>
            <a:spLocks noGrp="1"/>
          </p:cNvSpPr>
          <p:nvPr>
            <p:ph type="title"/>
          </p:nvPr>
        </p:nvSpPr>
        <p:spPr/>
        <p:txBody>
          <a:bodyPr/>
          <a:lstStyle/>
          <a:p>
            <a:r>
              <a:rPr lang="en-US" dirty="0" smtClean="0"/>
              <a:t>To Reiterate</a:t>
            </a:r>
            <a:endParaRPr lang="en-US" dirty="0"/>
          </a:p>
        </p:txBody>
      </p:sp>
      <p:sp>
        <p:nvSpPr>
          <p:cNvPr id="10" name="TextBox 9"/>
          <p:cNvSpPr txBox="1"/>
          <p:nvPr/>
        </p:nvSpPr>
        <p:spPr>
          <a:xfrm>
            <a:off x="1042988" y="2989520"/>
            <a:ext cx="8534400"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dirty="0">
                <a:solidFill>
                  <a:prstClr val="black"/>
                </a:solidFill>
                <a:latin typeface="+mj-lt"/>
              </a:rPr>
              <a:t>Let </a:t>
            </a:r>
            <a:r>
              <a:rPr lang="en-US" sz="2800" dirty="0" smtClean="0">
                <a:solidFill>
                  <a:prstClr val="black"/>
                </a:solidFill>
                <a:latin typeface="+mj-lt"/>
              </a:rPr>
              <a:t>R(f</a:t>
            </a:r>
            <a:r>
              <a:rPr lang="en-US" sz="2800" baseline="-25000" dirty="0" smtClean="0">
                <a:solidFill>
                  <a:prstClr val="black"/>
                </a:solidFill>
                <a:latin typeface="+mj-lt"/>
              </a:rPr>
              <a:t>1</a:t>
            </a:r>
            <a:r>
              <a:rPr lang="en-US" sz="2800" dirty="0" smtClean="0">
                <a:solidFill>
                  <a:prstClr val="black"/>
                </a:solidFill>
                <a:latin typeface="+mj-lt"/>
              </a:rPr>
              <a:t>:Dom</a:t>
            </a:r>
            <a:r>
              <a:rPr lang="en-US" sz="2800" baseline="-25000" dirty="0" smtClean="0">
                <a:solidFill>
                  <a:prstClr val="black"/>
                </a:solidFill>
                <a:latin typeface="+mj-lt"/>
              </a:rPr>
              <a:t>1</a:t>
            </a:r>
            <a:r>
              <a:rPr lang="en-US" sz="2800" dirty="0">
                <a:solidFill>
                  <a:prstClr val="black"/>
                </a:solidFill>
                <a:latin typeface="+mj-lt"/>
              </a:rPr>
              <a:t>,…,</a:t>
            </a:r>
            <a:r>
              <a:rPr lang="en-US" sz="2800" dirty="0" err="1" smtClean="0">
                <a:solidFill>
                  <a:prstClr val="black"/>
                </a:solidFill>
                <a:latin typeface="+mj-lt"/>
              </a:rPr>
              <a:t>f</a:t>
            </a:r>
            <a:r>
              <a:rPr lang="en-US" sz="2800" baseline="-25000" dirty="0" err="1" smtClean="0">
                <a:solidFill>
                  <a:prstClr val="black"/>
                </a:solidFill>
                <a:latin typeface="+mj-lt"/>
              </a:rPr>
              <a:t>m</a:t>
            </a:r>
            <a:r>
              <a:rPr lang="en-US" sz="2800" dirty="0" err="1" smtClean="0">
                <a:solidFill>
                  <a:prstClr val="black"/>
                </a:solidFill>
                <a:latin typeface="+mj-lt"/>
              </a:rPr>
              <a:t>:Dom</a:t>
            </a:r>
            <a:r>
              <a:rPr lang="en-US" sz="2800" baseline="-25000" dirty="0" err="1" smtClean="0">
                <a:solidFill>
                  <a:prstClr val="black"/>
                </a:solidFill>
                <a:latin typeface="+mj-lt"/>
              </a:rPr>
              <a:t>m</a:t>
            </a:r>
            <a:r>
              <a:rPr lang="en-US" sz="2800" dirty="0">
                <a:solidFill>
                  <a:prstClr val="black"/>
                </a:solidFill>
                <a:latin typeface="+mj-lt"/>
              </a:rPr>
              <a:t>) be a </a:t>
            </a:r>
            <a:r>
              <a:rPr lang="en-US" sz="2800" i="1" u="sng" dirty="0">
                <a:solidFill>
                  <a:prstClr val="black"/>
                </a:solidFill>
                <a:latin typeface="+mj-lt"/>
              </a:rPr>
              <a:t>relational schema</a:t>
            </a:r>
            <a:r>
              <a:rPr lang="en-US" sz="2800" i="1" dirty="0">
                <a:solidFill>
                  <a:prstClr val="black"/>
                </a:solidFill>
                <a:latin typeface="+mj-lt"/>
              </a:rPr>
              <a:t> </a:t>
            </a:r>
            <a:r>
              <a:rPr lang="en-US" sz="2800" dirty="0">
                <a:solidFill>
                  <a:prstClr val="black"/>
                </a:solidFill>
                <a:latin typeface="+mj-lt"/>
              </a:rPr>
              <a:t>then, </a:t>
            </a:r>
          </a:p>
          <a:p>
            <a:pPr defTabSz="457200"/>
            <a:r>
              <a:rPr lang="en-US" sz="2800" dirty="0">
                <a:solidFill>
                  <a:prstClr val="black"/>
                </a:solidFill>
                <a:latin typeface="+mj-lt"/>
              </a:rPr>
              <a:t>an </a:t>
            </a:r>
            <a:r>
              <a:rPr lang="en-US" sz="2800" i="1" u="sng" dirty="0">
                <a:solidFill>
                  <a:prstClr val="black"/>
                </a:solidFill>
                <a:latin typeface="+mj-lt"/>
              </a:rPr>
              <a:t>instance </a:t>
            </a:r>
            <a:r>
              <a:rPr lang="en-US" sz="2800" dirty="0">
                <a:solidFill>
                  <a:prstClr val="black"/>
                </a:solidFill>
                <a:latin typeface="+mj-lt"/>
              </a:rPr>
              <a:t>of R is a subset of </a:t>
            </a:r>
            <a:r>
              <a:rPr lang="en-US" sz="2800" dirty="0">
                <a:solidFill>
                  <a:prstClr val="black"/>
                </a:solidFill>
                <a:latin typeface="+mj-lt"/>
                <a:sym typeface="Symbol"/>
              </a:rPr>
              <a:t>Dom</a:t>
            </a:r>
            <a:r>
              <a:rPr lang="en-US" sz="2800" baseline="-25000" dirty="0">
                <a:solidFill>
                  <a:prstClr val="black"/>
                </a:solidFill>
                <a:latin typeface="+mj-lt"/>
                <a:sym typeface="Symbol"/>
              </a:rPr>
              <a:t>1</a:t>
            </a:r>
            <a:r>
              <a:rPr lang="en-US" sz="2800" dirty="0">
                <a:solidFill>
                  <a:prstClr val="black"/>
                </a:solidFill>
                <a:latin typeface="+mj-lt"/>
                <a:sym typeface="Symbol"/>
              </a:rPr>
              <a:t> x Dom</a:t>
            </a:r>
            <a:r>
              <a:rPr lang="en-US" sz="2800" baseline="-25000" dirty="0">
                <a:solidFill>
                  <a:prstClr val="black"/>
                </a:solidFill>
                <a:latin typeface="+mj-lt"/>
                <a:sym typeface="Symbol"/>
              </a:rPr>
              <a:t>2</a:t>
            </a:r>
            <a:r>
              <a:rPr lang="en-US" sz="2800" dirty="0">
                <a:solidFill>
                  <a:prstClr val="black"/>
                </a:solidFill>
                <a:latin typeface="+mj-lt"/>
                <a:sym typeface="Symbol"/>
              </a:rPr>
              <a:t> x … x </a:t>
            </a:r>
            <a:r>
              <a:rPr lang="en-US" sz="2800" dirty="0" err="1">
                <a:solidFill>
                  <a:prstClr val="black"/>
                </a:solidFill>
                <a:latin typeface="+mj-lt"/>
                <a:sym typeface="Symbol"/>
              </a:rPr>
              <a:t>Dom</a:t>
            </a:r>
            <a:r>
              <a:rPr lang="en-US" sz="2800" baseline="-25000" dirty="0" err="1">
                <a:solidFill>
                  <a:prstClr val="black"/>
                </a:solidFill>
                <a:latin typeface="+mj-lt"/>
                <a:sym typeface="Symbol"/>
              </a:rPr>
              <a:t>n</a:t>
            </a:r>
            <a:endParaRPr lang="en-US" sz="2800" baseline="-25000" dirty="0">
              <a:solidFill>
                <a:prstClr val="black"/>
              </a:solidFill>
              <a:latin typeface="+mj-lt"/>
            </a:endParaRPr>
          </a:p>
        </p:txBody>
      </p:sp>
      <p:sp>
        <p:nvSpPr>
          <p:cNvPr id="20" name="TextBox 19"/>
          <p:cNvSpPr txBox="1"/>
          <p:nvPr/>
        </p:nvSpPr>
        <p:spPr>
          <a:xfrm>
            <a:off x="1042988" y="4400297"/>
            <a:ext cx="998696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dirty="0" smtClean="0">
                <a:solidFill>
                  <a:prstClr val="black"/>
                </a:solidFill>
                <a:latin typeface="+mj-lt"/>
              </a:rPr>
              <a:t>In this way, a </a:t>
            </a:r>
            <a:r>
              <a:rPr lang="en-US" sz="2800" i="1" u="sng" dirty="0" smtClean="0">
                <a:solidFill>
                  <a:prstClr val="black"/>
                </a:solidFill>
                <a:latin typeface="+mj-lt"/>
              </a:rPr>
              <a:t>relational schema</a:t>
            </a:r>
            <a:r>
              <a:rPr lang="en-US" sz="2800" i="1" dirty="0" smtClean="0">
                <a:solidFill>
                  <a:prstClr val="black"/>
                </a:solidFill>
                <a:latin typeface="+mj-lt"/>
              </a:rPr>
              <a:t> </a:t>
            </a:r>
            <a:r>
              <a:rPr lang="en-US" sz="2800" dirty="0" smtClean="0">
                <a:solidFill>
                  <a:prstClr val="black"/>
                </a:solidFill>
                <a:latin typeface="+mj-lt"/>
              </a:rPr>
              <a:t>R is a </a:t>
            </a:r>
            <a:r>
              <a:rPr lang="en-US" sz="2800" b="1" dirty="0" smtClean="0">
                <a:solidFill>
                  <a:prstClr val="black"/>
                </a:solidFill>
                <a:latin typeface="+mj-lt"/>
              </a:rPr>
              <a:t>total function from attribute </a:t>
            </a:r>
            <a:r>
              <a:rPr lang="en-US" sz="2800" b="1" i="1" dirty="0" smtClean="0">
                <a:solidFill>
                  <a:prstClr val="black"/>
                </a:solidFill>
                <a:latin typeface="+mj-lt"/>
              </a:rPr>
              <a:t>names</a:t>
            </a:r>
            <a:r>
              <a:rPr lang="en-US" sz="2800" b="1" dirty="0" smtClean="0">
                <a:solidFill>
                  <a:prstClr val="black"/>
                </a:solidFill>
                <a:latin typeface="+mj-lt"/>
              </a:rPr>
              <a:t> to types</a:t>
            </a:r>
            <a:endParaRPr lang="en-US" sz="2800" baseline="-25000" dirty="0">
              <a:solidFill>
                <a:prstClr val="black"/>
              </a:solidFill>
              <a:latin typeface="+mj-lt"/>
            </a:endParaRPr>
          </a:p>
        </p:txBody>
      </p:sp>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69721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3055"/>
            <a:ext cx="9372600" cy="4333110"/>
          </a:xfrm>
        </p:spPr>
        <p:txBody>
          <a:bodyPr/>
          <a:lstStyle/>
          <a:p>
            <a:r>
              <a:rPr lang="en-US" dirty="0" smtClean="0"/>
              <a:t>A </a:t>
            </a:r>
            <a:r>
              <a:rPr lang="en-US" i="1" u="sng" dirty="0" smtClean="0"/>
              <a:t>relational schema</a:t>
            </a:r>
            <a:r>
              <a:rPr lang="en-US" dirty="0" smtClean="0"/>
              <a:t> describes the data that is contained in a </a:t>
            </a:r>
            <a:r>
              <a:rPr lang="en-US" i="1" u="sng" dirty="0" smtClean="0"/>
              <a:t>relational instance</a:t>
            </a:r>
          </a:p>
          <a:p>
            <a:endParaRPr lang="en-US" dirty="0" smtClean="0"/>
          </a:p>
        </p:txBody>
      </p:sp>
      <p:sp>
        <p:nvSpPr>
          <p:cNvPr id="5" name="Title 4"/>
          <p:cNvSpPr>
            <a:spLocks noGrp="1"/>
          </p:cNvSpPr>
          <p:nvPr>
            <p:ph type="title"/>
          </p:nvPr>
        </p:nvSpPr>
        <p:spPr/>
        <p:txBody>
          <a:bodyPr/>
          <a:lstStyle/>
          <a:p>
            <a:r>
              <a:rPr lang="en-US" dirty="0" smtClean="0"/>
              <a:t>One More Time</a:t>
            </a:r>
            <a:endParaRPr lang="en-US" dirty="0"/>
          </a:p>
        </p:txBody>
      </p:sp>
      <p:sp>
        <p:nvSpPr>
          <p:cNvPr id="10" name="TextBox 9"/>
          <p:cNvSpPr txBox="1"/>
          <p:nvPr/>
        </p:nvSpPr>
        <p:spPr>
          <a:xfrm>
            <a:off x="1042988" y="2989520"/>
            <a:ext cx="5157787"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latin typeface="+mj-lt"/>
              </a:rPr>
              <a:t>A relation R of </a:t>
            </a:r>
            <a:r>
              <a:rPr lang="en-US" sz="2800" dirty="0" err="1">
                <a:latin typeface="+mj-lt"/>
              </a:rPr>
              <a:t>arity</a:t>
            </a:r>
            <a:r>
              <a:rPr lang="en-US" sz="2800" dirty="0">
                <a:latin typeface="+mj-lt"/>
              </a:rPr>
              <a:t> </a:t>
            </a:r>
            <a:r>
              <a:rPr lang="en-US" sz="2800" i="1" dirty="0">
                <a:latin typeface="+mj-lt"/>
              </a:rPr>
              <a:t>t</a:t>
            </a:r>
            <a:r>
              <a:rPr lang="en-US" sz="2800" dirty="0">
                <a:latin typeface="+mj-lt"/>
              </a:rPr>
              <a:t> is a </a:t>
            </a:r>
            <a:r>
              <a:rPr lang="en-US" sz="2800" dirty="0" smtClean="0">
                <a:latin typeface="+mj-lt"/>
              </a:rPr>
              <a:t>function: R </a:t>
            </a:r>
            <a:r>
              <a:rPr lang="en-US" sz="2800" dirty="0">
                <a:latin typeface="+mj-lt"/>
              </a:rPr>
              <a:t>: </a:t>
            </a:r>
            <a:r>
              <a:rPr lang="en-US" sz="2800" dirty="0" smtClean="0">
                <a:latin typeface="+mj-lt"/>
              </a:rPr>
              <a:t>Dom</a:t>
            </a:r>
            <a:r>
              <a:rPr lang="en-US" sz="2800" baseline="-25000" dirty="0" smtClean="0">
                <a:latin typeface="+mj-lt"/>
              </a:rPr>
              <a:t>1</a:t>
            </a:r>
            <a:r>
              <a:rPr lang="en-US" sz="2800" dirty="0" smtClean="0">
                <a:latin typeface="+mj-lt"/>
              </a:rPr>
              <a:t> </a:t>
            </a:r>
            <a:r>
              <a:rPr lang="en-US" sz="2800" dirty="0">
                <a:latin typeface="+mj-lt"/>
              </a:rPr>
              <a:t>x … x </a:t>
            </a:r>
            <a:r>
              <a:rPr lang="en-US" sz="2800" dirty="0" err="1" smtClean="0">
                <a:latin typeface="+mj-lt"/>
              </a:rPr>
              <a:t>Dom</a:t>
            </a:r>
            <a:r>
              <a:rPr lang="en-US" sz="2800" baseline="-25000" dirty="0" err="1" smtClean="0">
                <a:latin typeface="+mj-lt"/>
              </a:rPr>
              <a:t>t</a:t>
            </a:r>
            <a:r>
              <a:rPr lang="en-US" sz="2800" baseline="-25000" dirty="0" smtClean="0">
                <a:latin typeface="+mj-lt"/>
              </a:rPr>
              <a:t> </a:t>
            </a:r>
            <a:r>
              <a:rPr lang="en-US" sz="2800" dirty="0" smtClean="0">
                <a:latin typeface="+mj-lt"/>
              </a:rPr>
              <a:t> </a:t>
            </a:r>
            <a:r>
              <a:rPr lang="en-US" sz="2800" dirty="0">
                <a:latin typeface="+mj-lt"/>
                <a:sym typeface="Wingdings" pitchFamily="2" charset="2"/>
              </a:rPr>
              <a:t> {0,1}</a:t>
            </a:r>
            <a:endParaRPr lang="en-US" sz="2800" baseline="-25000" dirty="0">
              <a:latin typeface="+mj-lt"/>
            </a:endParaRPr>
          </a:p>
        </p:txBody>
      </p:sp>
      <p:sp>
        <p:nvSpPr>
          <p:cNvPr id="20" name="TextBox 19"/>
          <p:cNvSpPr txBox="1"/>
          <p:nvPr/>
        </p:nvSpPr>
        <p:spPr>
          <a:xfrm>
            <a:off x="1042988" y="4311621"/>
            <a:ext cx="8372475"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dirty="0" smtClean="0">
                <a:solidFill>
                  <a:prstClr val="black"/>
                </a:solidFill>
                <a:latin typeface="+mj-lt"/>
              </a:rPr>
              <a:t>Then, the schema is simply </a:t>
            </a:r>
            <a:r>
              <a:rPr lang="en-US" sz="2800" smtClean="0">
                <a:solidFill>
                  <a:prstClr val="black"/>
                </a:solidFill>
                <a:latin typeface="+mj-lt"/>
              </a:rPr>
              <a:t>the </a:t>
            </a:r>
            <a:r>
              <a:rPr lang="en-US" sz="2800" i="1" smtClean="0">
                <a:solidFill>
                  <a:prstClr val="black"/>
                </a:solidFill>
                <a:latin typeface="+mj-lt"/>
              </a:rPr>
              <a:t>signature </a:t>
            </a:r>
            <a:r>
              <a:rPr lang="en-US" sz="2800" smtClean="0">
                <a:solidFill>
                  <a:prstClr val="black"/>
                </a:solidFill>
                <a:latin typeface="+mj-lt"/>
              </a:rPr>
              <a:t>of the function</a:t>
            </a:r>
            <a:endParaRPr lang="en-US" sz="2800" baseline="-25000" dirty="0">
              <a:solidFill>
                <a:prstClr val="black"/>
              </a:solidFill>
              <a:latin typeface="+mj-lt"/>
            </a:endParaRPr>
          </a:p>
        </p:txBody>
      </p:sp>
      <p:sp>
        <p:nvSpPr>
          <p:cNvPr id="9" name="TextBox 8"/>
          <p:cNvSpPr txBox="1"/>
          <p:nvPr/>
        </p:nvSpPr>
        <p:spPr>
          <a:xfrm>
            <a:off x="6881813" y="2989520"/>
            <a:ext cx="447198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400" i="1" dirty="0" smtClean="0">
                <a:solidFill>
                  <a:prstClr val="black"/>
                </a:solidFill>
                <a:latin typeface="+mj-lt"/>
              </a:rPr>
              <a:t>I.e. returns whether or not a tuple of matching types is a member of it</a:t>
            </a:r>
            <a:endParaRPr lang="en-US" sz="2400" i="1" baseline="-25000" dirty="0">
              <a:solidFill>
                <a:prstClr val="black"/>
              </a:solidFill>
              <a:latin typeface="+mj-lt"/>
            </a:endParaRPr>
          </a:p>
        </p:txBody>
      </p:sp>
      <p:sp>
        <p:nvSpPr>
          <p:cNvPr id="11" name="TextBox 10"/>
          <p:cNvSpPr txBox="1"/>
          <p:nvPr/>
        </p:nvSpPr>
        <p:spPr>
          <a:xfrm>
            <a:off x="1731169" y="5242459"/>
            <a:ext cx="8729662" cy="138499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defTabSz="457200"/>
            <a:r>
              <a:rPr lang="en-US" sz="2800" dirty="0" smtClean="0">
                <a:solidFill>
                  <a:prstClr val="black"/>
                </a:solidFill>
                <a:latin typeface="+mj-lt"/>
              </a:rPr>
              <a:t>Note here that order matters, attribute name doesn’t…</a:t>
            </a:r>
          </a:p>
          <a:p>
            <a:pPr algn="ctr" defTabSz="457200"/>
            <a:r>
              <a:rPr lang="en-US" sz="2800" dirty="0" smtClean="0">
                <a:solidFill>
                  <a:prstClr val="black"/>
                </a:solidFill>
                <a:latin typeface="+mj-lt"/>
              </a:rPr>
              <a:t>We’ll (mostly) work with the other model (last slide) in which </a:t>
            </a:r>
            <a:r>
              <a:rPr lang="en-US" sz="2800" b="1" dirty="0" smtClean="0">
                <a:solidFill>
                  <a:prstClr val="black"/>
                </a:solidFill>
                <a:latin typeface="+mj-lt"/>
              </a:rPr>
              <a:t>attribute name matters, order doesn’t!</a:t>
            </a:r>
          </a:p>
        </p:txBody>
      </p:sp>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00682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relational database</a:t>
            </a:r>
            <a:endParaRPr lang="en-US" dirty="0"/>
          </a:p>
        </p:txBody>
      </p:sp>
      <p:sp>
        <p:nvSpPr>
          <p:cNvPr id="3" name="Content Placeholder 2"/>
          <p:cNvSpPr>
            <a:spLocks noGrp="1"/>
          </p:cNvSpPr>
          <p:nvPr>
            <p:ph idx="1"/>
          </p:nvPr>
        </p:nvSpPr>
        <p:spPr/>
        <p:txBody>
          <a:bodyPr/>
          <a:lstStyle/>
          <a:p>
            <a:r>
              <a:rPr lang="en-US" dirty="0" smtClean="0"/>
              <a:t>A </a:t>
            </a:r>
            <a:r>
              <a:rPr lang="en-US" i="1" u="sng" dirty="0" smtClean="0"/>
              <a:t>relational database schema</a:t>
            </a:r>
            <a:r>
              <a:rPr lang="en-US" dirty="0" smtClean="0"/>
              <a:t> is a set of relational schemata, one for each relation</a:t>
            </a:r>
            <a:endParaRPr lang="en-US" dirty="0"/>
          </a:p>
          <a:p>
            <a:endParaRPr lang="en-US" dirty="0" smtClean="0"/>
          </a:p>
          <a:p>
            <a:r>
              <a:rPr lang="en-US" dirty="0" smtClean="0"/>
              <a:t>A </a:t>
            </a:r>
            <a:r>
              <a:rPr lang="en-US" i="1" u="sng" dirty="0" smtClean="0"/>
              <a:t>relational database instance</a:t>
            </a:r>
            <a:r>
              <a:rPr lang="en-US" dirty="0" smtClean="0"/>
              <a:t> is a set of relational instances, one for each relation</a:t>
            </a:r>
            <a:endParaRPr lang="en-US" dirty="0"/>
          </a:p>
        </p:txBody>
      </p:sp>
      <p:sp>
        <p:nvSpPr>
          <p:cNvPr id="4" name="TextBox 3"/>
          <p:cNvSpPr txBox="1"/>
          <p:nvPr/>
        </p:nvSpPr>
        <p:spPr>
          <a:xfrm>
            <a:off x="894943" y="4567456"/>
            <a:ext cx="10402114" cy="138499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defTabSz="457200"/>
            <a:r>
              <a:rPr lang="en-US" sz="2800" u="sng" dirty="0">
                <a:solidFill>
                  <a:prstClr val="black"/>
                </a:solidFill>
                <a:latin typeface="+mj-lt"/>
              </a:rPr>
              <a:t>Two conventions</a:t>
            </a:r>
            <a:r>
              <a:rPr lang="en-US" sz="2800" dirty="0">
                <a:solidFill>
                  <a:prstClr val="black"/>
                </a:solidFill>
                <a:latin typeface="+mj-lt"/>
              </a:rPr>
              <a:t>: </a:t>
            </a:r>
          </a:p>
          <a:p>
            <a:pPr marL="342900" indent="-342900" defTabSz="457200">
              <a:buFontTx/>
              <a:buAutoNum type="arabicPeriod"/>
            </a:pPr>
            <a:r>
              <a:rPr lang="en-US" sz="2800" dirty="0">
                <a:solidFill>
                  <a:prstClr val="black"/>
                </a:solidFill>
                <a:latin typeface="+mj-lt"/>
              </a:rPr>
              <a:t>We call </a:t>
            </a:r>
            <a:r>
              <a:rPr lang="en-US" sz="2800" dirty="0" smtClean="0">
                <a:solidFill>
                  <a:prstClr val="black"/>
                </a:solidFill>
                <a:latin typeface="+mj-lt"/>
              </a:rPr>
              <a:t>relational database instances </a:t>
            </a:r>
            <a:r>
              <a:rPr lang="en-US" sz="2800" dirty="0">
                <a:solidFill>
                  <a:prstClr val="black"/>
                </a:solidFill>
                <a:latin typeface="+mj-lt"/>
              </a:rPr>
              <a:t>as simply </a:t>
            </a:r>
            <a:r>
              <a:rPr lang="en-US" sz="2800" b="1" i="1" dirty="0">
                <a:solidFill>
                  <a:prstClr val="black"/>
                </a:solidFill>
                <a:latin typeface="+mj-lt"/>
              </a:rPr>
              <a:t>databases</a:t>
            </a:r>
          </a:p>
          <a:p>
            <a:pPr marL="342900" indent="-342900" defTabSz="457200">
              <a:buFontTx/>
              <a:buAutoNum type="arabicPeriod"/>
            </a:pPr>
            <a:r>
              <a:rPr lang="en-US" sz="2800" dirty="0">
                <a:solidFill>
                  <a:prstClr val="black"/>
                </a:solidFill>
                <a:latin typeface="+mj-lt"/>
              </a:rPr>
              <a:t>We assume all instances are valid, i.e., satisfy the </a:t>
            </a:r>
            <a:r>
              <a:rPr lang="en-US" sz="2800" i="1" u="sng" dirty="0">
                <a:solidFill>
                  <a:prstClr val="black"/>
                </a:solidFill>
                <a:latin typeface="+mj-lt"/>
              </a:rPr>
              <a:t>domain constraints</a:t>
            </a:r>
          </a:p>
        </p:txBody>
      </p:sp>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87073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RDBMS </a:t>
            </a:r>
            <a:r>
              <a:rPr lang="en-US" dirty="0"/>
              <a:t>Architecture</a:t>
            </a:r>
          </a:p>
        </p:txBody>
      </p:sp>
      <p:sp>
        <p:nvSpPr>
          <p:cNvPr id="27651" name="Rectangle 3"/>
          <p:cNvSpPr>
            <a:spLocks noGrp="1" noChangeArrowheads="1"/>
          </p:cNvSpPr>
          <p:nvPr>
            <p:ph type="body" idx="1"/>
          </p:nvPr>
        </p:nvSpPr>
        <p:spPr>
          <a:xfrm>
            <a:off x="838200" y="1825625"/>
            <a:ext cx="10515600" cy="603250"/>
          </a:xfrm>
        </p:spPr>
        <p:txBody>
          <a:bodyPr/>
          <a:lstStyle/>
          <a:p>
            <a:pPr>
              <a:buFontTx/>
              <a:buNone/>
            </a:pPr>
            <a:r>
              <a:rPr lang="en-US" dirty="0"/>
              <a:t>How does a SQL engine </a:t>
            </a:r>
            <a:r>
              <a:rPr lang="en-US"/>
              <a:t>work </a:t>
            </a:r>
            <a:r>
              <a:rPr lang="en-US" smtClean="0"/>
              <a:t>?</a:t>
            </a:r>
            <a:endParaRPr lang="en-US" dirty="0"/>
          </a:p>
        </p:txBody>
      </p:sp>
      <p:sp>
        <p:nvSpPr>
          <p:cNvPr id="2" name="Right Arrow 1"/>
          <p:cNvSpPr/>
          <p:nvPr/>
        </p:nvSpPr>
        <p:spPr>
          <a:xfrm>
            <a:off x="2409825" y="3379274"/>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838200" y="2938143"/>
            <a:ext cx="1428750" cy="13623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mj-lt"/>
              </a:rPr>
              <a:t>SQL Query</a:t>
            </a:r>
            <a:endParaRPr lang="en-US" sz="2800" dirty="0">
              <a:latin typeface="+mj-lt"/>
            </a:endParaRPr>
          </a:p>
        </p:txBody>
      </p:sp>
      <p:sp>
        <p:nvSpPr>
          <p:cNvPr id="9" name="Rounded Rectangle 8"/>
          <p:cNvSpPr/>
          <p:nvPr/>
        </p:nvSpPr>
        <p:spPr>
          <a:xfrm>
            <a:off x="3128963" y="2938141"/>
            <a:ext cx="2143125" cy="13623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latin typeface="+mj-lt"/>
              </a:rPr>
              <a:t>Relational Algebra (RA) Plan</a:t>
            </a:r>
            <a:endParaRPr lang="en-US" sz="2800" dirty="0">
              <a:latin typeface="+mj-lt"/>
            </a:endParaRPr>
          </a:p>
        </p:txBody>
      </p:sp>
      <p:sp>
        <p:nvSpPr>
          <p:cNvPr id="10" name="Right Arrow 9"/>
          <p:cNvSpPr/>
          <p:nvPr/>
        </p:nvSpPr>
        <p:spPr>
          <a:xfrm>
            <a:off x="5414963" y="3379272"/>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34101" y="2938143"/>
            <a:ext cx="2143125" cy="13623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i="1" dirty="0" smtClean="0">
                <a:latin typeface="+mj-lt"/>
              </a:rPr>
              <a:t>Optimized</a:t>
            </a:r>
            <a:r>
              <a:rPr lang="en-US" sz="2800" dirty="0" smtClean="0">
                <a:latin typeface="+mj-lt"/>
              </a:rPr>
              <a:t> RA Plan</a:t>
            </a:r>
            <a:endParaRPr lang="en-US" sz="2800" dirty="0">
              <a:latin typeface="+mj-lt"/>
            </a:endParaRPr>
          </a:p>
        </p:txBody>
      </p:sp>
      <p:sp>
        <p:nvSpPr>
          <p:cNvPr id="12" name="Right Arrow 11"/>
          <p:cNvSpPr/>
          <p:nvPr/>
        </p:nvSpPr>
        <p:spPr>
          <a:xfrm>
            <a:off x="8420101" y="3379272"/>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139239" y="2938141"/>
            <a:ext cx="2143125" cy="13623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smtClean="0">
                <a:latin typeface="+mj-lt"/>
              </a:rPr>
              <a:t>Execution</a:t>
            </a:r>
            <a:endParaRPr lang="en-US" sz="2800" dirty="0">
              <a:latin typeface="+mj-lt"/>
            </a:endParaRPr>
          </a:p>
        </p:txBody>
      </p:sp>
      <p:sp>
        <p:nvSpPr>
          <p:cNvPr id="4" name="TextBox 3"/>
          <p:cNvSpPr txBox="1"/>
          <p:nvPr/>
        </p:nvSpPr>
        <p:spPr>
          <a:xfrm>
            <a:off x="838200" y="4809804"/>
            <a:ext cx="1819275" cy="1200329"/>
          </a:xfrm>
          <a:prstGeom prst="rect">
            <a:avLst/>
          </a:prstGeom>
          <a:noFill/>
        </p:spPr>
        <p:txBody>
          <a:bodyPr wrap="square" rtlCol="0">
            <a:spAutoFit/>
          </a:bodyPr>
          <a:lstStyle/>
          <a:p>
            <a:r>
              <a:rPr lang="en-US" sz="2400" dirty="0" smtClean="0">
                <a:latin typeface="+mj-lt"/>
              </a:rPr>
              <a:t>Declarative query (from user)</a:t>
            </a:r>
            <a:endParaRPr lang="en-US" sz="2400" dirty="0">
              <a:latin typeface="+mj-lt"/>
            </a:endParaRPr>
          </a:p>
        </p:txBody>
      </p:sp>
      <p:sp>
        <p:nvSpPr>
          <p:cNvPr id="15" name="TextBox 14"/>
          <p:cNvSpPr txBox="1"/>
          <p:nvPr/>
        </p:nvSpPr>
        <p:spPr>
          <a:xfrm>
            <a:off x="3128963" y="4809802"/>
            <a:ext cx="2471737" cy="1200329"/>
          </a:xfrm>
          <a:prstGeom prst="rect">
            <a:avLst/>
          </a:prstGeom>
          <a:noFill/>
        </p:spPr>
        <p:txBody>
          <a:bodyPr wrap="square" rtlCol="0">
            <a:spAutoFit/>
          </a:bodyPr>
          <a:lstStyle/>
          <a:p>
            <a:r>
              <a:rPr lang="en-US" sz="2400" dirty="0" smtClean="0">
                <a:latin typeface="+mj-lt"/>
              </a:rPr>
              <a:t>Translate to relational algebra expression</a:t>
            </a:r>
            <a:endParaRPr lang="en-US" sz="2400" dirty="0">
              <a:latin typeface="+mj-lt"/>
            </a:endParaRPr>
          </a:p>
        </p:txBody>
      </p:sp>
      <p:sp>
        <p:nvSpPr>
          <p:cNvPr id="16" name="TextBox 15"/>
          <p:cNvSpPr txBox="1"/>
          <p:nvPr/>
        </p:nvSpPr>
        <p:spPr>
          <a:xfrm>
            <a:off x="6134101" y="4809802"/>
            <a:ext cx="2471737" cy="1569660"/>
          </a:xfrm>
          <a:prstGeom prst="rect">
            <a:avLst/>
          </a:prstGeom>
          <a:noFill/>
        </p:spPr>
        <p:txBody>
          <a:bodyPr wrap="square" rtlCol="0">
            <a:spAutoFit/>
          </a:bodyPr>
          <a:lstStyle/>
          <a:p>
            <a:r>
              <a:rPr lang="en-US" sz="2400" i="1" dirty="0" smtClean="0">
                <a:latin typeface="+mj-lt"/>
              </a:rPr>
              <a:t>Find logically equivalent- but </a:t>
            </a:r>
            <a:r>
              <a:rPr lang="en-US" sz="2400" i="1" smtClean="0">
                <a:latin typeface="+mj-lt"/>
              </a:rPr>
              <a:t>more efficient- RA expression</a:t>
            </a:r>
            <a:endParaRPr lang="en-US" sz="2400" i="1" dirty="0">
              <a:latin typeface="+mj-lt"/>
            </a:endParaRPr>
          </a:p>
        </p:txBody>
      </p:sp>
      <p:sp>
        <p:nvSpPr>
          <p:cNvPr id="17" name="TextBox 16"/>
          <p:cNvSpPr txBox="1"/>
          <p:nvPr/>
        </p:nvSpPr>
        <p:spPr>
          <a:xfrm>
            <a:off x="9139239" y="4809802"/>
            <a:ext cx="2471737" cy="1200329"/>
          </a:xfrm>
          <a:prstGeom prst="rect">
            <a:avLst/>
          </a:prstGeom>
          <a:noFill/>
        </p:spPr>
        <p:txBody>
          <a:bodyPr wrap="square" rtlCol="0">
            <a:spAutoFit/>
          </a:bodyPr>
          <a:lstStyle/>
          <a:p>
            <a:r>
              <a:rPr lang="en-US" sz="2400" dirty="0" smtClean="0">
                <a:latin typeface="+mj-lt"/>
              </a:rPr>
              <a:t>Execute each operator of the optimized plan!</a:t>
            </a:r>
            <a:endParaRPr lang="en-US" sz="2400" dirty="0">
              <a:latin typeface="+mj-lt"/>
            </a:endParaRPr>
          </a:p>
        </p:txBody>
      </p:sp>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71569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11" grpId="0" animBg="1"/>
      <p:bldP spid="12" grpId="0" animBg="1"/>
      <p:bldP spid="13" grpId="0" animBg="1"/>
      <p:bldP spid="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990600" y="1843088"/>
            <a:ext cx="10515600" cy="4419600"/>
          </a:xfrm>
        </p:spPr>
        <p:txBody>
          <a:bodyPr>
            <a:noAutofit/>
          </a:bodyPr>
          <a:lstStyle/>
          <a:p>
            <a:pPr>
              <a:lnSpc>
                <a:spcPct val="90000"/>
              </a:lnSpc>
            </a:pPr>
            <a:r>
              <a:rPr lang="en-US" sz="2400" u="sng" dirty="0"/>
              <a:t>Five </a:t>
            </a:r>
            <a:r>
              <a:rPr lang="en-US" sz="2400" b="1" u="sng" dirty="0" smtClean="0"/>
              <a:t>basic </a:t>
            </a:r>
            <a:r>
              <a:rPr lang="en-US" sz="2400" u="sng" dirty="0" smtClean="0"/>
              <a:t>operators</a:t>
            </a:r>
            <a:r>
              <a:rPr lang="en-US" sz="2400" u="sng" dirty="0"/>
              <a:t>:</a:t>
            </a:r>
          </a:p>
          <a:p>
            <a:pPr marL="914400" lvl="1" indent="-457200">
              <a:buFont typeface="+mj-lt"/>
              <a:buAutoNum type="arabicPeriod"/>
            </a:pPr>
            <a:r>
              <a:rPr lang="en-US" dirty="0"/>
              <a:t>Selection:</a:t>
            </a:r>
            <a:r>
              <a:rPr lang="en-US" dirty="0">
                <a:latin typeface="Symbol" pitchFamily="-111" charset="2"/>
              </a:rPr>
              <a:t> s</a:t>
            </a:r>
            <a:endParaRPr lang="en-US" dirty="0"/>
          </a:p>
          <a:p>
            <a:pPr marL="914400" lvl="1" indent="-457200">
              <a:buFont typeface="+mj-lt"/>
              <a:buAutoNum type="arabicPeriod"/>
            </a:pPr>
            <a:r>
              <a:rPr lang="en-US" dirty="0"/>
              <a:t>Projection: </a:t>
            </a:r>
            <a:r>
              <a:rPr lang="en-US" dirty="0">
                <a:latin typeface="Symbol" pitchFamily="-111" charset="2"/>
              </a:rPr>
              <a:t>P</a:t>
            </a:r>
            <a:r>
              <a:rPr lang="en-US" dirty="0"/>
              <a:t> </a:t>
            </a:r>
          </a:p>
          <a:p>
            <a:pPr marL="914400" lvl="1" indent="-457200">
              <a:buFont typeface="+mj-lt"/>
              <a:buAutoNum type="arabicPeriod"/>
            </a:pPr>
            <a:r>
              <a:rPr lang="en-US" dirty="0"/>
              <a:t>Cartesian Product: </a:t>
            </a:r>
            <a:r>
              <a:rPr lang="en-US" dirty="0" smtClean="0">
                <a:sym typeface="Symbol" pitchFamily="-111" charset="2"/>
              </a:rPr>
              <a:t></a:t>
            </a:r>
            <a:endParaRPr lang="en-US" dirty="0" smtClean="0"/>
          </a:p>
          <a:p>
            <a:pPr marL="914400" lvl="1" indent="-457200">
              <a:lnSpc>
                <a:spcPct val="90000"/>
              </a:lnSpc>
              <a:buFont typeface="+mj-lt"/>
              <a:buAutoNum type="arabicPeriod"/>
            </a:pPr>
            <a:r>
              <a:rPr lang="en-US" dirty="0" smtClean="0"/>
              <a:t>Union</a:t>
            </a:r>
            <a:r>
              <a:rPr lang="en-US" dirty="0"/>
              <a:t>: </a:t>
            </a:r>
            <a:r>
              <a:rPr lang="en-US" dirty="0">
                <a:sym typeface="Symbol" pitchFamily="-111" charset="2"/>
              </a:rPr>
              <a:t></a:t>
            </a:r>
            <a:endParaRPr lang="en-US" dirty="0"/>
          </a:p>
          <a:p>
            <a:pPr marL="914400" lvl="1" indent="-457200">
              <a:lnSpc>
                <a:spcPct val="90000"/>
              </a:lnSpc>
              <a:buFont typeface="+mj-lt"/>
              <a:buAutoNum type="arabicPeriod"/>
            </a:pPr>
            <a:r>
              <a:rPr lang="en-US" dirty="0"/>
              <a:t>Difference: </a:t>
            </a:r>
            <a:r>
              <a:rPr lang="en-US" dirty="0" smtClean="0"/>
              <a:t>-</a:t>
            </a:r>
            <a:endParaRPr lang="en-US" sz="2400" dirty="0"/>
          </a:p>
          <a:p>
            <a:pPr>
              <a:lnSpc>
                <a:spcPct val="90000"/>
              </a:lnSpc>
            </a:pPr>
            <a:r>
              <a:rPr lang="en-US" sz="2400" u="sng" dirty="0"/>
              <a:t>Derived or auxiliary operators:</a:t>
            </a:r>
          </a:p>
          <a:p>
            <a:pPr lvl="1"/>
            <a:r>
              <a:rPr lang="en-US" dirty="0"/>
              <a:t>Intersection, complement</a:t>
            </a:r>
          </a:p>
          <a:p>
            <a:pPr lvl="1"/>
            <a:r>
              <a:rPr lang="en-US" dirty="0"/>
              <a:t>Joins (</a:t>
            </a:r>
            <a:r>
              <a:rPr lang="en-US" dirty="0" err="1"/>
              <a:t>natural,equi</a:t>
            </a:r>
            <a:r>
              <a:rPr lang="en-US" dirty="0"/>
              <a:t>-join, theta join, semi-join)</a:t>
            </a:r>
          </a:p>
          <a:p>
            <a:pPr lvl="1"/>
            <a:r>
              <a:rPr lang="en-US" dirty="0"/>
              <a:t>Renaming:</a:t>
            </a:r>
            <a:r>
              <a:rPr lang="en-US" dirty="0">
                <a:latin typeface="Symbol" pitchFamily="-111" charset="2"/>
              </a:rPr>
              <a:t> </a:t>
            </a:r>
            <a:r>
              <a:rPr lang="en-US" dirty="0" err="1">
                <a:latin typeface="Symbol" pitchFamily="-111" charset="2"/>
              </a:rPr>
              <a:t>r</a:t>
            </a:r>
            <a:r>
              <a:rPr lang="en-US" dirty="0"/>
              <a:t> </a:t>
            </a:r>
          </a:p>
          <a:p>
            <a:pPr lvl="1"/>
            <a:r>
              <a:rPr lang="en-US" dirty="0"/>
              <a:t>Division</a:t>
            </a:r>
          </a:p>
        </p:txBody>
      </p:sp>
      <p:sp>
        <p:nvSpPr>
          <p:cNvPr id="8"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Relational Algebra (RA)</a:t>
            </a:r>
            <a:endParaRPr lang="en-US" dirty="0"/>
          </a:p>
        </p:txBody>
      </p:sp>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561906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that RA Operators are Compositional!</a:t>
            </a:r>
            <a:endParaRPr lang="en-US" dirty="0"/>
          </a:p>
        </p:txBody>
      </p:sp>
      <p:sp>
        <p:nvSpPr>
          <p:cNvPr id="6" name="Rectangle 35"/>
          <p:cNvSpPr>
            <a:spLocks noChangeArrowheads="1"/>
          </p:cNvSpPr>
          <p:nvPr/>
        </p:nvSpPr>
        <p:spPr bwMode="auto">
          <a:xfrm>
            <a:off x="838200" y="2655984"/>
            <a:ext cx="3776662" cy="203132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800" dirty="0" smtClean="0">
                <a:solidFill>
                  <a:schemeClr val="accent2"/>
                </a:solidFill>
                <a:latin typeface="Menlo" charset="0"/>
                <a:ea typeface="Menlo" charset="0"/>
                <a:cs typeface="Menlo" charset="0"/>
              </a:rPr>
              <a:t>SELECT DISTINCT</a:t>
            </a:r>
            <a:r>
              <a:rPr lang="en-US" sz="2800" dirty="0" smtClean="0">
                <a:solidFill>
                  <a:schemeClr val="bg2">
                    <a:lumMod val="90000"/>
                  </a:schemeClr>
                </a:solidFill>
                <a:latin typeface="Menlo" charset="0"/>
                <a:ea typeface="Menlo" charset="0"/>
                <a:cs typeface="Menlo" charset="0"/>
              </a:rPr>
              <a:t> </a:t>
            </a:r>
          </a:p>
          <a:p>
            <a:pPr>
              <a:lnSpc>
                <a:spcPct val="90000"/>
              </a:lnSpc>
              <a:buFontTx/>
              <a:buNone/>
            </a:pPr>
            <a:r>
              <a:rPr lang="en-US" sz="2800" dirty="0">
                <a:solidFill>
                  <a:schemeClr val="bg2">
                    <a:lumMod val="90000"/>
                  </a:schemeClr>
                </a:solidFill>
                <a:latin typeface="Menlo" charset="0"/>
                <a:ea typeface="Menlo" charset="0"/>
                <a:cs typeface="Menlo" charset="0"/>
              </a:rPr>
              <a:t> </a:t>
            </a:r>
            <a:r>
              <a:rPr lang="en-US" sz="2800" dirty="0" smtClean="0">
                <a:solidFill>
                  <a:schemeClr val="bg2">
                    <a:lumMod val="90000"/>
                  </a:schemeClr>
                </a:solidFill>
                <a:latin typeface="Menlo" charset="0"/>
                <a:ea typeface="Menlo" charset="0"/>
                <a:cs typeface="Menlo" charset="0"/>
              </a:rPr>
              <a:t> </a:t>
            </a:r>
            <a:r>
              <a:rPr lang="en-US" sz="2800" dirty="0" err="1" smtClean="0">
                <a:latin typeface="Menlo" charset="0"/>
                <a:ea typeface="Menlo" charset="0"/>
                <a:cs typeface="Menlo" charset="0"/>
              </a:rPr>
              <a:t>sname</a:t>
            </a:r>
            <a:r>
              <a:rPr lang="en-US" sz="2800" dirty="0" smtClean="0">
                <a:latin typeface="Menlo" charset="0"/>
                <a:ea typeface="Menlo" charset="0"/>
                <a:cs typeface="Menlo" charset="0"/>
              </a:rPr>
              <a:t>,</a:t>
            </a:r>
          </a:p>
          <a:p>
            <a:pPr>
              <a:lnSpc>
                <a:spcPct val="90000"/>
              </a:lnSpc>
              <a:buFontTx/>
              <a:buNone/>
            </a:pPr>
            <a:r>
              <a:rPr lang="en-US" sz="2800" dirty="0">
                <a:latin typeface="Menlo" charset="0"/>
                <a:ea typeface="Menlo" charset="0"/>
                <a:cs typeface="Menlo" charset="0"/>
              </a:rPr>
              <a:t> </a:t>
            </a:r>
            <a:r>
              <a:rPr lang="en-US" sz="2800" dirty="0" smtClean="0">
                <a:latin typeface="Menlo" charset="0"/>
                <a:ea typeface="Menlo" charset="0"/>
                <a:cs typeface="Menlo" charset="0"/>
              </a:rPr>
              <a:t> </a:t>
            </a:r>
            <a:r>
              <a:rPr lang="en-US" sz="2800" dirty="0" err="1" smtClean="0">
                <a:latin typeface="Menlo" charset="0"/>
                <a:ea typeface="Menlo" charset="0"/>
                <a:cs typeface="Menlo" charset="0"/>
              </a:rPr>
              <a:t>gpa</a:t>
            </a:r>
            <a:endParaRPr lang="en-US" sz="2800" dirty="0" smtClean="0">
              <a:latin typeface="Menlo" charset="0"/>
              <a:ea typeface="Menlo" charset="0"/>
              <a:cs typeface="Menlo" charset="0"/>
            </a:endParaRPr>
          </a:p>
          <a:p>
            <a:pPr>
              <a:lnSpc>
                <a:spcPct val="90000"/>
              </a:lnSpc>
              <a:buFontTx/>
              <a:buNone/>
            </a:pPr>
            <a:r>
              <a:rPr lang="en-US" sz="2800" dirty="0" smtClean="0">
                <a:solidFill>
                  <a:schemeClr val="accent2"/>
                </a:solidFill>
                <a:latin typeface="Menlo" charset="0"/>
                <a:ea typeface="Menlo" charset="0"/>
                <a:cs typeface="Menlo" charset="0"/>
              </a:rPr>
              <a:t>FROM</a:t>
            </a:r>
            <a:r>
              <a:rPr lang="en-US" sz="2800" dirty="0" smtClean="0">
                <a:latin typeface="Menlo" charset="0"/>
                <a:ea typeface="Menlo" charset="0"/>
                <a:cs typeface="Menlo" charset="0"/>
              </a:rPr>
              <a:t> Students</a:t>
            </a:r>
          </a:p>
          <a:p>
            <a:pPr>
              <a:lnSpc>
                <a:spcPct val="90000"/>
              </a:lnSpc>
              <a:buFontTx/>
              <a:buNone/>
            </a:pPr>
            <a:r>
              <a:rPr lang="en-US" sz="2800" dirty="0" smtClean="0">
                <a:solidFill>
                  <a:schemeClr val="accent2"/>
                </a:solidFill>
                <a:latin typeface="Menlo" charset="0"/>
                <a:ea typeface="Menlo" charset="0"/>
                <a:cs typeface="Menlo" charset="0"/>
              </a:rPr>
              <a:t>WHERE</a:t>
            </a:r>
            <a:r>
              <a:rPr lang="en-US" sz="2800" dirty="0" smtClean="0">
                <a:latin typeface="Menlo" charset="0"/>
                <a:ea typeface="Menlo" charset="0"/>
                <a:cs typeface="Menlo" charset="0"/>
              </a:rPr>
              <a:t> </a:t>
            </a:r>
            <a:r>
              <a:rPr lang="en-US" sz="2800" dirty="0" err="1" smtClean="0">
                <a:latin typeface="Menlo" charset="0"/>
                <a:ea typeface="Menlo" charset="0"/>
                <a:cs typeface="Menlo" charset="0"/>
              </a:rPr>
              <a:t>gpa</a:t>
            </a:r>
            <a:r>
              <a:rPr lang="en-US" sz="2800" dirty="0" smtClean="0">
                <a:latin typeface="Menlo" charset="0"/>
                <a:ea typeface="Menlo" charset="0"/>
                <a:cs typeface="Menlo" charset="0"/>
              </a:rPr>
              <a:t> &gt; 3.5;</a:t>
            </a:r>
          </a:p>
        </p:txBody>
      </p:sp>
      <p:sp>
        <p:nvSpPr>
          <p:cNvPr id="7" name="Rectangle 35"/>
          <p:cNvSpPr>
            <a:spLocks noChangeArrowheads="1"/>
          </p:cNvSpPr>
          <p:nvPr/>
        </p:nvSpPr>
        <p:spPr bwMode="auto">
          <a:xfrm>
            <a:off x="838200" y="1793054"/>
            <a:ext cx="3365205"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dirty="0" smtClean="0">
                <a:solidFill>
                  <a:schemeClr val="accent2"/>
                </a:solidFill>
                <a:latin typeface="Menlo" charset="0"/>
                <a:ea typeface="Menlo" charset="0"/>
                <a:cs typeface="Menlo" charset="0"/>
              </a:rPr>
              <a:t>Students(</a:t>
            </a:r>
            <a:r>
              <a:rPr lang="en-US" dirty="0" err="1" smtClean="0">
                <a:solidFill>
                  <a:schemeClr val="accent2"/>
                </a:solidFill>
                <a:latin typeface="Menlo" charset="0"/>
                <a:ea typeface="Menlo" charset="0"/>
                <a:cs typeface="Menlo" charset="0"/>
              </a:rPr>
              <a:t>sid,sname,gpa</a:t>
            </a:r>
            <a:r>
              <a:rPr lang="en-US" dirty="0" smtClean="0">
                <a:solidFill>
                  <a:schemeClr val="accent2"/>
                </a:solidFill>
                <a:latin typeface="Menlo" charset="0"/>
                <a:ea typeface="Menlo" charset="0"/>
                <a:cs typeface="Menlo" charset="0"/>
              </a:rPr>
              <a:t>)</a:t>
            </a:r>
          </a:p>
        </p:txBody>
      </p:sp>
      <p:sp>
        <p:nvSpPr>
          <p:cNvPr id="8" name="TextBox 7"/>
          <p:cNvSpPr txBox="1"/>
          <p:nvPr/>
        </p:nvSpPr>
        <p:spPr>
          <a:xfrm>
            <a:off x="838200" y="5175551"/>
            <a:ext cx="3519488"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How do we represent this query in RA?</a:t>
            </a:r>
            <a:endParaRPr lang="en-US" sz="2800" dirty="0">
              <a:latin typeface="+mj-lt"/>
            </a:endParaRPr>
          </a:p>
        </p:txBody>
      </p:sp>
      <mc:AlternateContent xmlns:mc="http://schemas.openxmlformats.org/markup-compatibility/2006" xmlns:a14="http://schemas.microsoft.com/office/drawing/2010/main">
        <mc:Choice Requires="a14">
          <p:sp>
            <p:nvSpPr>
              <p:cNvPr id="9" name="TextBox 8"/>
              <p:cNvSpPr txBox="1"/>
              <p:nvPr/>
            </p:nvSpPr>
            <p:spPr>
              <a:xfrm>
                <a:off x="6096000" y="3017621"/>
                <a:ext cx="5759333" cy="532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charset="0"/>
                            </a:rPr>
                          </m:ctrlPr>
                        </m:sSubPr>
                        <m:e>
                          <m:r>
                            <m:rPr>
                              <m:sty m:val="p"/>
                            </m:rPr>
                            <a:rPr lang="el-GR" sz="3200" i="1" smtClean="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𝑠</m:t>
                          </m:r>
                          <m:r>
                            <a:rPr lang="en-US" sz="3200" b="0" i="1" smtClean="0">
                              <a:latin typeface="Cambria Math" charset="0"/>
                            </a:rPr>
                            <m:t>𝑛𝑎𝑚𝑒</m:t>
                          </m:r>
                          <m:r>
                            <a:rPr lang="en-US" sz="3200" b="0" i="1" smtClean="0">
                              <a:latin typeface="Cambria Math" charset="0"/>
                            </a:rPr>
                            <m:t>,</m:t>
                          </m:r>
                          <m:r>
                            <a:rPr lang="en-US" sz="3200" b="0" i="1" smtClean="0">
                              <a:latin typeface="Cambria Math" charset="0"/>
                            </a:rPr>
                            <m:t>𝑔𝑝𝑎</m:t>
                          </m:r>
                        </m:sub>
                      </m:sSub>
                      <m:r>
                        <a:rPr lang="en-US" sz="3200" b="0" i="1" smtClean="0">
                          <a:latin typeface="Cambria Math" charset="0"/>
                        </a:rPr>
                        <m:t>(</m:t>
                      </m:r>
                      <m:sSub>
                        <m:sSubPr>
                          <m:ctrlPr>
                            <a:rPr lang="en-US" sz="3200" b="0" i="1" smtClean="0">
                              <a:latin typeface="Cambria Math" charset="0"/>
                            </a:rPr>
                          </m:ctrlPr>
                        </m:sSubPr>
                        <m:e>
                          <m:r>
                            <a:rPr lang="en-US" sz="3200" b="0" i="1" smtClean="0">
                              <a:latin typeface="Cambria Math" charset="0"/>
                              <a:ea typeface="Cambria Math" charset="0"/>
                              <a:cs typeface="Cambria Math" charset="0"/>
                            </a:rPr>
                            <m:t>𝜎</m:t>
                          </m:r>
                        </m:e>
                        <m:sub>
                          <m:r>
                            <a:rPr lang="en-US" sz="3200" b="0" i="1" smtClean="0">
                              <a:latin typeface="Cambria Math" charset="0"/>
                            </a:rPr>
                            <m:t>𝑔𝑝𝑎</m:t>
                          </m:r>
                          <m:r>
                            <a:rPr lang="en-US" sz="3200" b="0" i="1" smtClean="0">
                              <a:latin typeface="Cambria Math" charset="0"/>
                            </a:rPr>
                            <m:t>&gt;3.5</m:t>
                          </m:r>
                        </m:sub>
                      </m:sSub>
                      <m:r>
                        <a:rPr lang="en-US" sz="3200" b="0" i="1" smtClean="0">
                          <a:latin typeface="Cambria Math" charset="0"/>
                        </a:rPr>
                        <m:t>(</m:t>
                      </m:r>
                      <m:r>
                        <a:rPr lang="en-US" sz="3200" b="0" i="1" smtClean="0">
                          <a:latin typeface="Cambria Math" charset="0"/>
                        </a:rPr>
                        <m:t>𝑆𝑡𝑢𝑑𝑒𝑛𝑡𝑠</m:t>
                      </m:r>
                      <m:r>
                        <a:rPr lang="en-US" sz="3200" b="0" i="1" smtClean="0">
                          <a:latin typeface="Cambria Math" charset="0"/>
                        </a:rPr>
                        <m:t>))</m:t>
                      </m:r>
                    </m:oMath>
                  </m:oMathPara>
                </a14:m>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3017621"/>
                <a:ext cx="5759333" cy="532453"/>
              </a:xfrm>
              <a:prstGeom prst="rect">
                <a:avLst/>
              </a:prstGeom>
              <a:blipFill rotWithShape="0">
                <a:blip r:embed="rId2"/>
                <a:stretch>
                  <a:fillRect/>
                </a:stretch>
              </a:blipFill>
            </p:spPr>
            <p:txBody>
              <a:bodyPr/>
              <a:lstStyle/>
              <a:p>
                <a:r>
                  <a:rPr lang="en-US">
                    <a:noFill/>
                  </a:rPr>
                  <a:t> </a:t>
                </a:r>
              </a:p>
            </p:txBody>
          </p:sp>
        </mc:Fallback>
      </mc:AlternateContent>
      <p:sp>
        <p:nvSpPr>
          <p:cNvPr id="10" name="Right Arrow 9"/>
          <p:cNvSpPr/>
          <p:nvPr/>
        </p:nvSpPr>
        <p:spPr>
          <a:xfrm>
            <a:off x="5033962" y="3087579"/>
            <a:ext cx="642938" cy="3925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5966155" y="4681643"/>
                <a:ext cx="5874750" cy="532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charset="0"/>
                            </a:rPr>
                          </m:ctrlPr>
                        </m:sSubPr>
                        <m:e>
                          <m:sSub>
                            <m:sSubPr>
                              <m:ctrlPr>
                                <a:rPr lang="en-US" sz="3200" i="1">
                                  <a:latin typeface="Cambria Math" charset="0"/>
                                </a:rPr>
                              </m:ctrlPr>
                            </m:sSubPr>
                            <m:e>
                              <m:r>
                                <a:rPr lang="en-US" sz="3200" i="1">
                                  <a:latin typeface="Cambria Math" charset="0"/>
                                  <a:ea typeface="Cambria Math" charset="0"/>
                                  <a:cs typeface="Cambria Math" charset="0"/>
                                </a:rPr>
                                <m:t>𝜎</m:t>
                              </m:r>
                            </m:e>
                            <m:sub>
                              <m:r>
                                <a:rPr lang="en-US" sz="3200" i="1">
                                  <a:latin typeface="Cambria Math" charset="0"/>
                                </a:rPr>
                                <m:t>𝑔𝑝𝑎</m:t>
                              </m:r>
                              <m:r>
                                <a:rPr lang="en-US" sz="3200" i="1">
                                  <a:latin typeface="Cambria Math" charset="0"/>
                                </a:rPr>
                                <m:t>&gt;3.5</m:t>
                              </m:r>
                            </m:sub>
                          </m:sSub>
                          <m:r>
                            <a:rPr lang="en-US" sz="3200" b="0" i="1" smtClean="0">
                              <a:latin typeface="Cambria Math" charset="0"/>
                            </a:rPr>
                            <m:t>(</m:t>
                          </m:r>
                          <m:r>
                            <m:rPr>
                              <m:sty m:val="p"/>
                            </m:rPr>
                            <a:rPr lang="el-GR" sz="3200" i="1" smtClean="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𝑠</m:t>
                          </m:r>
                          <m:r>
                            <a:rPr lang="en-US" sz="3200" b="0" i="1" smtClean="0">
                              <a:latin typeface="Cambria Math" charset="0"/>
                            </a:rPr>
                            <m:t>𝑛𝑎𝑚𝑒</m:t>
                          </m:r>
                          <m:r>
                            <a:rPr lang="en-US" sz="3200" b="0" i="1" smtClean="0">
                              <a:latin typeface="Cambria Math" charset="0"/>
                            </a:rPr>
                            <m:t>,</m:t>
                          </m:r>
                          <m:r>
                            <a:rPr lang="en-US" sz="3200" b="0" i="1" smtClean="0">
                              <a:latin typeface="Cambria Math" charset="0"/>
                            </a:rPr>
                            <m:t>𝑔𝑝𝑎</m:t>
                          </m:r>
                        </m:sub>
                      </m:sSub>
                      <m:r>
                        <a:rPr lang="en-US" sz="3200" b="0" i="1" smtClean="0">
                          <a:latin typeface="Cambria Math" charset="0"/>
                        </a:rPr>
                        <m:t>( </m:t>
                      </m:r>
                      <m:r>
                        <a:rPr lang="en-US" sz="3200" b="0" i="1" smtClean="0">
                          <a:latin typeface="Cambria Math" charset="0"/>
                        </a:rPr>
                        <m:t>𝑆𝑡𝑢𝑑𝑒𝑛𝑡𝑠</m:t>
                      </m:r>
                      <m:r>
                        <a:rPr lang="en-US" sz="3200" b="0" i="1" smtClean="0">
                          <a:latin typeface="Cambria Math" charset="0"/>
                        </a:rPr>
                        <m:t>))</m:t>
                      </m:r>
                    </m:oMath>
                  </m:oMathPara>
                </a14:m>
                <a:endParaRPr lang="en-US"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966155" y="4681643"/>
                <a:ext cx="5874750" cy="532453"/>
              </a:xfrm>
              <a:prstGeom prst="rect">
                <a:avLst/>
              </a:prstGeom>
              <a:blipFill rotWithShape="0">
                <a:blip r:embed="rId3"/>
                <a:stretch>
                  <a:fillRect/>
                </a:stretch>
              </a:blipFill>
            </p:spPr>
            <p:txBody>
              <a:bodyPr/>
              <a:lstStyle/>
              <a:p>
                <a:r>
                  <a:rPr lang="en-US">
                    <a:noFill/>
                  </a:rPr>
                  <a:t> </a:t>
                </a:r>
              </a:p>
            </p:txBody>
          </p:sp>
        </mc:Fallback>
      </mc:AlternateContent>
      <p:sp>
        <p:nvSpPr>
          <p:cNvPr id="12" name="Up-Down Arrow 11"/>
          <p:cNvSpPr/>
          <p:nvPr/>
        </p:nvSpPr>
        <p:spPr>
          <a:xfrm>
            <a:off x="8716584" y="3786167"/>
            <a:ext cx="373893" cy="659383"/>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TextBox 12"/>
          <p:cNvSpPr txBox="1"/>
          <p:nvPr/>
        </p:nvSpPr>
        <p:spPr>
          <a:xfrm>
            <a:off x="6096000" y="5725865"/>
            <a:ext cx="4628707" cy="52322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Are </a:t>
            </a:r>
            <a:r>
              <a:rPr lang="en-US" sz="2800" smtClean="0">
                <a:latin typeface="+mj-lt"/>
              </a:rPr>
              <a:t>these logically equivalent</a:t>
            </a:r>
            <a:r>
              <a:rPr lang="en-US" sz="2800" dirty="0" smtClean="0">
                <a:latin typeface="+mj-lt"/>
              </a:rPr>
              <a:t>?</a:t>
            </a:r>
            <a:endParaRPr lang="en-US" sz="2800" dirty="0">
              <a:latin typeface="+mj-lt"/>
            </a:endParaRPr>
          </a:p>
        </p:txBody>
      </p:sp>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47879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990599" y="1843087"/>
                <a:ext cx="5967413" cy="4696599"/>
              </a:xfrm>
            </p:spPr>
            <p:txBody>
              <a:bodyPr>
                <a:normAutofit fontScale="85000" lnSpcReduction="20000"/>
              </a:bodyPr>
              <a:lstStyle/>
              <a:p>
                <a:r>
                  <a:rPr lang="en-US" dirty="0" smtClean="0"/>
                  <a:t>Notation: R</a:t>
                </a:r>
                <a:r>
                  <a:rPr lang="en-US" baseline="-25000" dirty="0"/>
                  <a:t>1</a:t>
                </a:r>
                <a:r>
                  <a:rPr lang="en-US" dirty="0"/>
                  <a:t> </a:t>
                </a:r>
                <a14:m>
                  <m:oMath xmlns:m="http://schemas.openxmlformats.org/officeDocument/2006/math">
                    <m:r>
                      <a:rPr lang="en-US" i="1">
                        <a:latin typeface="Cambria Math" charset="0"/>
                        <a:ea typeface="Cambria Math" charset="0"/>
                        <a:cs typeface="Cambria Math" charset="0"/>
                      </a:rPr>
                      <m:t>⋈ </m:t>
                    </m:r>
                  </m:oMath>
                </a14:m>
                <a:r>
                  <a:rPr lang="en-US" dirty="0">
                    <a:ea typeface="Arial Unicode MS" pitchFamily="-111" charset="0"/>
                    <a:cs typeface="Arial Unicode MS" pitchFamily="-111" charset="0"/>
                  </a:rPr>
                  <a:t>R</a:t>
                </a:r>
                <a:r>
                  <a:rPr lang="en-US" baseline="-25000" dirty="0">
                    <a:ea typeface="Arial Unicode MS" pitchFamily="-111" charset="0"/>
                    <a:cs typeface="Arial Unicode MS" pitchFamily="-111" charset="0"/>
                  </a:rPr>
                  <a:t>2</a:t>
                </a:r>
              </a:p>
              <a:p>
                <a:endParaRPr lang="en-US" dirty="0" smtClean="0">
                  <a:ea typeface="Arial Unicode MS" pitchFamily="-111" charset="0"/>
                  <a:cs typeface="Arial Unicode MS" pitchFamily="-111" charset="0"/>
                </a:endParaRPr>
              </a:p>
              <a:p>
                <a:r>
                  <a:rPr lang="en-US" dirty="0" smtClean="0">
                    <a:ea typeface="Arial Unicode MS" pitchFamily="-111" charset="0"/>
                    <a:cs typeface="Arial Unicode MS" pitchFamily="-111" charset="0"/>
                  </a:rPr>
                  <a:t>Joins R</a:t>
                </a:r>
                <a:r>
                  <a:rPr lang="en-US" baseline="-25000" dirty="0" smtClean="0">
                    <a:ea typeface="Arial Unicode MS" pitchFamily="-111" charset="0"/>
                    <a:cs typeface="Arial Unicode MS" pitchFamily="-111" charset="0"/>
                  </a:rPr>
                  <a:t>1</a:t>
                </a:r>
                <a:r>
                  <a:rPr lang="en-US" dirty="0" smtClean="0">
                    <a:ea typeface="Arial Unicode MS" pitchFamily="-111" charset="0"/>
                    <a:cs typeface="Arial Unicode MS" pitchFamily="-111" charset="0"/>
                  </a:rPr>
                  <a:t> and R</a:t>
                </a:r>
                <a:r>
                  <a:rPr lang="en-US" baseline="-25000" dirty="0" smtClean="0">
                    <a:ea typeface="Arial Unicode MS" pitchFamily="-111" charset="0"/>
                    <a:cs typeface="Arial Unicode MS" pitchFamily="-111" charset="0"/>
                  </a:rPr>
                  <a:t>2</a:t>
                </a:r>
                <a:r>
                  <a:rPr lang="en-US" dirty="0" smtClean="0">
                    <a:ea typeface="Arial Unicode MS" pitchFamily="-111" charset="0"/>
                    <a:cs typeface="Arial Unicode MS" pitchFamily="-111" charset="0"/>
                  </a:rPr>
                  <a:t> on </a:t>
                </a:r>
                <a:r>
                  <a:rPr lang="en-US" i="1" dirty="0" smtClean="0">
                    <a:ea typeface="Arial Unicode MS" pitchFamily="-111" charset="0"/>
                    <a:cs typeface="Arial Unicode MS" pitchFamily="-111" charset="0"/>
                  </a:rPr>
                  <a:t>equality of all shared attributes</a:t>
                </a:r>
              </a:p>
              <a:p>
                <a:pPr lvl="1"/>
                <a:r>
                  <a:rPr lang="en-US" dirty="0" smtClean="0">
                    <a:ea typeface="Arial Unicode MS" pitchFamily="-111" charset="0"/>
                    <a:cs typeface="Arial Unicode MS" pitchFamily="-111" charset="0"/>
                  </a:rPr>
                  <a:t>If R</a:t>
                </a:r>
                <a:r>
                  <a:rPr lang="en-US" baseline="-25000" dirty="0" smtClean="0">
                    <a:ea typeface="Arial Unicode MS" pitchFamily="-111" charset="0"/>
                    <a:cs typeface="Arial Unicode MS" pitchFamily="-111" charset="0"/>
                  </a:rPr>
                  <a:t>1</a:t>
                </a:r>
                <a:r>
                  <a:rPr lang="en-US" dirty="0" smtClean="0">
                    <a:ea typeface="Arial Unicode MS" pitchFamily="-111" charset="0"/>
                    <a:cs typeface="Arial Unicode MS" pitchFamily="-111" charset="0"/>
                  </a:rPr>
                  <a:t> has attribute set A, and R</a:t>
                </a:r>
                <a:r>
                  <a:rPr lang="en-US" baseline="-25000" dirty="0" smtClean="0">
                    <a:ea typeface="Arial Unicode MS" pitchFamily="-111" charset="0"/>
                    <a:cs typeface="Arial Unicode MS" pitchFamily="-111" charset="0"/>
                  </a:rPr>
                  <a:t>2</a:t>
                </a:r>
                <a:r>
                  <a:rPr lang="en-US" dirty="0" smtClean="0">
                    <a:ea typeface="Arial Unicode MS" pitchFamily="-111" charset="0"/>
                    <a:cs typeface="Arial Unicode MS" pitchFamily="-111" charset="0"/>
                  </a:rPr>
                  <a:t> has attribute set B, and they share attributes A</a:t>
                </a:r>
                <a14:m>
                  <m:oMath xmlns:m="http://schemas.openxmlformats.org/officeDocument/2006/math">
                    <m:r>
                      <a:rPr lang="en-US" i="1" smtClean="0">
                        <a:latin typeface="Cambria Math" charset="0"/>
                        <a:ea typeface="Cambria Math" charset="0"/>
                        <a:cs typeface="Cambria Math" charset="0"/>
                      </a:rPr>
                      <m:t>⋂</m:t>
                    </m:r>
                  </m:oMath>
                </a14:m>
                <a:r>
                  <a:rPr lang="en-US" dirty="0" smtClean="0">
                    <a:ea typeface="Arial Unicode MS" pitchFamily="-111" charset="0"/>
                    <a:cs typeface="Arial Unicode MS" pitchFamily="-111" charset="0"/>
                  </a:rPr>
                  <a:t>B = C, can also be written: </a:t>
                </a:r>
                <a:r>
                  <a:rPr lang="en-US" dirty="0"/>
                  <a:t>R</a:t>
                </a:r>
                <a:r>
                  <a:rPr lang="en-US" baseline="-25000" dirty="0"/>
                  <a:t>1</a:t>
                </a:r>
                <a:r>
                  <a:rPr lang="en-US" dirty="0"/>
                  <a:t> </a:t>
                </a:r>
                <a14:m>
                  <m:oMath xmlns:m="http://schemas.openxmlformats.org/officeDocument/2006/math">
                    <m:r>
                      <a:rPr lang="en-US" i="1">
                        <a:latin typeface="Cambria Math" charset="0"/>
                        <a:ea typeface="Cambria Math" charset="0"/>
                        <a:cs typeface="Cambria Math" charset="0"/>
                      </a:rPr>
                      <m:t>⋈</m:t>
                    </m:r>
                    <m:r>
                      <a:rPr lang="en-US" b="0" i="1" baseline="-25000" smtClean="0">
                        <a:latin typeface="Cambria Math" charset="0"/>
                        <a:ea typeface="Cambria Math" charset="0"/>
                        <a:cs typeface="Cambria Math" charset="0"/>
                      </a:rPr>
                      <m:t>𝐶</m:t>
                    </m:r>
                    <m:r>
                      <a:rPr lang="en-US" i="1">
                        <a:latin typeface="Cambria Math" charset="0"/>
                        <a:ea typeface="Cambria Math" charset="0"/>
                        <a:cs typeface="Cambria Math" charset="0"/>
                      </a:rPr>
                      <m:t> </m:t>
                    </m:r>
                  </m:oMath>
                </a14:m>
                <a:r>
                  <a:rPr lang="en-US" dirty="0">
                    <a:ea typeface="Arial Unicode MS" pitchFamily="-111" charset="0"/>
                    <a:cs typeface="Arial Unicode MS" pitchFamily="-111" charset="0"/>
                  </a:rPr>
                  <a:t>R</a:t>
                </a:r>
                <a:r>
                  <a:rPr lang="en-US" baseline="-25000" dirty="0">
                    <a:ea typeface="Arial Unicode MS" pitchFamily="-111" charset="0"/>
                    <a:cs typeface="Arial Unicode MS" pitchFamily="-111" charset="0"/>
                  </a:rPr>
                  <a:t>2</a:t>
                </a:r>
                <a:endParaRPr lang="en-US" dirty="0">
                  <a:ea typeface="Arial Unicode MS" pitchFamily="-111" charset="0"/>
                  <a:cs typeface="Arial Unicode MS" pitchFamily="-111" charset="0"/>
                </a:endParaRPr>
              </a:p>
              <a:p>
                <a:endParaRPr lang="en-US" dirty="0">
                  <a:ea typeface="Arial Unicode MS" pitchFamily="-111" charset="0"/>
                  <a:cs typeface="Arial Unicode MS" pitchFamily="-111" charset="0"/>
                </a:endParaRPr>
              </a:p>
              <a:p>
                <a:r>
                  <a:rPr lang="en-US" dirty="0" smtClean="0">
                    <a:ea typeface="Arial Unicode MS" pitchFamily="-111" charset="0"/>
                    <a:cs typeface="Arial Unicode MS" pitchFamily="-111" charset="0"/>
                  </a:rPr>
                  <a:t>Our first example of a </a:t>
                </a:r>
                <a:r>
                  <a:rPr lang="en-US" i="1" dirty="0" smtClean="0">
                    <a:ea typeface="Arial Unicode MS" pitchFamily="-111" charset="0"/>
                    <a:cs typeface="Arial Unicode MS" pitchFamily="-111" charset="0"/>
                  </a:rPr>
                  <a:t>derived </a:t>
                </a:r>
                <a:r>
                  <a:rPr lang="en-US" dirty="0" smtClean="0">
                    <a:ea typeface="Arial Unicode MS" pitchFamily="-111" charset="0"/>
                    <a:cs typeface="Arial Unicode MS" pitchFamily="-111" charset="0"/>
                  </a:rPr>
                  <a:t>RA</a:t>
                </a:r>
                <a:r>
                  <a:rPr lang="en-US" i="1" dirty="0" smtClean="0">
                    <a:ea typeface="Arial Unicode MS" pitchFamily="-111" charset="0"/>
                    <a:cs typeface="Arial Unicode MS" pitchFamily="-111" charset="0"/>
                  </a:rPr>
                  <a:t> </a:t>
                </a:r>
                <a:r>
                  <a:rPr lang="en-US" dirty="0" smtClean="0">
                    <a:ea typeface="Arial Unicode MS" pitchFamily="-111" charset="0"/>
                    <a:cs typeface="Arial Unicode MS" pitchFamily="-111" charset="0"/>
                  </a:rPr>
                  <a:t>operator:</a:t>
                </a:r>
              </a:p>
              <a:p>
                <a:pPr lvl="1"/>
                <a:r>
                  <a:rPr lang="en-US" dirty="0" smtClean="0">
                    <a:ea typeface="Arial Unicode MS" pitchFamily="-111" charset="0"/>
                    <a:cs typeface="Arial Unicode MS" pitchFamily="-111" charset="0"/>
                  </a:rPr>
                  <a:t>Meaning</a:t>
                </a:r>
                <a:r>
                  <a:rPr lang="en-US" dirty="0">
                    <a:ea typeface="Arial Unicode MS" pitchFamily="-111" charset="0"/>
                    <a:cs typeface="Arial Unicode MS" pitchFamily="-111" charset="0"/>
                  </a:rPr>
                  <a:t>:  R</a:t>
                </a:r>
                <a:r>
                  <a:rPr lang="en-US" baseline="-25000" dirty="0">
                    <a:ea typeface="Arial Unicode MS" pitchFamily="-111" charset="0"/>
                    <a:cs typeface="Arial Unicode MS" pitchFamily="-111" charset="0"/>
                  </a:rPr>
                  <a:t>1</a:t>
                </a:r>
                <a:r>
                  <a:rPr lang="en-US" dirty="0">
                    <a:ea typeface="Arial Unicode MS" pitchFamily="-111" charset="0"/>
                    <a:cs typeface="Arial Unicode MS" pitchFamily="-111" charset="0"/>
                  </a:rPr>
                  <a:t> </a:t>
                </a:r>
                <a14:m>
                  <m:oMath xmlns:m="http://schemas.openxmlformats.org/officeDocument/2006/math">
                    <m:r>
                      <a:rPr lang="en-US" i="1">
                        <a:latin typeface="Cambria Math" charset="0"/>
                        <a:ea typeface="Cambria Math" charset="0"/>
                        <a:cs typeface="Cambria Math" charset="0"/>
                      </a:rPr>
                      <m:t>⋈</m:t>
                    </m:r>
                  </m:oMath>
                </a14:m>
                <a:r>
                  <a:rPr lang="en-US" dirty="0">
                    <a:ea typeface="Arial Unicode MS" pitchFamily="-111" charset="0"/>
                    <a:cs typeface="Arial Unicode MS" pitchFamily="-111" charset="0"/>
                  </a:rPr>
                  <a:t> R</a:t>
                </a:r>
                <a:r>
                  <a:rPr lang="en-US" baseline="-25000" dirty="0">
                    <a:ea typeface="Arial Unicode MS" pitchFamily="-111" charset="0"/>
                    <a:cs typeface="Arial Unicode MS" pitchFamily="-111" charset="0"/>
                  </a:rPr>
                  <a:t>2</a:t>
                </a:r>
                <a:r>
                  <a:rPr lang="en-US" dirty="0">
                    <a:ea typeface="Arial Unicode MS" pitchFamily="-111" charset="0"/>
                    <a:cs typeface="Arial Unicode MS" pitchFamily="-111" charset="0"/>
                  </a:rPr>
                  <a:t> = </a:t>
                </a:r>
                <a:r>
                  <a:rPr lang="en-US" dirty="0" smtClean="0">
                    <a:latin typeface="Symbol" pitchFamily="-111" charset="2"/>
                    <a:ea typeface="Arial Unicode MS" pitchFamily="-111" charset="0"/>
                    <a:cs typeface="Arial Unicode MS" pitchFamily="-111" charset="0"/>
                  </a:rPr>
                  <a:t>P</a:t>
                </a:r>
                <a:r>
                  <a:rPr lang="en-US" baseline="-25000" dirty="0" smtClean="0">
                    <a:ea typeface="Arial Unicode MS" pitchFamily="-111" charset="0"/>
                    <a:cs typeface="Arial Unicode MS" pitchFamily="-111" charset="0"/>
                  </a:rPr>
                  <a:t>A U B</a:t>
                </a:r>
                <a:r>
                  <a:rPr lang="en-US" dirty="0" smtClean="0">
                    <a:ea typeface="Arial Unicode MS" pitchFamily="-111" charset="0"/>
                    <a:cs typeface="Arial Unicode MS" pitchFamily="-111" charset="0"/>
                  </a:rPr>
                  <a:t>(</a:t>
                </a:r>
                <a:r>
                  <a:rPr lang="en-US" dirty="0" err="1" smtClean="0">
                    <a:latin typeface="Symbol" pitchFamily="-111" charset="2"/>
                    <a:ea typeface="Arial Unicode MS" pitchFamily="-111" charset="0"/>
                    <a:cs typeface="Arial Unicode MS" pitchFamily="-111" charset="0"/>
                  </a:rPr>
                  <a:t>s</a:t>
                </a:r>
                <a:r>
                  <a:rPr lang="en-US" baseline="-25000" dirty="0" err="1" smtClean="0">
                    <a:ea typeface="Arial Unicode MS" pitchFamily="-111" charset="0"/>
                    <a:cs typeface="Arial Unicode MS" pitchFamily="-111" charset="0"/>
                  </a:rPr>
                  <a:t>C</a:t>
                </a:r>
                <a:r>
                  <a:rPr lang="en-US" baseline="-25000" dirty="0" smtClean="0">
                    <a:ea typeface="Arial Unicode MS" pitchFamily="-111" charset="0"/>
                    <a:cs typeface="Arial Unicode MS" pitchFamily="-111" charset="0"/>
                  </a:rPr>
                  <a:t>=D</a:t>
                </a:r>
                <a:r>
                  <a:rPr lang="en-US" dirty="0" smtClean="0">
                    <a:ea typeface="Arial Unicode MS" pitchFamily="-111" charset="0"/>
                    <a:cs typeface="Arial Unicode MS" pitchFamily="-111" charset="0"/>
                  </a:rPr>
                  <a:t>(</a:t>
                </a:r>
                <a14:m>
                  <m:oMath xmlns:m="http://schemas.openxmlformats.org/officeDocument/2006/math">
                    <m:sSub>
                      <m:sSubPr>
                        <m:ctrlPr>
                          <a:rPr lang="en-US" i="1" smtClean="0">
                            <a:latin typeface="Cambria Math" charset="0"/>
                            <a:ea typeface="Arial Unicode MS" pitchFamily="-111" charset="0"/>
                            <a:cs typeface="Arial Unicode MS" pitchFamily="-111" charset="0"/>
                          </a:rPr>
                        </m:ctrlPr>
                      </m:sSubPr>
                      <m:e>
                        <m:r>
                          <a:rPr lang="en-US" i="1" smtClean="0">
                            <a:latin typeface="Cambria Math" charset="0"/>
                            <a:ea typeface="Cambria Math" charset="0"/>
                            <a:cs typeface="Cambria Math" charset="0"/>
                          </a:rPr>
                          <m:t>𝜌</m:t>
                        </m:r>
                      </m:e>
                      <m:sub>
                        <m:r>
                          <a:rPr lang="en-US" b="0" i="1" smtClean="0">
                            <a:latin typeface="Cambria Math" charset="0"/>
                            <a:ea typeface="Arial Unicode MS" pitchFamily="-111" charset="0"/>
                            <a:cs typeface="Arial Unicode MS" pitchFamily="-111" charset="0"/>
                          </a:rPr>
                          <m:t>𝐶</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𝐷</m:t>
                        </m:r>
                      </m:sub>
                    </m:sSub>
                    <m:r>
                      <a:rPr lang="en-US" b="0" i="1" smtClean="0">
                        <a:latin typeface="Cambria Math" charset="0"/>
                        <a:ea typeface="Arial Unicode MS" pitchFamily="-111" charset="0"/>
                        <a:cs typeface="Arial Unicode MS" pitchFamily="-111" charset="0"/>
                      </a:rPr>
                      <m:t>(</m:t>
                    </m:r>
                  </m:oMath>
                </a14:m>
                <a:r>
                  <a:rPr lang="en-US" dirty="0" smtClean="0">
                    <a:ea typeface="Arial Unicode MS" pitchFamily="-111" charset="0"/>
                    <a:cs typeface="Arial Unicode MS" pitchFamily="-111" charset="0"/>
                  </a:rPr>
                  <a:t>R</a:t>
                </a:r>
                <a:r>
                  <a:rPr lang="en-US" baseline="-25000" dirty="0" smtClean="0">
                    <a:ea typeface="Arial Unicode MS" pitchFamily="-111" charset="0"/>
                    <a:cs typeface="Arial Unicode MS" pitchFamily="-111" charset="0"/>
                  </a:rPr>
                  <a:t>1</a:t>
                </a:r>
                <a:r>
                  <a:rPr lang="en-US" dirty="0" smtClean="0">
                    <a:ea typeface="Arial Unicode MS" pitchFamily="-111" charset="0"/>
                    <a:cs typeface="Arial Unicode MS" pitchFamily="-111" charset="0"/>
                  </a:rPr>
                  <a:t>) </a:t>
                </a:r>
                <a:r>
                  <a:rPr lang="en-US" dirty="0">
                    <a:sym typeface="Symbol" pitchFamily="-111" charset="2"/>
                  </a:rPr>
                  <a:t> R</a:t>
                </a:r>
                <a:r>
                  <a:rPr lang="en-US" baseline="-25000" dirty="0">
                    <a:sym typeface="Symbol" pitchFamily="-111" charset="2"/>
                  </a:rPr>
                  <a:t>2</a:t>
                </a:r>
                <a:r>
                  <a:rPr lang="en-US" dirty="0" smtClean="0">
                    <a:sym typeface="Symbol" pitchFamily="-111" charset="2"/>
                  </a:rPr>
                  <a:t>))</a:t>
                </a:r>
                <a:endParaRPr lang="en-US" dirty="0">
                  <a:ea typeface="Arial Unicode MS" pitchFamily="-111" charset="0"/>
                  <a:cs typeface="Arial Unicode MS" pitchFamily="-111" charset="0"/>
                </a:endParaRPr>
              </a:p>
              <a:p>
                <a:pPr lvl="1"/>
                <a:r>
                  <a:rPr lang="en-US" dirty="0">
                    <a:ea typeface="Arial Unicode MS" pitchFamily="-111" charset="0"/>
                    <a:cs typeface="Arial Unicode MS" pitchFamily="-111" charset="0"/>
                  </a:rPr>
                  <a:t>Where:</a:t>
                </a:r>
              </a:p>
              <a:p>
                <a:pPr lvl="2"/>
                <a:r>
                  <a:rPr lang="en-US" dirty="0" smtClean="0">
                    <a:ea typeface="Arial Unicode MS" pitchFamily="-111" charset="0"/>
                    <a:cs typeface="Arial Unicode MS" pitchFamily="-111" charset="0"/>
                  </a:rPr>
                  <a:t>The rename </a:t>
                </a:r>
                <a14:m>
                  <m:oMath xmlns:m="http://schemas.openxmlformats.org/officeDocument/2006/math">
                    <m:sSub>
                      <m:sSubPr>
                        <m:ctrlPr>
                          <a:rPr lang="en-US" i="1">
                            <a:latin typeface="Cambria Math" charset="0"/>
                            <a:ea typeface="Arial Unicode MS" pitchFamily="-111" charset="0"/>
                            <a:cs typeface="Arial Unicode MS" pitchFamily="-111" charset="0"/>
                          </a:rPr>
                        </m:ctrlPr>
                      </m:sSubPr>
                      <m:e>
                        <m:r>
                          <a:rPr lang="en-US" i="1">
                            <a:latin typeface="Cambria Math" charset="0"/>
                            <a:ea typeface="Cambria Math" charset="0"/>
                            <a:cs typeface="Cambria Math" charset="0"/>
                          </a:rPr>
                          <m:t>𝜌</m:t>
                        </m:r>
                      </m:e>
                      <m:sub>
                        <m:r>
                          <a:rPr lang="en-US" i="1">
                            <a:latin typeface="Cambria Math" charset="0"/>
                            <a:ea typeface="Arial Unicode MS" pitchFamily="-111" charset="0"/>
                            <a:cs typeface="Arial Unicode MS" pitchFamily="-111" charset="0"/>
                          </a:rPr>
                          <m:t>𝐶</m:t>
                        </m:r>
                        <m:r>
                          <a:rPr lang="en-US" i="1">
                            <a:latin typeface="Cambria Math" charset="0"/>
                            <a:ea typeface="Cambria Math" charset="0"/>
                            <a:cs typeface="Cambria Math" charset="0"/>
                          </a:rPr>
                          <m:t>→</m:t>
                        </m:r>
                        <m:r>
                          <a:rPr lang="en-US" i="1">
                            <a:latin typeface="Cambria Math" charset="0"/>
                            <a:ea typeface="Cambria Math" charset="0"/>
                            <a:cs typeface="Cambria Math" charset="0"/>
                          </a:rPr>
                          <m:t>𝐷</m:t>
                        </m:r>
                      </m:sub>
                    </m:sSub>
                  </m:oMath>
                </a14:m>
                <a:r>
                  <a:rPr lang="en-US" dirty="0" smtClean="0">
                    <a:ea typeface="Arial Unicode MS" pitchFamily="-111" charset="0"/>
                    <a:cs typeface="Arial Unicode MS" pitchFamily="-111" charset="0"/>
                  </a:rPr>
                  <a:t> renames the shared attributes in one of the relations</a:t>
                </a:r>
              </a:p>
              <a:p>
                <a:pPr lvl="2"/>
                <a:r>
                  <a:rPr lang="en-US" dirty="0" smtClean="0">
                    <a:ea typeface="Arial Unicode MS" pitchFamily="-111" charset="0"/>
                    <a:cs typeface="Arial Unicode MS" pitchFamily="-111" charset="0"/>
                  </a:rPr>
                  <a:t>The </a:t>
                </a:r>
                <a:r>
                  <a:rPr lang="en-US" dirty="0">
                    <a:ea typeface="Arial Unicode MS" pitchFamily="-111" charset="0"/>
                    <a:cs typeface="Arial Unicode MS" pitchFamily="-111" charset="0"/>
                  </a:rPr>
                  <a:t>selection </a:t>
                </a:r>
                <a:r>
                  <a:rPr lang="en-US" dirty="0" err="1" smtClean="0">
                    <a:latin typeface="Symbol" pitchFamily="-111" charset="2"/>
                    <a:ea typeface="Arial Unicode MS" pitchFamily="-111" charset="0"/>
                    <a:cs typeface="Arial Unicode MS" pitchFamily="-111" charset="0"/>
                  </a:rPr>
                  <a:t>s</a:t>
                </a:r>
                <a:r>
                  <a:rPr lang="en-US" baseline="-25000" dirty="0" err="1" smtClean="0">
                    <a:ea typeface="Arial Unicode MS" pitchFamily="-111" charset="0"/>
                    <a:cs typeface="Arial Unicode MS" pitchFamily="-111" charset="0"/>
                  </a:rPr>
                  <a:t>C</a:t>
                </a:r>
                <a:r>
                  <a:rPr lang="en-US" baseline="-25000" dirty="0" smtClean="0">
                    <a:ea typeface="Arial Unicode MS" pitchFamily="-111" charset="0"/>
                    <a:cs typeface="Arial Unicode MS" pitchFamily="-111" charset="0"/>
                  </a:rPr>
                  <a:t>=D </a:t>
                </a:r>
                <a:r>
                  <a:rPr lang="en-US" dirty="0">
                    <a:ea typeface="Arial Unicode MS" pitchFamily="-111" charset="0"/>
                    <a:cs typeface="Arial Unicode MS" pitchFamily="-111" charset="0"/>
                  </a:rPr>
                  <a:t>checks equality of </a:t>
                </a:r>
                <a:r>
                  <a:rPr lang="en-US" dirty="0" smtClean="0">
                    <a:ea typeface="Arial Unicode MS" pitchFamily="-111" charset="0"/>
                    <a:cs typeface="Arial Unicode MS" pitchFamily="-111" charset="0"/>
                  </a:rPr>
                  <a:t>the shared attributes</a:t>
                </a:r>
                <a:endParaRPr lang="en-US" dirty="0">
                  <a:ea typeface="Arial Unicode MS" pitchFamily="-111" charset="0"/>
                  <a:cs typeface="Arial Unicode MS" pitchFamily="-111" charset="0"/>
                </a:endParaRPr>
              </a:p>
              <a:p>
                <a:pPr lvl="2"/>
                <a:r>
                  <a:rPr lang="en-US" dirty="0">
                    <a:ea typeface="Arial Unicode MS" pitchFamily="-111" charset="0"/>
                    <a:cs typeface="Arial Unicode MS" pitchFamily="-111" charset="0"/>
                  </a:rPr>
                  <a:t>The projection </a:t>
                </a:r>
                <a:r>
                  <a:rPr lang="en-US" dirty="0">
                    <a:latin typeface="Symbol" pitchFamily="-111" charset="2"/>
                    <a:ea typeface="Arial Unicode MS" pitchFamily="-111" charset="0"/>
                    <a:cs typeface="Arial Unicode MS" pitchFamily="-111" charset="0"/>
                  </a:rPr>
                  <a:t>P</a:t>
                </a:r>
                <a:r>
                  <a:rPr lang="en-US" baseline="-25000" dirty="0">
                    <a:ea typeface="Arial Unicode MS" pitchFamily="-111" charset="0"/>
                    <a:cs typeface="Arial Unicode MS" pitchFamily="-111" charset="0"/>
                  </a:rPr>
                  <a:t>A U </a:t>
                </a:r>
                <a:r>
                  <a:rPr lang="en-US" baseline="-25000" dirty="0" smtClean="0">
                    <a:ea typeface="Arial Unicode MS" pitchFamily="-111" charset="0"/>
                    <a:cs typeface="Arial Unicode MS" pitchFamily="-111" charset="0"/>
                  </a:rPr>
                  <a:t>B </a:t>
                </a:r>
                <a:r>
                  <a:rPr lang="en-US" dirty="0" smtClean="0">
                    <a:ea typeface="Arial Unicode MS" pitchFamily="-111" charset="0"/>
                    <a:cs typeface="Arial Unicode MS" pitchFamily="-111" charset="0"/>
                  </a:rPr>
                  <a:t>eliminates </a:t>
                </a:r>
                <a:r>
                  <a:rPr lang="en-US" dirty="0">
                    <a:ea typeface="Arial Unicode MS" pitchFamily="-111" charset="0"/>
                    <a:cs typeface="Arial Unicode MS" pitchFamily="-111" charset="0"/>
                  </a:rPr>
                  <a:t>the duplicate common attributes</a:t>
                </a:r>
              </a:p>
              <a:p>
                <a:pPr lvl="1"/>
                <a:endParaRPr lang="en-US" dirty="0"/>
              </a:p>
              <a:p>
                <a:endParaRPr lang="en-US" dirty="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990599" y="1843087"/>
                <a:ext cx="5967413" cy="4696599"/>
              </a:xfrm>
              <a:blipFill rotWithShape="0">
                <a:blip r:embed="rId2"/>
                <a:stretch>
                  <a:fillRect l="-1328" t="-12062" r="-1124" b="-14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Natural Join (</a:t>
                </a:r>
                <a14:m>
                  <m:oMath xmlns:m="http://schemas.openxmlformats.org/officeDocument/2006/math">
                    <m:r>
                      <a:rPr lang="en-US" i="1" smtClean="0">
                        <a:latin typeface="Cambria Math" charset="0"/>
                        <a:ea typeface="Cambria Math" charset="0"/>
                        <a:cs typeface="Cambria Math" charset="0"/>
                      </a:rPr>
                      <m:t>⋈</m:t>
                    </m:r>
                  </m:oMath>
                </a14:m>
                <a:r>
                  <a:rPr lang="en-US" dirty="0" smtClean="0"/>
                  <a:t>)</a:t>
                </a:r>
                <a:endParaRPr lang="en-US" dirty="0"/>
              </a:p>
            </p:txBody>
          </p:sp>
        </mc:Choice>
        <mc:Fallback xmlns="">
          <p:sp>
            <p:nvSpPr>
              <p:cNvPr id="7" name="Rectangle 2"/>
              <p:cNvSpPr txBox="1">
                <a:spLocks noRot="1" noChangeAspect="1" noMove="1" noResize="1" noEditPoints="1" noAdjustHandles="1" noChangeArrowheads="1" noChangeShapeType="1" noTextEdit="1"/>
              </p:cNvSpPr>
              <p:nvPr/>
            </p:nvSpPr>
            <p:spPr>
              <a:xfrm>
                <a:off x="990600" y="517525"/>
                <a:ext cx="10515600" cy="1325563"/>
              </a:xfrm>
              <a:prstGeom prst="rect">
                <a:avLst/>
              </a:prstGeom>
              <a:blipFill rotWithShape="0">
                <a:blip r:embed="rId3"/>
                <a:stretch>
                  <a:fillRect l="-2377"/>
                </a:stretch>
              </a:blipFill>
            </p:spPr>
            <p:txBody>
              <a:bodyPr/>
              <a:lstStyle/>
              <a:p>
                <a:r>
                  <a:rPr lang="en-US">
                    <a:noFill/>
                  </a:rPr>
                  <a:t> </a:t>
                </a:r>
              </a:p>
            </p:txBody>
          </p:sp>
        </mc:Fallback>
      </mc:AlternateContent>
      <p:sp>
        <p:nvSpPr>
          <p:cNvPr id="9" name="Rectangle 35"/>
          <p:cNvSpPr>
            <a:spLocks noChangeArrowheads="1"/>
          </p:cNvSpPr>
          <p:nvPr/>
        </p:nvSpPr>
        <p:spPr bwMode="auto">
          <a:xfrm>
            <a:off x="7286624" y="2214563"/>
            <a:ext cx="4410437" cy="2419124"/>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smtClean="0">
                <a:solidFill>
                  <a:schemeClr val="accent2"/>
                </a:solidFill>
                <a:latin typeface="Menlo" charset="0"/>
                <a:ea typeface="Menlo" charset="0"/>
                <a:cs typeface="Menlo" charset="0"/>
              </a:rPr>
              <a:t>SELECT DISTINCT</a:t>
            </a:r>
          </a:p>
          <a:p>
            <a:pPr>
              <a:lnSpc>
                <a:spcPct val="90000"/>
              </a:lnSpc>
              <a:buFontTx/>
              <a:buNone/>
            </a:pPr>
            <a:r>
              <a:rPr lang="en-US" sz="2400" dirty="0">
                <a:solidFill>
                  <a:schemeClr val="bg2">
                    <a:lumMod val="90000"/>
                  </a:schemeClr>
                </a:solidFill>
                <a:latin typeface="Menlo" charset="0"/>
                <a:ea typeface="Menlo" charset="0"/>
                <a:cs typeface="Menlo" charset="0"/>
              </a:rPr>
              <a:t> </a:t>
            </a:r>
            <a:r>
              <a:rPr lang="en-US" sz="2400" dirty="0" smtClean="0">
                <a:solidFill>
                  <a:schemeClr val="bg2">
                    <a:lumMod val="90000"/>
                  </a:schemeClr>
                </a:solidFill>
                <a:latin typeface="Menlo" charset="0"/>
                <a:ea typeface="Menlo" charset="0"/>
                <a:cs typeface="Menlo" charset="0"/>
              </a:rPr>
              <a:t> </a:t>
            </a:r>
            <a:r>
              <a:rPr lang="en-US" sz="2400" dirty="0" err="1" smtClean="0">
                <a:latin typeface="Menlo" charset="0"/>
                <a:ea typeface="Menlo" charset="0"/>
                <a:cs typeface="Menlo" charset="0"/>
              </a:rPr>
              <a:t>ssid</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S.name</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gpa</a:t>
            </a:r>
            <a:r>
              <a:rPr lang="en-US" sz="2400" dirty="0" smtClean="0">
                <a:latin typeface="Menlo" charset="0"/>
                <a:ea typeface="Menlo" charset="0"/>
                <a:cs typeface="Menlo" charset="0"/>
              </a:rPr>
              <a:t>,</a:t>
            </a:r>
          </a:p>
          <a:p>
            <a:pPr>
              <a:lnSpc>
                <a:spcPct val="90000"/>
              </a:lnSpc>
              <a:buFontTx/>
              <a:buNone/>
            </a:pPr>
            <a:r>
              <a:rPr lang="en-US" sz="2400" dirty="0">
                <a:latin typeface="Menlo" charset="0"/>
                <a:ea typeface="Menlo" charset="0"/>
                <a:cs typeface="Menlo" charset="0"/>
              </a:rPr>
              <a:t> </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ssn</a:t>
            </a:r>
            <a:r>
              <a:rPr lang="en-US" sz="2400" dirty="0" smtClean="0">
                <a:latin typeface="Menlo" charset="0"/>
                <a:ea typeface="Menlo" charset="0"/>
                <a:cs typeface="Menlo" charset="0"/>
              </a:rPr>
              <a:t>, address</a:t>
            </a:r>
          </a:p>
          <a:p>
            <a:pPr>
              <a:lnSpc>
                <a:spcPct val="90000"/>
              </a:lnSpc>
              <a:buFontTx/>
              <a:buNone/>
            </a:pPr>
            <a:r>
              <a:rPr lang="en-US" sz="2400" dirty="0" smtClean="0">
                <a:solidFill>
                  <a:schemeClr val="accent2"/>
                </a:solidFill>
                <a:latin typeface="Menlo" charset="0"/>
                <a:ea typeface="Menlo" charset="0"/>
                <a:cs typeface="Menlo" charset="0"/>
              </a:rPr>
              <a:t>FROM </a:t>
            </a:r>
          </a:p>
          <a:p>
            <a:pPr>
              <a:lnSpc>
                <a:spcPct val="90000"/>
              </a:lnSpc>
              <a:buFontTx/>
              <a:buNone/>
            </a:pPr>
            <a:r>
              <a:rPr lang="en-US" sz="2400" dirty="0" smtClean="0">
                <a:solidFill>
                  <a:schemeClr val="accent2"/>
                </a:solidFill>
                <a:latin typeface="Menlo" charset="0"/>
                <a:ea typeface="Menlo" charset="0"/>
                <a:cs typeface="Menlo" charset="0"/>
              </a:rPr>
              <a:t>  </a:t>
            </a:r>
            <a:r>
              <a:rPr lang="en-US" sz="2400" dirty="0" smtClean="0">
                <a:latin typeface="Menlo" charset="0"/>
                <a:ea typeface="Menlo" charset="0"/>
                <a:cs typeface="Menlo" charset="0"/>
              </a:rPr>
              <a:t>Students S,</a:t>
            </a:r>
          </a:p>
          <a:p>
            <a:pPr>
              <a:lnSpc>
                <a:spcPct val="90000"/>
              </a:lnSpc>
              <a:buFontTx/>
              <a:buNone/>
            </a:pPr>
            <a:r>
              <a:rPr lang="en-US" sz="2400" dirty="0">
                <a:latin typeface="Menlo" charset="0"/>
                <a:ea typeface="Menlo" charset="0"/>
                <a:cs typeface="Menlo" charset="0"/>
              </a:rPr>
              <a:t> </a:t>
            </a:r>
            <a:r>
              <a:rPr lang="en-US" sz="2400" dirty="0" smtClean="0">
                <a:latin typeface="Menlo" charset="0"/>
                <a:ea typeface="Menlo" charset="0"/>
                <a:cs typeface="Menlo" charset="0"/>
              </a:rPr>
              <a:t> People P</a:t>
            </a:r>
          </a:p>
          <a:p>
            <a:pPr>
              <a:lnSpc>
                <a:spcPct val="90000"/>
              </a:lnSpc>
              <a:buFontTx/>
              <a:buNone/>
            </a:pP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a:t>
            </a:r>
            <a:r>
              <a:rPr lang="en-US" sz="2400" dirty="0" err="1" smtClean="0">
                <a:latin typeface="Menlo" charset="0"/>
                <a:ea typeface="Menlo" charset="0"/>
                <a:cs typeface="Menlo" charset="0"/>
              </a:rPr>
              <a:t>S.name</a:t>
            </a:r>
            <a:r>
              <a:rPr lang="en-US" sz="2400" dirty="0" smtClean="0">
                <a:latin typeface="Menlo" charset="0"/>
                <a:ea typeface="Menlo" charset="0"/>
                <a:cs typeface="Menlo" charset="0"/>
              </a:rPr>
              <a:t> = </a:t>
            </a:r>
            <a:r>
              <a:rPr lang="en-US" sz="2400" dirty="0" err="1" smtClean="0">
                <a:latin typeface="Menlo" charset="0"/>
                <a:ea typeface="Menlo" charset="0"/>
                <a:cs typeface="Menlo" charset="0"/>
              </a:rPr>
              <a:t>P.name</a:t>
            </a:r>
            <a:r>
              <a:rPr lang="en-US" sz="2400" dirty="0" smtClean="0">
                <a:latin typeface="Menlo" charset="0"/>
                <a:ea typeface="Menlo" charset="0"/>
                <a:cs typeface="Menlo" charset="0"/>
              </a:rPr>
              <a:t>;</a:t>
            </a:r>
          </a:p>
        </p:txBody>
      </p:sp>
      <p:sp>
        <p:nvSpPr>
          <p:cNvPr id="3" name="TextBox 2"/>
          <p:cNvSpPr txBox="1"/>
          <p:nvPr/>
        </p:nvSpPr>
        <p:spPr>
          <a:xfrm>
            <a:off x="7286625" y="1691343"/>
            <a:ext cx="838691" cy="523220"/>
          </a:xfrm>
          <a:prstGeom prst="rect">
            <a:avLst/>
          </a:prstGeom>
          <a:noFill/>
        </p:spPr>
        <p:txBody>
          <a:bodyPr wrap="none" rtlCol="0">
            <a:spAutoFit/>
          </a:bodyPr>
          <a:lstStyle/>
          <a:p>
            <a:r>
              <a:rPr lang="en-US" sz="2800" i="1" dirty="0" smtClean="0">
                <a:latin typeface="+mj-lt"/>
              </a:rPr>
              <a:t>SQL:</a:t>
            </a:r>
            <a:endParaRPr lang="en-US" sz="2800" i="1" dirty="0">
              <a:latin typeface="+mj-lt"/>
            </a:endParaRPr>
          </a:p>
        </p:txBody>
      </p:sp>
      <p:sp>
        <p:nvSpPr>
          <p:cNvPr id="12" name="TextBox 11"/>
          <p:cNvSpPr txBox="1"/>
          <p:nvPr/>
        </p:nvSpPr>
        <p:spPr>
          <a:xfrm>
            <a:off x="7286624" y="5601423"/>
            <a:ext cx="671979" cy="523220"/>
          </a:xfrm>
          <a:prstGeom prst="rect">
            <a:avLst/>
          </a:prstGeom>
          <a:noFill/>
        </p:spPr>
        <p:txBody>
          <a:bodyPr wrap="none" rtlCol="0">
            <a:spAutoFit/>
          </a:bodyPr>
          <a:lstStyle/>
          <a:p>
            <a:r>
              <a:rPr lang="en-US" sz="2800" i="1" dirty="0" smtClean="0">
                <a:latin typeface="+mj-lt"/>
              </a:rPr>
              <a:t>RA:</a:t>
            </a:r>
            <a:endParaRPr lang="en-US" sz="2800" i="1" dirty="0">
              <a:latin typeface="+mj-lt"/>
            </a:endParaRPr>
          </a:p>
        </p:txBody>
      </p:sp>
      <mc:AlternateContent xmlns:mc="http://schemas.openxmlformats.org/markup-compatibility/2006" xmlns:a14="http://schemas.microsoft.com/office/drawing/2010/main">
        <mc:Choice Requires="a14">
          <p:sp>
            <p:nvSpPr>
              <p:cNvPr id="11" name="TextBox 10"/>
              <p:cNvSpPr txBox="1"/>
              <p:nvPr/>
            </p:nvSpPr>
            <p:spPr>
              <a:xfrm>
                <a:off x="7286624" y="5985689"/>
                <a:ext cx="42082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𝑆𝑡𝑢𝑑𝑒𝑛𝑡𝑠</m:t>
                      </m:r>
                      <m:r>
                        <a:rPr lang="en-US" sz="3600" b="0" i="1" smtClean="0">
                          <a:latin typeface="Cambria Math" charset="0"/>
                        </a:rPr>
                        <m:t> ⋈ </m:t>
                      </m:r>
                      <m:r>
                        <a:rPr lang="en-US" sz="3600" b="0" i="1" smtClean="0">
                          <a:latin typeface="Cambria Math" charset="0"/>
                          <a:ea typeface="Cambria Math" charset="0"/>
                          <a:cs typeface="Cambria Math" charset="0"/>
                        </a:rPr>
                        <m:t>𝑃𝑒𝑜𝑝𝑙𝑒</m:t>
                      </m:r>
                    </m:oMath>
                  </m:oMathPara>
                </a14:m>
                <a:endParaRPr lang="en-US" sz="3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286624" y="5985689"/>
                <a:ext cx="4208268" cy="553998"/>
              </a:xfrm>
              <a:prstGeom prst="rect">
                <a:avLst/>
              </a:prstGeom>
              <a:blipFill rotWithShape="0">
                <a:blip r:embed="rId4"/>
                <a:stretch>
                  <a:fillRect/>
                </a:stretch>
              </a:blipFill>
            </p:spPr>
            <p:txBody>
              <a:bodyPr/>
              <a:lstStyle/>
              <a:p>
                <a:r>
                  <a:rPr lang="en-US">
                    <a:noFill/>
                  </a:rPr>
                  <a:t> </a:t>
                </a:r>
              </a:p>
            </p:txBody>
          </p:sp>
        </mc:Fallback>
      </mc:AlternateContent>
      <p:sp>
        <p:nvSpPr>
          <p:cNvPr id="14" name="Down Arrow 13"/>
          <p:cNvSpPr/>
          <p:nvPr/>
        </p:nvSpPr>
        <p:spPr>
          <a:xfrm>
            <a:off x="9206092" y="5233562"/>
            <a:ext cx="571500" cy="629471"/>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ectangle 35"/>
          <p:cNvSpPr>
            <a:spLocks noChangeArrowheads="1"/>
          </p:cNvSpPr>
          <p:nvPr/>
        </p:nvSpPr>
        <p:spPr bwMode="auto">
          <a:xfrm>
            <a:off x="7286623" y="823413"/>
            <a:ext cx="3664911" cy="590931"/>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dirty="0" smtClean="0">
                <a:solidFill>
                  <a:schemeClr val="accent2"/>
                </a:solidFill>
                <a:latin typeface="Menlo" charset="0"/>
                <a:ea typeface="Menlo" charset="0"/>
                <a:cs typeface="Menlo" charset="0"/>
              </a:rPr>
              <a:t>Students(</a:t>
            </a:r>
            <a:r>
              <a:rPr lang="en-US" dirty="0" err="1" smtClean="0">
                <a:solidFill>
                  <a:schemeClr val="accent2"/>
                </a:solidFill>
                <a:latin typeface="Menlo" charset="0"/>
                <a:ea typeface="Menlo" charset="0"/>
                <a:cs typeface="Menlo" charset="0"/>
              </a:rPr>
              <a:t>sid,name,gpa</a:t>
            </a:r>
            <a:r>
              <a:rPr lang="en-US" dirty="0" smtClean="0">
                <a:solidFill>
                  <a:schemeClr val="accent2"/>
                </a:solidFill>
                <a:latin typeface="Menlo" charset="0"/>
                <a:ea typeface="Menlo" charset="0"/>
                <a:cs typeface="Menlo" charset="0"/>
              </a:rPr>
              <a:t>)</a:t>
            </a:r>
          </a:p>
          <a:p>
            <a:pPr>
              <a:lnSpc>
                <a:spcPct val="90000"/>
              </a:lnSpc>
              <a:buFontTx/>
              <a:buNone/>
            </a:pPr>
            <a:r>
              <a:rPr lang="en-US" dirty="0" smtClean="0">
                <a:solidFill>
                  <a:schemeClr val="accent2"/>
                </a:solidFill>
                <a:latin typeface="Menlo" charset="0"/>
                <a:ea typeface="Menlo" charset="0"/>
                <a:cs typeface="Menlo" charset="0"/>
              </a:rPr>
              <a:t>People(</a:t>
            </a:r>
            <a:r>
              <a:rPr lang="en-US" dirty="0" err="1" smtClean="0">
                <a:solidFill>
                  <a:schemeClr val="accent2"/>
                </a:solidFill>
                <a:latin typeface="Menlo" charset="0"/>
                <a:ea typeface="Menlo" charset="0"/>
                <a:cs typeface="Menlo" charset="0"/>
              </a:rPr>
              <a:t>ssn,name,address</a:t>
            </a:r>
            <a:r>
              <a:rPr lang="en-US" dirty="0" smtClean="0">
                <a:solidFill>
                  <a:schemeClr val="accent2"/>
                </a:solidFill>
                <a:latin typeface="Menlo" charset="0"/>
                <a:ea typeface="Menlo" charset="0"/>
                <a:cs typeface="Menlo" charset="0"/>
              </a:rPr>
              <a:t>)</a:t>
            </a:r>
          </a:p>
        </p:txBody>
      </p:sp>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33664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9" grpId="0" animBg="1"/>
      <p:bldP spid="3" grpId="0"/>
      <p:bldP spid="12" grpId="0"/>
      <p:bldP spid="11" grpId="0"/>
      <p:bldP spid="14"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Converting SQL Query -&gt; RA</a:t>
            </a:r>
            <a:endParaRPr lang="en-US" dirty="0"/>
          </a:p>
        </p:txBody>
      </p:sp>
      <p:sp>
        <p:nvSpPr>
          <p:cNvPr id="6" name="Rectangle 35"/>
          <p:cNvSpPr>
            <a:spLocks noChangeArrowheads="1"/>
          </p:cNvSpPr>
          <p:nvPr/>
        </p:nvSpPr>
        <p:spPr bwMode="auto">
          <a:xfrm>
            <a:off x="838199" y="2655984"/>
            <a:ext cx="4405314" cy="280692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800" dirty="0" smtClean="0">
                <a:solidFill>
                  <a:schemeClr val="accent2"/>
                </a:solidFill>
                <a:latin typeface="Menlo" charset="0"/>
                <a:ea typeface="Menlo" charset="0"/>
                <a:cs typeface="Menlo" charset="0"/>
              </a:rPr>
              <a:t>SELECT DISTINCT</a:t>
            </a:r>
            <a:endParaRPr lang="en-US" sz="2800" dirty="0">
              <a:solidFill>
                <a:schemeClr val="bg2">
                  <a:lumMod val="90000"/>
                </a:schemeClr>
              </a:solidFill>
              <a:latin typeface="Menlo" charset="0"/>
              <a:ea typeface="Menlo" charset="0"/>
              <a:cs typeface="Menlo" charset="0"/>
            </a:endParaRPr>
          </a:p>
          <a:p>
            <a:pPr>
              <a:lnSpc>
                <a:spcPct val="90000"/>
              </a:lnSpc>
              <a:buFontTx/>
              <a:buNone/>
            </a:pPr>
            <a:r>
              <a:rPr lang="en-US" sz="2800" dirty="0" smtClean="0">
                <a:latin typeface="Menlo" charset="0"/>
                <a:ea typeface="Menlo" charset="0"/>
                <a:cs typeface="Menlo" charset="0"/>
              </a:rPr>
              <a:t>  </a:t>
            </a:r>
            <a:r>
              <a:rPr lang="en-US" sz="2800" dirty="0" err="1" smtClean="0">
                <a:latin typeface="Menlo" charset="0"/>
                <a:ea typeface="Menlo" charset="0"/>
                <a:cs typeface="Menlo" charset="0"/>
              </a:rPr>
              <a:t>gpa</a:t>
            </a:r>
            <a:r>
              <a:rPr lang="en-US" sz="2800" dirty="0" smtClean="0">
                <a:latin typeface="Menlo" charset="0"/>
                <a:ea typeface="Menlo" charset="0"/>
                <a:cs typeface="Menlo" charset="0"/>
              </a:rPr>
              <a:t>,</a:t>
            </a:r>
          </a:p>
          <a:p>
            <a:pPr>
              <a:lnSpc>
                <a:spcPct val="90000"/>
              </a:lnSpc>
              <a:buFontTx/>
              <a:buNone/>
            </a:pPr>
            <a:r>
              <a:rPr lang="en-US" sz="2800" dirty="0">
                <a:latin typeface="Menlo" charset="0"/>
                <a:ea typeface="Menlo" charset="0"/>
                <a:cs typeface="Menlo" charset="0"/>
              </a:rPr>
              <a:t> </a:t>
            </a:r>
            <a:r>
              <a:rPr lang="en-US" sz="2800" dirty="0" smtClean="0">
                <a:latin typeface="Menlo" charset="0"/>
                <a:ea typeface="Menlo" charset="0"/>
                <a:cs typeface="Menlo" charset="0"/>
              </a:rPr>
              <a:t> address</a:t>
            </a:r>
          </a:p>
          <a:p>
            <a:pPr>
              <a:lnSpc>
                <a:spcPct val="90000"/>
              </a:lnSpc>
              <a:buFontTx/>
              <a:buNone/>
            </a:pPr>
            <a:r>
              <a:rPr lang="en-US" sz="2800" dirty="0" smtClean="0">
                <a:solidFill>
                  <a:schemeClr val="accent2"/>
                </a:solidFill>
                <a:latin typeface="Menlo" charset="0"/>
                <a:ea typeface="Menlo" charset="0"/>
                <a:cs typeface="Menlo" charset="0"/>
              </a:rPr>
              <a:t>FROM</a:t>
            </a:r>
            <a:r>
              <a:rPr lang="en-US" sz="2800" dirty="0" smtClean="0">
                <a:latin typeface="Menlo" charset="0"/>
                <a:ea typeface="Menlo" charset="0"/>
                <a:cs typeface="Menlo" charset="0"/>
              </a:rPr>
              <a:t> Students S,</a:t>
            </a:r>
          </a:p>
          <a:p>
            <a:pPr>
              <a:lnSpc>
                <a:spcPct val="90000"/>
              </a:lnSpc>
              <a:buFontTx/>
              <a:buNone/>
            </a:pPr>
            <a:r>
              <a:rPr lang="en-US" sz="2800" dirty="0">
                <a:latin typeface="Menlo" charset="0"/>
                <a:ea typeface="Menlo" charset="0"/>
                <a:cs typeface="Menlo" charset="0"/>
              </a:rPr>
              <a:t> </a:t>
            </a:r>
            <a:r>
              <a:rPr lang="en-US" sz="2800" dirty="0" smtClean="0">
                <a:latin typeface="Menlo" charset="0"/>
                <a:ea typeface="Menlo" charset="0"/>
                <a:cs typeface="Menlo" charset="0"/>
              </a:rPr>
              <a:t>    People P</a:t>
            </a:r>
          </a:p>
          <a:p>
            <a:pPr>
              <a:lnSpc>
                <a:spcPct val="90000"/>
              </a:lnSpc>
              <a:buFontTx/>
              <a:buNone/>
            </a:pPr>
            <a:r>
              <a:rPr lang="en-US" sz="2800" dirty="0" smtClean="0">
                <a:solidFill>
                  <a:schemeClr val="accent2"/>
                </a:solidFill>
                <a:latin typeface="Menlo" charset="0"/>
                <a:ea typeface="Menlo" charset="0"/>
                <a:cs typeface="Menlo" charset="0"/>
              </a:rPr>
              <a:t>WHERE</a:t>
            </a:r>
            <a:r>
              <a:rPr lang="en-US" sz="2800" dirty="0" smtClean="0">
                <a:latin typeface="Menlo" charset="0"/>
                <a:ea typeface="Menlo" charset="0"/>
                <a:cs typeface="Menlo" charset="0"/>
              </a:rPr>
              <a:t> </a:t>
            </a:r>
            <a:r>
              <a:rPr lang="en-US" sz="2800" dirty="0" err="1" smtClean="0">
                <a:latin typeface="Menlo" charset="0"/>
                <a:ea typeface="Menlo" charset="0"/>
                <a:cs typeface="Menlo" charset="0"/>
              </a:rPr>
              <a:t>gpa</a:t>
            </a:r>
            <a:r>
              <a:rPr lang="en-US" sz="2800" dirty="0" smtClean="0">
                <a:latin typeface="Menlo" charset="0"/>
                <a:ea typeface="Menlo" charset="0"/>
                <a:cs typeface="Menlo" charset="0"/>
              </a:rPr>
              <a:t> &gt; 3.5 AND</a:t>
            </a:r>
          </a:p>
          <a:p>
            <a:pPr>
              <a:lnSpc>
                <a:spcPct val="90000"/>
              </a:lnSpc>
              <a:buFontTx/>
              <a:buNone/>
            </a:pPr>
            <a:r>
              <a:rPr lang="en-US" sz="2800" dirty="0">
                <a:latin typeface="Menlo" charset="0"/>
                <a:ea typeface="Menlo" charset="0"/>
                <a:cs typeface="Menlo" charset="0"/>
              </a:rPr>
              <a:t> </a:t>
            </a:r>
            <a:r>
              <a:rPr lang="en-US" sz="2800" dirty="0" smtClean="0">
                <a:latin typeface="Menlo" charset="0"/>
                <a:ea typeface="Menlo" charset="0"/>
                <a:cs typeface="Menlo" charset="0"/>
              </a:rPr>
              <a:t>  </a:t>
            </a:r>
            <a:r>
              <a:rPr lang="en-US" sz="2800" dirty="0" err="1" smtClean="0">
                <a:latin typeface="Menlo" charset="0"/>
                <a:ea typeface="Menlo" charset="0"/>
                <a:cs typeface="Menlo" charset="0"/>
              </a:rPr>
              <a:t>sname</a:t>
            </a:r>
            <a:r>
              <a:rPr lang="en-US" sz="2800" dirty="0" smtClean="0">
                <a:latin typeface="Menlo" charset="0"/>
                <a:ea typeface="Menlo" charset="0"/>
                <a:cs typeface="Menlo" charset="0"/>
              </a:rPr>
              <a:t> = </a:t>
            </a:r>
            <a:r>
              <a:rPr lang="en-US" sz="2800" dirty="0" err="1" smtClean="0">
                <a:latin typeface="Menlo" charset="0"/>
                <a:ea typeface="Menlo" charset="0"/>
                <a:cs typeface="Menlo" charset="0"/>
              </a:rPr>
              <a:t>pname</a:t>
            </a:r>
            <a:r>
              <a:rPr lang="en-US" sz="2800" dirty="0" smtClean="0">
                <a:latin typeface="Menlo" charset="0"/>
                <a:ea typeface="Menlo" charset="0"/>
                <a:cs typeface="Menlo" charset="0"/>
              </a:rPr>
              <a:t>;</a:t>
            </a:r>
          </a:p>
        </p:txBody>
      </p:sp>
      <mc:AlternateContent xmlns:mc="http://schemas.openxmlformats.org/markup-compatibility/2006" xmlns:a14="http://schemas.microsoft.com/office/drawing/2010/main">
        <mc:Choice Requires="a14">
          <p:sp>
            <p:nvSpPr>
              <p:cNvPr id="9" name="TextBox 8"/>
              <p:cNvSpPr txBox="1"/>
              <p:nvPr/>
            </p:nvSpPr>
            <p:spPr>
              <a:xfrm>
                <a:off x="6435345" y="3598189"/>
                <a:ext cx="5356146" cy="5324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charset="0"/>
                            </a:rPr>
                          </m:ctrlPr>
                        </m:sSubPr>
                        <m:e>
                          <m:r>
                            <m:rPr>
                              <m:sty m:val="p"/>
                            </m:rPr>
                            <a:rPr lang="el-GR" sz="3200" i="1" smtClean="0">
                              <a:latin typeface="Cambria Math" charset="0"/>
                              <a:ea typeface="Cambria Math" charset="0"/>
                              <a:cs typeface="Cambria Math" charset="0"/>
                            </a:rPr>
                            <m:t>Π</m:t>
                          </m:r>
                        </m:e>
                        <m:sub>
                          <m:r>
                            <a:rPr lang="en-US" sz="3200" b="0" i="1" smtClean="0">
                              <a:latin typeface="Cambria Math" charset="0"/>
                            </a:rPr>
                            <m:t>𝑔𝑝𝑎</m:t>
                          </m:r>
                          <m:r>
                            <a:rPr lang="en-US" sz="3200" b="0" i="1" smtClean="0">
                              <a:latin typeface="Cambria Math" charset="0"/>
                            </a:rPr>
                            <m:t>,</m:t>
                          </m:r>
                          <m:r>
                            <a:rPr lang="en-US" sz="3200" b="0" i="1" smtClean="0">
                              <a:latin typeface="Cambria Math" charset="0"/>
                            </a:rPr>
                            <m:t>𝑎𝑑𝑑𝑟𝑒𝑠𝑠</m:t>
                          </m:r>
                        </m:sub>
                      </m:sSub>
                      <m:r>
                        <a:rPr lang="en-US" sz="3200" b="0" i="1" smtClean="0">
                          <a:latin typeface="Cambria Math" charset="0"/>
                        </a:rPr>
                        <m:t>(</m:t>
                      </m:r>
                      <m:sSub>
                        <m:sSubPr>
                          <m:ctrlPr>
                            <a:rPr lang="en-US" sz="3200" b="0" i="1" smtClean="0">
                              <a:latin typeface="Cambria Math" charset="0"/>
                            </a:rPr>
                          </m:ctrlPr>
                        </m:sSubPr>
                        <m:e>
                          <m:r>
                            <a:rPr lang="en-US" sz="3200" b="0" i="1" smtClean="0">
                              <a:latin typeface="Cambria Math" charset="0"/>
                              <a:ea typeface="Cambria Math" charset="0"/>
                              <a:cs typeface="Cambria Math" charset="0"/>
                            </a:rPr>
                            <m:t>𝜎</m:t>
                          </m:r>
                        </m:e>
                        <m:sub>
                          <m:r>
                            <a:rPr lang="en-US" sz="3200" b="0" i="1" smtClean="0">
                              <a:latin typeface="Cambria Math" charset="0"/>
                            </a:rPr>
                            <m:t>𝑔𝑝𝑎</m:t>
                          </m:r>
                          <m:r>
                            <a:rPr lang="en-US" sz="3200" b="0" i="1" smtClean="0">
                              <a:latin typeface="Cambria Math" charset="0"/>
                            </a:rPr>
                            <m:t>&gt;3.5</m:t>
                          </m:r>
                        </m:sub>
                      </m:sSub>
                      <m:r>
                        <a:rPr lang="en-US" sz="3200" b="0" i="1" smtClean="0">
                          <a:latin typeface="Cambria Math" charset="0"/>
                        </a:rPr>
                        <m:t>(</m:t>
                      </m:r>
                      <m:r>
                        <a:rPr lang="en-US" sz="3200" b="0" i="1" smtClean="0">
                          <a:latin typeface="Cambria Math" charset="0"/>
                        </a:rPr>
                        <m:t>𝑆</m:t>
                      </m:r>
                      <m:r>
                        <a:rPr lang="en-US" sz="3200" b="0" i="1" smtClean="0">
                          <a:latin typeface="Cambria Math" charset="0"/>
                          <a:ea typeface="Cambria Math" charset="0"/>
                          <a:cs typeface="Cambria Math" charset="0"/>
                        </a:rPr>
                        <m:t>⋈</m:t>
                      </m:r>
                      <m:r>
                        <a:rPr lang="en-US" sz="3200" b="0" i="1" smtClean="0">
                          <a:latin typeface="Cambria Math" charset="0"/>
                          <a:ea typeface="Cambria Math" charset="0"/>
                          <a:cs typeface="Cambria Math" charset="0"/>
                        </a:rPr>
                        <m:t>𝑃</m:t>
                      </m:r>
                      <m:r>
                        <a:rPr lang="en-US" sz="3200" b="0" i="1" smtClean="0">
                          <a:latin typeface="Cambria Math" charset="0"/>
                        </a:rPr>
                        <m:t>))</m:t>
                      </m:r>
                    </m:oMath>
                  </m:oMathPara>
                </a14:m>
                <a:endParaRPr lang="en-US"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6435345" y="3598189"/>
                <a:ext cx="5356146" cy="532453"/>
              </a:xfrm>
              <a:prstGeom prst="rect">
                <a:avLst/>
              </a:prstGeom>
              <a:blipFill rotWithShape="0">
                <a:blip r:embed="rId2"/>
                <a:stretch>
                  <a:fillRect/>
                </a:stretch>
              </a:blipFill>
            </p:spPr>
            <p:txBody>
              <a:bodyPr/>
              <a:lstStyle/>
              <a:p>
                <a:r>
                  <a:rPr lang="en-US">
                    <a:noFill/>
                  </a:rPr>
                  <a:t> </a:t>
                </a:r>
              </a:p>
            </p:txBody>
          </p:sp>
        </mc:Fallback>
      </mc:AlternateContent>
      <p:sp>
        <p:nvSpPr>
          <p:cNvPr id="10" name="Right Arrow 9"/>
          <p:cNvSpPr/>
          <p:nvPr/>
        </p:nvSpPr>
        <p:spPr>
          <a:xfrm>
            <a:off x="5453062" y="3669278"/>
            <a:ext cx="642938" cy="3925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Rectangle 35"/>
          <p:cNvSpPr>
            <a:spLocks noChangeArrowheads="1"/>
          </p:cNvSpPr>
          <p:nvPr/>
        </p:nvSpPr>
        <p:spPr bwMode="auto">
          <a:xfrm>
            <a:off x="838199" y="1690688"/>
            <a:ext cx="3684181" cy="590931"/>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dirty="0" smtClean="0">
                <a:solidFill>
                  <a:schemeClr val="accent2"/>
                </a:solidFill>
                <a:latin typeface="Menlo" charset="0"/>
                <a:ea typeface="Menlo" charset="0"/>
                <a:cs typeface="Menlo" charset="0"/>
              </a:rPr>
              <a:t>Students(</a:t>
            </a:r>
            <a:r>
              <a:rPr lang="en-US" dirty="0" err="1" smtClean="0">
                <a:solidFill>
                  <a:schemeClr val="accent2"/>
                </a:solidFill>
                <a:latin typeface="Menlo" charset="0"/>
                <a:ea typeface="Menlo" charset="0"/>
                <a:cs typeface="Menlo" charset="0"/>
              </a:rPr>
              <a:t>sid,sname,gpa</a:t>
            </a:r>
            <a:r>
              <a:rPr lang="en-US" dirty="0" smtClean="0">
                <a:solidFill>
                  <a:schemeClr val="accent2"/>
                </a:solidFill>
                <a:latin typeface="Menlo" charset="0"/>
                <a:ea typeface="Menlo" charset="0"/>
                <a:cs typeface="Menlo" charset="0"/>
              </a:rPr>
              <a:t>)</a:t>
            </a:r>
          </a:p>
          <a:p>
            <a:pPr>
              <a:lnSpc>
                <a:spcPct val="90000"/>
              </a:lnSpc>
              <a:buFontTx/>
              <a:buNone/>
            </a:pPr>
            <a:r>
              <a:rPr lang="en-US" dirty="0" smtClean="0">
                <a:solidFill>
                  <a:schemeClr val="accent2"/>
                </a:solidFill>
                <a:latin typeface="Menlo" charset="0"/>
                <a:ea typeface="Menlo" charset="0"/>
                <a:cs typeface="Menlo" charset="0"/>
              </a:rPr>
              <a:t>People(</a:t>
            </a:r>
            <a:r>
              <a:rPr lang="en-US" dirty="0" err="1" smtClean="0">
                <a:solidFill>
                  <a:schemeClr val="accent2"/>
                </a:solidFill>
                <a:latin typeface="Menlo" charset="0"/>
                <a:ea typeface="Menlo" charset="0"/>
                <a:cs typeface="Menlo" charset="0"/>
              </a:rPr>
              <a:t>ssn,sname,address</a:t>
            </a:r>
            <a:r>
              <a:rPr lang="en-US" dirty="0" smtClean="0">
                <a:solidFill>
                  <a:schemeClr val="accent2"/>
                </a:solidFill>
                <a:latin typeface="Menlo" charset="0"/>
                <a:ea typeface="Menlo" charset="0"/>
                <a:cs typeface="Menlo" charset="0"/>
              </a:rPr>
              <a:t>)</a:t>
            </a:r>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8790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1" y="329696"/>
            <a:ext cx="7772400" cy="1143000"/>
          </a:xfrm>
        </p:spPr>
        <p:txBody>
          <a:bodyPr/>
          <a:lstStyle/>
          <a:p>
            <a:r>
              <a:rPr lang="en-US" dirty="0" smtClean="0"/>
              <a:t>RA Expressions Can Get Complex!</a:t>
            </a:r>
            <a:endParaRPr lang="en-US" dirty="0"/>
          </a:p>
        </p:txBody>
      </p:sp>
      <p:sp>
        <p:nvSpPr>
          <p:cNvPr id="23555" name="Rectangle 3"/>
          <p:cNvSpPr>
            <a:spLocks noGrp="1" noChangeArrowheads="1"/>
          </p:cNvSpPr>
          <p:nvPr>
            <p:ph type="body" idx="1"/>
          </p:nvPr>
        </p:nvSpPr>
        <p:spPr>
          <a:xfrm>
            <a:off x="2209800" y="5486400"/>
            <a:ext cx="7772400" cy="1066800"/>
          </a:xfrm>
        </p:spPr>
        <p:txBody>
          <a:bodyPr/>
          <a:lstStyle/>
          <a:p>
            <a:pPr>
              <a:buFontTx/>
              <a:buNone/>
            </a:pPr>
            <a:endParaRPr lang="en-US" sz="2400" dirty="0"/>
          </a:p>
          <a:p>
            <a:pPr>
              <a:buFontTx/>
              <a:buNone/>
            </a:pPr>
            <a:r>
              <a:rPr lang="en-US" sz="2400" dirty="0"/>
              <a:t>     Person         Purchase          Person          Product</a:t>
            </a:r>
          </a:p>
        </p:txBody>
      </p:sp>
      <p:sp>
        <p:nvSpPr>
          <p:cNvPr id="23556" name="Rectangle 4"/>
          <p:cNvSpPr>
            <a:spLocks noChangeArrowheads="1"/>
          </p:cNvSpPr>
          <p:nvPr/>
        </p:nvSpPr>
        <p:spPr bwMode="auto">
          <a:xfrm>
            <a:off x="6400800" y="5029201"/>
            <a:ext cx="1721946"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 s</a:t>
            </a:r>
            <a:r>
              <a:rPr lang="en-US" sz="3200" baseline="-25000">
                <a:latin typeface="Times New Roman" pitchFamily="-111" charset="0"/>
              </a:rPr>
              <a:t>name=fred</a:t>
            </a:r>
          </a:p>
        </p:txBody>
      </p:sp>
      <p:sp>
        <p:nvSpPr>
          <p:cNvPr id="23557" name="Rectangle 5"/>
          <p:cNvSpPr>
            <a:spLocks noChangeArrowheads="1"/>
          </p:cNvSpPr>
          <p:nvPr/>
        </p:nvSpPr>
        <p:spPr bwMode="auto">
          <a:xfrm>
            <a:off x="8305801" y="5029201"/>
            <a:ext cx="1963999"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 s</a:t>
            </a:r>
            <a:r>
              <a:rPr lang="en-US" sz="3200" baseline="-25000">
                <a:latin typeface="Times New Roman" pitchFamily="-111" charset="0"/>
              </a:rPr>
              <a:t>name=gizmo</a:t>
            </a:r>
          </a:p>
        </p:txBody>
      </p:sp>
      <p:sp>
        <p:nvSpPr>
          <p:cNvPr id="23558" name="Rectangle 6"/>
          <p:cNvSpPr>
            <a:spLocks noChangeArrowheads="1"/>
          </p:cNvSpPr>
          <p:nvPr/>
        </p:nvSpPr>
        <p:spPr bwMode="auto">
          <a:xfrm>
            <a:off x="8610601" y="4267201"/>
            <a:ext cx="950901"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P</a:t>
            </a:r>
            <a:r>
              <a:rPr lang="en-US" sz="3200">
                <a:latin typeface="Times New Roman" pitchFamily="-111" charset="0"/>
              </a:rPr>
              <a:t> </a:t>
            </a:r>
            <a:r>
              <a:rPr lang="en-US" sz="3200" baseline="-25000">
                <a:latin typeface="Times New Roman" pitchFamily="-111" charset="0"/>
              </a:rPr>
              <a:t>pid</a:t>
            </a:r>
          </a:p>
        </p:txBody>
      </p:sp>
      <p:sp>
        <p:nvSpPr>
          <p:cNvPr id="23559" name="Rectangle 7"/>
          <p:cNvSpPr>
            <a:spLocks noChangeArrowheads="1"/>
          </p:cNvSpPr>
          <p:nvPr/>
        </p:nvSpPr>
        <p:spPr bwMode="auto">
          <a:xfrm>
            <a:off x="6629401" y="4267201"/>
            <a:ext cx="950901"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P</a:t>
            </a:r>
            <a:r>
              <a:rPr lang="en-US" sz="3200">
                <a:latin typeface="Times New Roman" pitchFamily="-111" charset="0"/>
              </a:rPr>
              <a:t> </a:t>
            </a:r>
            <a:r>
              <a:rPr lang="en-US" sz="3200" baseline="-25000">
                <a:latin typeface="Times New Roman" pitchFamily="-111" charset="0"/>
              </a:rPr>
              <a:t>ssn</a:t>
            </a:r>
          </a:p>
        </p:txBody>
      </p:sp>
      <p:grpSp>
        <p:nvGrpSpPr>
          <p:cNvPr id="23560" name="Group 8"/>
          <p:cNvGrpSpPr>
            <a:grpSpLocks/>
          </p:cNvGrpSpPr>
          <p:nvPr/>
        </p:nvGrpSpPr>
        <p:grpSpPr bwMode="auto">
          <a:xfrm>
            <a:off x="5334001" y="3581401"/>
            <a:ext cx="1706563" cy="460375"/>
            <a:chOff x="2736" y="2016"/>
            <a:chExt cx="1075" cy="290"/>
          </a:xfrm>
        </p:grpSpPr>
        <p:sp>
          <p:nvSpPr>
            <p:cNvPr id="23561" name="AutoShape 9"/>
            <p:cNvSpPr>
              <a:spLocks noChangeAspect="1" noChangeArrowheads="1"/>
            </p:cNvSpPr>
            <p:nvPr/>
          </p:nvSpPr>
          <p:spPr bwMode="auto">
            <a:xfrm rot="16200000">
              <a:off x="2797" y="1955"/>
              <a:ext cx="122" cy="243"/>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62" name="Text Box 10"/>
            <p:cNvSpPr txBox="1">
              <a:spLocks noChangeArrowheads="1"/>
            </p:cNvSpPr>
            <p:nvPr/>
          </p:nvSpPr>
          <p:spPr bwMode="auto">
            <a:xfrm>
              <a:off x="2976" y="2094"/>
              <a:ext cx="835" cy="212"/>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Times New Roman" pitchFamily="-111" charset="0"/>
                </a:rPr>
                <a:t>seller-ssn=ssn</a:t>
              </a:r>
            </a:p>
          </p:txBody>
        </p:sp>
      </p:grpSp>
      <p:grpSp>
        <p:nvGrpSpPr>
          <p:cNvPr id="23563" name="Group 11"/>
          <p:cNvGrpSpPr>
            <a:grpSpLocks/>
          </p:cNvGrpSpPr>
          <p:nvPr/>
        </p:nvGrpSpPr>
        <p:grpSpPr bwMode="auto">
          <a:xfrm>
            <a:off x="7543803" y="2743204"/>
            <a:ext cx="1206501" cy="461963"/>
            <a:chOff x="2736" y="2016"/>
            <a:chExt cx="760" cy="291"/>
          </a:xfrm>
        </p:grpSpPr>
        <p:sp>
          <p:nvSpPr>
            <p:cNvPr id="23564" name="AutoShape 12"/>
            <p:cNvSpPr>
              <a:spLocks noChangeAspect="1" noChangeArrowheads="1"/>
            </p:cNvSpPr>
            <p:nvPr/>
          </p:nvSpPr>
          <p:spPr bwMode="auto">
            <a:xfrm rot="16200000">
              <a:off x="2797" y="1955"/>
              <a:ext cx="122" cy="243"/>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65" name="Text Box 13"/>
            <p:cNvSpPr txBox="1">
              <a:spLocks noChangeArrowheads="1"/>
            </p:cNvSpPr>
            <p:nvPr/>
          </p:nvSpPr>
          <p:spPr bwMode="auto">
            <a:xfrm>
              <a:off x="2976" y="2094"/>
              <a:ext cx="520" cy="213"/>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Times New Roman" pitchFamily="-111" charset="0"/>
                </a:rPr>
                <a:t>pid=pid</a:t>
              </a:r>
            </a:p>
          </p:txBody>
        </p:sp>
      </p:grpSp>
      <p:grpSp>
        <p:nvGrpSpPr>
          <p:cNvPr id="23566" name="Group 14"/>
          <p:cNvGrpSpPr>
            <a:grpSpLocks/>
          </p:cNvGrpSpPr>
          <p:nvPr/>
        </p:nvGrpSpPr>
        <p:grpSpPr bwMode="auto">
          <a:xfrm>
            <a:off x="4876801" y="2057401"/>
            <a:ext cx="1730375" cy="460375"/>
            <a:chOff x="2736" y="2016"/>
            <a:chExt cx="1090" cy="290"/>
          </a:xfrm>
        </p:grpSpPr>
        <p:sp>
          <p:nvSpPr>
            <p:cNvPr id="23567" name="AutoShape 15"/>
            <p:cNvSpPr>
              <a:spLocks noChangeAspect="1" noChangeArrowheads="1"/>
            </p:cNvSpPr>
            <p:nvPr/>
          </p:nvSpPr>
          <p:spPr bwMode="auto">
            <a:xfrm rot="16200000">
              <a:off x="2797" y="1955"/>
              <a:ext cx="122" cy="243"/>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68" name="Text Box 16"/>
            <p:cNvSpPr txBox="1">
              <a:spLocks noChangeArrowheads="1"/>
            </p:cNvSpPr>
            <p:nvPr/>
          </p:nvSpPr>
          <p:spPr bwMode="auto">
            <a:xfrm>
              <a:off x="2976" y="2094"/>
              <a:ext cx="850" cy="212"/>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Times New Roman" pitchFamily="-111" charset="0"/>
                </a:rPr>
                <a:t>buyer-ssn=ssn</a:t>
              </a:r>
            </a:p>
          </p:txBody>
        </p:sp>
      </p:grpSp>
      <p:sp>
        <p:nvSpPr>
          <p:cNvPr id="23569" name="Rectangle 17"/>
          <p:cNvSpPr>
            <a:spLocks noChangeArrowheads="1"/>
          </p:cNvSpPr>
          <p:nvPr/>
        </p:nvSpPr>
        <p:spPr bwMode="auto">
          <a:xfrm>
            <a:off x="4800601" y="1066801"/>
            <a:ext cx="1196161" cy="584775"/>
          </a:xfrm>
          <a:prstGeom prst="rect">
            <a:avLst/>
          </a:prstGeom>
          <a:noFill/>
          <a:ln w="9525">
            <a:noFill/>
            <a:miter lim="800000"/>
            <a:headEnd/>
            <a:tailEnd/>
          </a:ln>
          <a:effectLst/>
        </p:spPr>
        <p:txBody>
          <a:bodyPr wrap="none">
            <a:prstTxWarp prst="textNoShape">
              <a:avLst/>
            </a:prstTxWarp>
            <a:spAutoFit/>
          </a:bodyPr>
          <a:lstStyle/>
          <a:p>
            <a:pPr eaLnBrk="1" hangingPunct="1"/>
            <a:r>
              <a:rPr lang="en-US" sz="3200">
                <a:latin typeface="Symbol" pitchFamily="-111" charset="2"/>
              </a:rPr>
              <a:t>P</a:t>
            </a:r>
            <a:r>
              <a:rPr lang="en-US" sz="3200">
                <a:latin typeface="Times New Roman" pitchFamily="-111" charset="0"/>
              </a:rPr>
              <a:t> </a:t>
            </a:r>
            <a:r>
              <a:rPr lang="en-US" sz="3200" baseline="-25000">
                <a:latin typeface="Times New Roman" pitchFamily="-111" charset="0"/>
              </a:rPr>
              <a:t>name</a:t>
            </a:r>
          </a:p>
        </p:txBody>
      </p:sp>
      <p:sp>
        <p:nvSpPr>
          <p:cNvPr id="23570" name="Line 18"/>
          <p:cNvSpPr>
            <a:spLocks noChangeShapeType="1"/>
          </p:cNvSpPr>
          <p:nvPr/>
        </p:nvSpPr>
        <p:spPr bwMode="auto">
          <a:xfrm flipV="1">
            <a:off x="7086600" y="56388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1" name="Line 19"/>
          <p:cNvSpPr>
            <a:spLocks noChangeShapeType="1"/>
          </p:cNvSpPr>
          <p:nvPr/>
        </p:nvSpPr>
        <p:spPr bwMode="auto">
          <a:xfrm flipV="1">
            <a:off x="9144000" y="5638800"/>
            <a:ext cx="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2" name="Line 20"/>
          <p:cNvSpPr>
            <a:spLocks noChangeShapeType="1"/>
          </p:cNvSpPr>
          <p:nvPr/>
        </p:nvSpPr>
        <p:spPr bwMode="auto">
          <a:xfrm flipV="1">
            <a:off x="7086600" y="48768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3" name="Line 21"/>
          <p:cNvSpPr>
            <a:spLocks noChangeShapeType="1"/>
          </p:cNvSpPr>
          <p:nvPr/>
        </p:nvSpPr>
        <p:spPr bwMode="auto">
          <a:xfrm flipV="1">
            <a:off x="9144000" y="49530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4" name="Line 22"/>
          <p:cNvSpPr>
            <a:spLocks noChangeShapeType="1"/>
          </p:cNvSpPr>
          <p:nvPr/>
        </p:nvSpPr>
        <p:spPr bwMode="auto">
          <a:xfrm flipV="1">
            <a:off x="5029200" y="4038600"/>
            <a:ext cx="533400" cy="1981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5" name="Line 23"/>
          <p:cNvSpPr>
            <a:spLocks noChangeShapeType="1"/>
          </p:cNvSpPr>
          <p:nvPr/>
        </p:nvSpPr>
        <p:spPr bwMode="auto">
          <a:xfrm flipH="1" flipV="1">
            <a:off x="5562600" y="4038600"/>
            <a:ext cx="114300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6" name="Line 24"/>
          <p:cNvSpPr>
            <a:spLocks noChangeShapeType="1"/>
          </p:cNvSpPr>
          <p:nvPr/>
        </p:nvSpPr>
        <p:spPr bwMode="auto">
          <a:xfrm flipV="1">
            <a:off x="5562600" y="3048000"/>
            <a:ext cx="1905000" cy="4572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7" name="Line 25"/>
          <p:cNvSpPr>
            <a:spLocks noChangeShapeType="1"/>
          </p:cNvSpPr>
          <p:nvPr/>
        </p:nvSpPr>
        <p:spPr bwMode="auto">
          <a:xfrm flipH="1" flipV="1">
            <a:off x="7848600" y="3048000"/>
            <a:ext cx="1066800" cy="12954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8" name="Line 26"/>
          <p:cNvSpPr>
            <a:spLocks noChangeShapeType="1"/>
          </p:cNvSpPr>
          <p:nvPr/>
        </p:nvSpPr>
        <p:spPr bwMode="auto">
          <a:xfrm flipH="1" flipV="1">
            <a:off x="5257800" y="2514600"/>
            <a:ext cx="2209800" cy="2286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79" name="Line 27"/>
          <p:cNvSpPr>
            <a:spLocks noChangeShapeType="1"/>
          </p:cNvSpPr>
          <p:nvPr/>
        </p:nvSpPr>
        <p:spPr bwMode="auto">
          <a:xfrm flipV="1">
            <a:off x="3124200" y="2514600"/>
            <a:ext cx="1676400" cy="3429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23580" name="Line 28"/>
          <p:cNvSpPr>
            <a:spLocks noChangeShapeType="1"/>
          </p:cNvSpPr>
          <p:nvPr/>
        </p:nvSpPr>
        <p:spPr bwMode="auto">
          <a:xfrm flipV="1">
            <a:off x="5029200" y="16002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32" name="Rectangle 3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729064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mj-lt"/>
              </a:rPr>
              <a:t>Review Relational Databases and Relational Algebra</a:t>
            </a:r>
            <a:endParaRPr lang="en-US" dirty="0">
              <a:latin typeface="+mj-lt"/>
            </a:endParaRP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Next Lecture: Review MapReduce and NoSQL systems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Tree>
    <p:extLst>
      <p:ext uri="{BB962C8B-B14F-4D97-AF65-F5344CB8AC3E}">
        <p14:creationId xmlns:p14="http://schemas.microsoft.com/office/powerpoint/2010/main" val="1728434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RA </a:t>
            </a:r>
            <a:r>
              <a:rPr lang="en-US" dirty="0"/>
              <a:t>has Limitations !</a:t>
            </a:r>
          </a:p>
        </p:txBody>
      </p:sp>
      <p:sp>
        <p:nvSpPr>
          <p:cNvPr id="25603" name="Rectangle 3"/>
          <p:cNvSpPr>
            <a:spLocks noGrp="1" noChangeArrowheads="1"/>
          </p:cNvSpPr>
          <p:nvPr>
            <p:ph type="body" idx="1"/>
          </p:nvPr>
        </p:nvSpPr>
        <p:spPr>
          <a:xfrm>
            <a:off x="838200" y="1981200"/>
            <a:ext cx="10515600" cy="4114800"/>
          </a:xfrm>
        </p:spPr>
        <p:txBody>
          <a:bodyPr/>
          <a:lstStyle/>
          <a:p>
            <a:r>
              <a:rPr lang="en-US" sz="2400" dirty="0"/>
              <a:t>Cannot compute “transitive closure”</a:t>
            </a:r>
          </a:p>
          <a:p>
            <a:endParaRPr lang="en-US" sz="2400" dirty="0"/>
          </a:p>
          <a:p>
            <a:endParaRPr lang="en-US" sz="2400" dirty="0"/>
          </a:p>
          <a:p>
            <a:endParaRPr lang="en-US" sz="2400" dirty="0"/>
          </a:p>
          <a:p>
            <a:endParaRPr lang="en-US" sz="2400" dirty="0"/>
          </a:p>
          <a:p>
            <a:endParaRPr lang="en-US" sz="2400" dirty="0"/>
          </a:p>
          <a:p>
            <a:r>
              <a:rPr lang="en-US" sz="2400" dirty="0"/>
              <a:t>Find all direct and indirect relatives of Fred</a:t>
            </a:r>
          </a:p>
          <a:p>
            <a:r>
              <a:rPr lang="en-US" sz="2400" dirty="0"/>
              <a:t>Cannot express in RA !!!  </a:t>
            </a:r>
          </a:p>
          <a:p>
            <a:pPr lvl="1"/>
            <a:r>
              <a:rPr lang="en-US" sz="2000" dirty="0"/>
              <a:t>Need to write C program, use a graph engine, or modern SQL…</a:t>
            </a:r>
          </a:p>
          <a:p>
            <a:endParaRPr lang="en-US" sz="2400" dirty="0"/>
          </a:p>
        </p:txBody>
      </p:sp>
      <p:graphicFrame>
        <p:nvGraphicFramePr>
          <p:cNvPr id="25630" name="Group 30"/>
          <p:cNvGraphicFramePr>
            <a:graphicFrameLocks noGrp="1"/>
          </p:cNvGraphicFramePr>
          <p:nvPr/>
        </p:nvGraphicFramePr>
        <p:xfrm>
          <a:off x="3581400" y="2590800"/>
          <a:ext cx="4876800" cy="1828800"/>
        </p:xfrm>
        <a:graphic>
          <a:graphicData uri="http://schemas.openxmlformats.org/drawingml/2006/table">
            <a:tbl>
              <a:tblPr/>
              <a:tblGrid>
                <a:gridCol w="1625600"/>
                <a:gridCol w="1625600"/>
                <a:gridCol w="1625600"/>
              </a:tblGrid>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Name1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Name2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Relationship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Fred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Father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Mary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Cousin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Mary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Bill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Spouse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Nancy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Lou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pitchFamily="-111" charset="0"/>
                        </a:rPr>
                        <a:t>Sister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629936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pic>
        <p:nvPicPr>
          <p:cNvPr id="4" name="Picture 3"/>
          <p:cNvPicPr>
            <a:picLocks noChangeAspect="1"/>
          </p:cNvPicPr>
          <p:nvPr/>
        </p:nvPicPr>
        <p:blipFill>
          <a:blip r:embed="rId2"/>
          <a:stretch>
            <a:fillRect/>
          </a:stretch>
        </p:blipFill>
        <p:spPr>
          <a:xfrm>
            <a:off x="2191051" y="1690688"/>
            <a:ext cx="8212853" cy="2157111"/>
          </a:xfrm>
          <a:prstGeom prst="rect">
            <a:avLst/>
          </a:prstGeom>
        </p:spPr>
      </p:pic>
      <p:pic>
        <p:nvPicPr>
          <p:cNvPr id="6" name="Picture 5"/>
          <p:cNvPicPr>
            <a:picLocks noChangeAspect="1"/>
          </p:cNvPicPr>
          <p:nvPr/>
        </p:nvPicPr>
        <p:blipFill>
          <a:blip r:embed="rId3"/>
          <a:stretch>
            <a:fillRect/>
          </a:stretch>
        </p:blipFill>
        <p:spPr>
          <a:xfrm>
            <a:off x="1852478" y="3918381"/>
            <a:ext cx="8890000" cy="2578100"/>
          </a:xfrm>
          <a:prstGeom prst="rect">
            <a:avLst/>
          </a:prstGeom>
        </p:spPr>
      </p:pic>
    </p:spTree>
    <p:extLst>
      <p:ext uri="{BB962C8B-B14F-4D97-AF65-F5344CB8AC3E}">
        <p14:creationId xmlns:p14="http://schemas.microsoft.com/office/powerpoint/2010/main" val="1663854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584775"/>
          </a:xfrm>
          <a:prstGeom prst="rect">
            <a:avLst/>
          </a:prstGeom>
        </p:spPr>
        <p:txBody>
          <a:bodyPr wrap="square">
            <a:spAutoFit/>
          </a:bodyPr>
          <a:lstStyle/>
          <a:p>
            <a:pPr algn="ctr"/>
            <a:r>
              <a:rPr lang="en-US" sz="3200" dirty="0">
                <a:latin typeface="CMR10" charset="0"/>
              </a:rPr>
              <a:t>Find all the distinct names of all companies that are based in Japan. </a:t>
            </a:r>
            <a:endParaRPr lang="en-US" sz="3200" dirty="0"/>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211232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584775"/>
          </a:xfrm>
          <a:prstGeom prst="rect">
            <a:avLst/>
          </a:prstGeom>
        </p:spPr>
        <p:txBody>
          <a:bodyPr wrap="square">
            <a:spAutoFit/>
          </a:bodyPr>
          <a:lstStyle/>
          <a:p>
            <a:pPr algn="ctr"/>
            <a:r>
              <a:rPr lang="en-US" sz="3200" dirty="0">
                <a:latin typeface="CMR10" charset="0"/>
              </a:rPr>
              <a:t>Find all the distinct names of all companies that are based in Japan. </a:t>
            </a:r>
            <a:endParaRPr lang="en-US" sz="3200" dirty="0"/>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6" name="Picture 5"/>
          <p:cNvPicPr>
            <a:picLocks noChangeAspect="1"/>
          </p:cNvPicPr>
          <p:nvPr/>
        </p:nvPicPr>
        <p:blipFill>
          <a:blip r:embed="rId3"/>
          <a:stretch>
            <a:fillRect/>
          </a:stretch>
        </p:blipFill>
        <p:spPr>
          <a:xfrm>
            <a:off x="3424696" y="3017456"/>
            <a:ext cx="5607910" cy="1781336"/>
          </a:xfrm>
          <a:prstGeom prst="rect">
            <a:avLst/>
          </a:prstGeom>
        </p:spPr>
      </p:pic>
    </p:spTree>
    <p:extLst>
      <p:ext uri="{BB962C8B-B14F-4D97-AF65-F5344CB8AC3E}">
        <p14:creationId xmlns:p14="http://schemas.microsoft.com/office/powerpoint/2010/main" val="1903822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are based in Japan and that sold a product to an AI based in Cupertino.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537634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a:t>Find the distinct names of all companies that are based in Japan and that sold a product to an AI based in Cupertino.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4" name="Picture 3"/>
          <p:cNvPicPr>
            <a:picLocks noChangeAspect="1"/>
          </p:cNvPicPr>
          <p:nvPr/>
        </p:nvPicPr>
        <p:blipFill>
          <a:blip r:embed="rId3"/>
          <a:stretch>
            <a:fillRect/>
          </a:stretch>
        </p:blipFill>
        <p:spPr>
          <a:xfrm>
            <a:off x="3625850" y="3654564"/>
            <a:ext cx="4940300" cy="2247900"/>
          </a:xfrm>
          <a:prstGeom prst="rect">
            <a:avLst/>
          </a:prstGeom>
        </p:spPr>
      </p:pic>
    </p:spTree>
    <p:extLst>
      <p:ext uri="{BB962C8B-B14F-4D97-AF65-F5344CB8AC3E}">
        <p14:creationId xmlns:p14="http://schemas.microsoft.com/office/powerpoint/2010/main" val="152367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sold at least six distinct products.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044821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sold at least six distinct products.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5" name="Picture 4"/>
          <p:cNvPicPr>
            <a:picLocks noChangeAspect="1"/>
          </p:cNvPicPr>
          <p:nvPr/>
        </p:nvPicPr>
        <p:blipFill>
          <a:blip r:embed="rId3"/>
          <a:stretch>
            <a:fillRect/>
          </a:stretch>
        </p:blipFill>
        <p:spPr>
          <a:xfrm>
            <a:off x="3429628" y="3561946"/>
            <a:ext cx="5543891" cy="1831464"/>
          </a:xfrm>
          <a:prstGeom prst="rect">
            <a:avLst/>
          </a:prstGeom>
        </p:spPr>
      </p:pic>
      <p:sp>
        <p:nvSpPr>
          <p:cNvPr id="4" name="Rectangle 3"/>
          <p:cNvSpPr/>
          <p:nvPr/>
        </p:nvSpPr>
        <p:spPr>
          <a:xfrm>
            <a:off x="4494508" y="3561946"/>
            <a:ext cx="1193370" cy="3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615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not sold even a single product.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215719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077218"/>
          </a:xfrm>
          <a:prstGeom prst="rect">
            <a:avLst/>
          </a:prstGeom>
        </p:spPr>
        <p:txBody>
          <a:bodyPr wrap="square">
            <a:spAutoFit/>
          </a:bodyPr>
          <a:lstStyle/>
          <a:p>
            <a:r>
              <a:rPr lang="en-US" sz="3200" dirty="0"/>
              <a:t>Find the distinct names of all companies that have not sold even a single product.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4" name="Picture 3"/>
          <p:cNvPicPr>
            <a:picLocks noChangeAspect="1"/>
          </p:cNvPicPr>
          <p:nvPr/>
        </p:nvPicPr>
        <p:blipFill>
          <a:blip r:embed="rId3"/>
          <a:stretch>
            <a:fillRect/>
          </a:stretch>
        </p:blipFill>
        <p:spPr>
          <a:xfrm>
            <a:off x="2834896" y="3425174"/>
            <a:ext cx="6522207" cy="2612343"/>
          </a:xfrm>
          <a:prstGeom prst="rect">
            <a:avLst/>
          </a:prstGeom>
        </p:spPr>
      </p:pic>
    </p:spTree>
    <p:extLst>
      <p:ext uri="{BB962C8B-B14F-4D97-AF65-F5344CB8AC3E}">
        <p14:creationId xmlns:p14="http://schemas.microsoft.com/office/powerpoint/2010/main" val="681422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workflow</a:t>
            </a:r>
            <a:endParaRPr lang="en-US" dirty="0"/>
          </a:p>
        </p:txBody>
      </p:sp>
      <p:sp>
        <p:nvSpPr>
          <p:cNvPr id="5" name="Slide Number Placeholder 4"/>
          <p:cNvSpPr>
            <a:spLocks noGrp="1"/>
          </p:cNvSpPr>
          <p:nvPr>
            <p:ph type="sldNum" sz="quarter" idx="12"/>
          </p:nvPr>
        </p:nvSpPr>
        <p:spPr/>
        <p:txBody>
          <a:bodyPr/>
          <a:lstStyle/>
          <a:p>
            <a:fld id="{DF92A6B5-0D7C-48A8-B49A-953CF10F77E3}" type="slidenum">
              <a:rPr lang="en-US" smtClean="0"/>
              <a:pPr/>
              <a:t>3</a:t>
            </a:fld>
            <a:endParaRPr lang="en-US"/>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2</a:t>
              </a:r>
              <a:endParaRPr lang="en-US" sz="1400" b="1" i="1" dirty="0">
                <a:solidFill>
                  <a:schemeClr val="tx1">
                    <a:lumMod val="65000"/>
                    <a:lumOff val="35000"/>
                  </a:schemeClr>
                </a:solidFill>
                <a:latin typeface="+mj-lt"/>
              </a:endParaRPr>
            </a:p>
          </p:txBody>
        </p:sp>
      </p:grpSp>
      <p:pic>
        <p:nvPicPr>
          <p:cNvPr id="3" name="Picture 2"/>
          <p:cNvPicPr>
            <a:picLocks noChangeAspect="1"/>
          </p:cNvPicPr>
          <p:nvPr/>
        </p:nvPicPr>
        <p:blipFill>
          <a:blip r:embed="rId3"/>
          <a:stretch>
            <a:fillRect/>
          </a:stretch>
        </p:blipFill>
        <p:spPr>
          <a:xfrm>
            <a:off x="2202887" y="1339203"/>
            <a:ext cx="7786225" cy="4693981"/>
          </a:xfrm>
          <a:prstGeom prst="rect">
            <a:avLst/>
          </a:prstGeom>
        </p:spPr>
      </p:pic>
      <p:sp>
        <p:nvSpPr>
          <p:cNvPr id="4" name="Rectangle 3"/>
          <p:cNvSpPr/>
          <p:nvPr/>
        </p:nvSpPr>
        <p:spPr>
          <a:xfrm>
            <a:off x="188780" y="6033184"/>
            <a:ext cx="6096000" cy="646331"/>
          </a:xfrm>
          <a:prstGeom prst="rect">
            <a:avLst/>
          </a:prstGeom>
        </p:spPr>
        <p:txBody>
          <a:bodyPr>
            <a:spAutoFit/>
          </a:bodyPr>
          <a:lstStyle/>
          <a:p>
            <a:r>
              <a:rPr lang="en-US" dirty="0"/>
              <a:t>https://</a:t>
            </a:r>
            <a:r>
              <a:rPr lang="en-US" dirty="0" err="1"/>
              <a:t>cacm.acm.org</a:t>
            </a:r>
            <a:r>
              <a:rPr lang="en-US" dirty="0"/>
              <a:t>/blogs/blog-</a:t>
            </a:r>
            <a:r>
              <a:rPr lang="en-US" dirty="0" err="1"/>
              <a:t>cacm</a:t>
            </a:r>
            <a:r>
              <a:rPr lang="en-US" dirty="0"/>
              <a:t>/169199-data-science-workflow-overview-and-challenges/</a:t>
            </a:r>
            <a:r>
              <a:rPr lang="en-US" dirty="0" err="1"/>
              <a:t>fulltext</a:t>
            </a:r>
            <a:endParaRPr lang="en-US" dirty="0"/>
          </a:p>
        </p:txBody>
      </p:sp>
    </p:spTree>
    <p:extLst>
      <p:ext uri="{BB962C8B-B14F-4D97-AF65-F5344CB8AC3E}">
        <p14:creationId xmlns:p14="http://schemas.microsoft.com/office/powerpoint/2010/main" val="2143749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569660"/>
          </a:xfrm>
          <a:prstGeom prst="rect">
            <a:avLst/>
          </a:prstGeom>
        </p:spPr>
        <p:txBody>
          <a:bodyPr wrap="square">
            <a:spAutoFit/>
          </a:bodyPr>
          <a:lstStyle/>
          <a:p>
            <a:r>
              <a:rPr lang="en-US" sz="3200" dirty="0"/>
              <a:t>Find the distinct names of all companies such that every product they have ever sold costs at least 10 thousand dollars. Companies that have not sold any products should not be counted, as they are losers.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spTree>
    <p:extLst>
      <p:ext uri="{BB962C8B-B14F-4D97-AF65-F5344CB8AC3E}">
        <p14:creationId xmlns:p14="http://schemas.microsoft.com/office/powerpoint/2010/main" val="1230594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SQL Time!</a:t>
            </a:r>
            <a:endParaRPr lang="en-US" dirty="0"/>
          </a:p>
        </p:txBody>
      </p:sp>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 name="Rectangle 1"/>
          <p:cNvSpPr/>
          <p:nvPr/>
        </p:nvSpPr>
        <p:spPr>
          <a:xfrm>
            <a:off x="108488" y="2134017"/>
            <a:ext cx="11975024" cy="1569660"/>
          </a:xfrm>
          <a:prstGeom prst="rect">
            <a:avLst/>
          </a:prstGeom>
        </p:spPr>
        <p:txBody>
          <a:bodyPr wrap="square">
            <a:spAutoFit/>
          </a:bodyPr>
          <a:lstStyle/>
          <a:p>
            <a:r>
              <a:rPr lang="en-US" sz="3200" dirty="0"/>
              <a:t>Find the distinct names of all companies such that every product they have ever sold costs at least 10 thousand dollars. Companies that have not sold any products should not be counted, as they are losers. </a:t>
            </a:r>
          </a:p>
        </p:txBody>
      </p:sp>
      <p:pic>
        <p:nvPicPr>
          <p:cNvPr id="3" name="Picture 2"/>
          <p:cNvPicPr>
            <a:picLocks noChangeAspect="1"/>
          </p:cNvPicPr>
          <p:nvPr/>
        </p:nvPicPr>
        <p:blipFill>
          <a:blip r:embed="rId2"/>
          <a:stretch>
            <a:fillRect/>
          </a:stretch>
        </p:blipFill>
        <p:spPr>
          <a:xfrm>
            <a:off x="6502400" y="629653"/>
            <a:ext cx="4851400" cy="1282700"/>
          </a:xfrm>
          <a:prstGeom prst="rect">
            <a:avLst/>
          </a:prstGeom>
        </p:spPr>
      </p:pic>
      <p:pic>
        <p:nvPicPr>
          <p:cNvPr id="4" name="Picture 3"/>
          <p:cNvPicPr>
            <a:picLocks noChangeAspect="1"/>
          </p:cNvPicPr>
          <p:nvPr/>
        </p:nvPicPr>
        <p:blipFill>
          <a:blip r:embed="rId3"/>
          <a:stretch>
            <a:fillRect/>
          </a:stretch>
        </p:blipFill>
        <p:spPr>
          <a:xfrm>
            <a:off x="2565400" y="3703677"/>
            <a:ext cx="7061200" cy="3035300"/>
          </a:xfrm>
          <a:prstGeom prst="rect">
            <a:avLst/>
          </a:prstGeom>
        </p:spPr>
      </p:pic>
    </p:spTree>
    <p:extLst>
      <p:ext uri="{BB962C8B-B14F-4D97-AF65-F5344CB8AC3E}">
        <p14:creationId xmlns:p14="http://schemas.microsoft.com/office/powerpoint/2010/main" val="1207181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Physical Optimization</a:t>
            </a:r>
            <a:endParaRPr lang="en-US" dirty="0"/>
          </a:p>
        </p:txBody>
      </p:sp>
      <p:sp>
        <p:nvSpPr>
          <p:cNvPr id="3" name="Content Placeholder 2"/>
          <p:cNvSpPr>
            <a:spLocks noGrp="1"/>
          </p:cNvSpPr>
          <p:nvPr>
            <p:ph idx="1"/>
          </p:nvPr>
        </p:nvSpPr>
        <p:spPr>
          <a:xfrm>
            <a:off x="838200" y="1825625"/>
            <a:ext cx="7853855" cy="4351338"/>
          </a:xfrm>
        </p:spPr>
        <p:txBody>
          <a:bodyPr/>
          <a:lstStyle/>
          <a:p>
            <a:r>
              <a:rPr lang="en-US" b="1" u="sng" dirty="0" smtClean="0"/>
              <a:t>Logical optimization (</a:t>
            </a:r>
            <a:r>
              <a:rPr lang="en-US" b="1" u="sng" dirty="0" smtClean="0">
                <a:solidFill>
                  <a:srgbClr val="FF0000"/>
                </a:solidFill>
              </a:rPr>
              <a:t>we will only see this one</a:t>
            </a:r>
            <a:r>
              <a:rPr lang="en-US" b="1" u="sng" dirty="0" smtClean="0"/>
              <a:t>):</a:t>
            </a:r>
          </a:p>
          <a:p>
            <a:pPr lvl="1"/>
            <a:r>
              <a:rPr lang="en-US" sz="2800" dirty="0" smtClean="0"/>
              <a:t>Find equivalent plans that are more efficient</a:t>
            </a:r>
            <a:endParaRPr lang="en-US" sz="2800" dirty="0"/>
          </a:p>
          <a:p>
            <a:pPr lvl="1"/>
            <a:r>
              <a:rPr lang="en-US" i="1" dirty="0" smtClean="0"/>
              <a:t>Intuition: Minimize # of tuples at each step by changing the order of RA operators</a:t>
            </a:r>
          </a:p>
          <a:p>
            <a:pPr lvl="1"/>
            <a:endParaRPr lang="en-US" dirty="0"/>
          </a:p>
          <a:p>
            <a:r>
              <a:rPr lang="en-US" b="1" u="sng" dirty="0" smtClean="0"/>
              <a:t>Physical optimization:</a:t>
            </a:r>
          </a:p>
          <a:p>
            <a:pPr lvl="1"/>
            <a:r>
              <a:rPr lang="en-US" sz="2800" dirty="0" smtClean="0"/>
              <a:t>Find algorithm with lowest IO cost to execute our plan</a:t>
            </a:r>
          </a:p>
          <a:p>
            <a:pPr lvl="1"/>
            <a:r>
              <a:rPr lang="en-US" i="1" dirty="0" smtClean="0"/>
              <a:t>Intuition: Calculate based on physical parameters (buffer size, etc.) and estimates of data size (histograms)</a:t>
            </a:r>
            <a:endParaRPr lang="en-US" i="1" dirty="0"/>
          </a:p>
        </p:txBody>
      </p:sp>
      <p:grpSp>
        <p:nvGrpSpPr>
          <p:cNvPr id="18" name="Group 17"/>
          <p:cNvGrpSpPr/>
          <p:nvPr/>
        </p:nvGrpSpPr>
        <p:grpSpPr>
          <a:xfrm>
            <a:off x="9225539" y="3755794"/>
            <a:ext cx="2143125" cy="2026344"/>
            <a:chOff x="9225539" y="3755794"/>
            <a:chExt cx="2143125" cy="2026344"/>
          </a:xfrm>
        </p:grpSpPr>
        <p:sp>
          <p:nvSpPr>
            <p:cNvPr id="8" name="Right Arrow 7"/>
            <p:cNvSpPr/>
            <p:nvPr/>
          </p:nvSpPr>
          <p:spPr>
            <a:xfrm rot="5400000">
              <a:off x="10008969" y="3803860"/>
              <a:ext cx="576263" cy="48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9225539" y="4419743"/>
              <a:ext cx="2143125" cy="13623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smtClean="0">
                  <a:latin typeface="+mj-lt"/>
                </a:rPr>
                <a:t>Execution</a:t>
              </a:r>
              <a:endParaRPr lang="en-US" sz="2800" dirty="0">
                <a:latin typeface="+mj-lt"/>
              </a:endParaRPr>
            </a:p>
          </p:txBody>
        </p:sp>
      </p:grpSp>
      <p:sp>
        <p:nvSpPr>
          <p:cNvPr id="5" name="Rounded Rectangle 4"/>
          <p:cNvSpPr/>
          <p:nvPr/>
        </p:nvSpPr>
        <p:spPr>
          <a:xfrm>
            <a:off x="9494086" y="584577"/>
            <a:ext cx="1606025" cy="2979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mj-lt"/>
              </a:rPr>
              <a:t>SQL Query</a:t>
            </a:r>
            <a:endParaRPr lang="en-US" sz="1600" dirty="0">
              <a:latin typeface="+mj-lt"/>
            </a:endParaRPr>
          </a:p>
        </p:txBody>
      </p:sp>
      <p:sp>
        <p:nvSpPr>
          <p:cNvPr id="6" name="Rounded Rectangle 5"/>
          <p:cNvSpPr/>
          <p:nvPr/>
        </p:nvSpPr>
        <p:spPr>
          <a:xfrm>
            <a:off x="9468741" y="1292063"/>
            <a:ext cx="1656717" cy="51791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mj-lt"/>
              </a:rPr>
              <a:t>Relational Algebra (RA) Plan</a:t>
            </a:r>
            <a:endParaRPr lang="en-US" sz="1600" dirty="0">
              <a:latin typeface="+mj-lt"/>
            </a:endParaRPr>
          </a:p>
        </p:txBody>
      </p:sp>
      <p:grpSp>
        <p:nvGrpSpPr>
          <p:cNvPr id="17" name="Group 16"/>
          <p:cNvGrpSpPr/>
          <p:nvPr/>
        </p:nvGrpSpPr>
        <p:grpSpPr>
          <a:xfrm>
            <a:off x="9210675" y="1878713"/>
            <a:ext cx="2143125" cy="1737991"/>
            <a:chOff x="9210675" y="1878713"/>
            <a:chExt cx="2143125" cy="1737991"/>
          </a:xfrm>
        </p:grpSpPr>
        <p:sp>
          <p:nvSpPr>
            <p:cNvPr id="7" name="Rounded Rectangle 6"/>
            <p:cNvSpPr/>
            <p:nvPr/>
          </p:nvSpPr>
          <p:spPr>
            <a:xfrm>
              <a:off x="9210675" y="2254309"/>
              <a:ext cx="2143125" cy="13623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i="1" dirty="0" smtClean="0">
                  <a:latin typeface="+mj-lt"/>
                </a:rPr>
                <a:t>Optimized</a:t>
              </a:r>
              <a:r>
                <a:rPr lang="en-US" sz="2800" dirty="0" smtClean="0">
                  <a:latin typeface="+mj-lt"/>
                </a:rPr>
                <a:t> RA Plan</a:t>
              </a:r>
              <a:endParaRPr lang="en-US" sz="2800" dirty="0">
                <a:latin typeface="+mj-lt"/>
              </a:endParaRPr>
            </a:p>
          </p:txBody>
        </p:sp>
        <p:sp>
          <p:nvSpPr>
            <p:cNvPr id="11" name="Right Arrow 10"/>
            <p:cNvSpPr/>
            <p:nvPr/>
          </p:nvSpPr>
          <p:spPr>
            <a:xfrm rot="5400000">
              <a:off x="10166174" y="1892911"/>
              <a:ext cx="285154" cy="256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2" name="Right Arrow 11"/>
          <p:cNvSpPr/>
          <p:nvPr/>
        </p:nvSpPr>
        <p:spPr>
          <a:xfrm rot="5400000">
            <a:off x="10154522" y="966591"/>
            <a:ext cx="285154" cy="256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4" name="Group 13"/>
          <p:cNvGrpSpPr/>
          <p:nvPr/>
        </p:nvGrpSpPr>
        <p:grpSpPr>
          <a:xfrm>
            <a:off x="0" y="-22510"/>
            <a:ext cx="12192000" cy="307777"/>
            <a:chOff x="0" y="-22510"/>
            <a:chExt cx="12192000" cy="307777"/>
          </a:xfrm>
        </p:grpSpPr>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6" name="TextBox 15"/>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24824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Logical Equivalence of RA Plans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relations R(A,B) and S(B,C):</a:t>
                </a:r>
              </a:p>
              <a:p>
                <a:pPr lvl="1"/>
                <a:endParaRPr lang="en-US" sz="2800" dirty="0"/>
              </a:p>
              <a:p>
                <a:pPr lvl="1"/>
                <a:r>
                  <a:rPr lang="en-US" sz="2800" dirty="0" smtClean="0"/>
                  <a:t>Here, projection &amp; selection commute: </a:t>
                </a:r>
              </a:p>
              <a:p>
                <a:pPr lvl="2"/>
                <a14:m>
                  <m:oMath xmlns:m="http://schemas.openxmlformats.org/officeDocument/2006/math">
                    <m:sSub>
                      <m:sSubPr>
                        <m:ctrlPr>
                          <a:rPr lang="en-US" sz="3200" i="1">
                            <a:latin typeface="Cambria Math" charset="0"/>
                          </a:rPr>
                        </m:ctrlPr>
                      </m:sSubPr>
                      <m:e>
                        <m:sSub>
                          <m:sSubPr>
                            <m:ctrlPr>
                              <a:rPr lang="en-US" sz="3200" i="1">
                                <a:latin typeface="Cambria Math" charset="0"/>
                              </a:rPr>
                            </m:ctrlPr>
                          </m:sSubPr>
                          <m:e>
                            <m:r>
                              <a:rPr lang="en-US" sz="3200" i="1">
                                <a:latin typeface="Cambria Math" charset="0"/>
                                <a:ea typeface="Cambria Math" charset="0"/>
                                <a:cs typeface="Cambria Math" charset="0"/>
                              </a:rPr>
                              <m:t>𝜎</m:t>
                            </m:r>
                          </m:e>
                          <m:sub>
                            <m:r>
                              <a:rPr lang="en-US" sz="3200" b="0" i="1" smtClean="0">
                                <a:latin typeface="Cambria Math" charset="0"/>
                                <a:ea typeface="Cambria Math" charset="0"/>
                                <a:cs typeface="Cambria Math" charset="0"/>
                              </a:rPr>
                              <m:t>𝐴</m:t>
                            </m:r>
                            <m:r>
                              <a:rPr lang="en-US" sz="3200" b="0" i="1" smtClean="0">
                                <a:latin typeface="Cambria Math" charset="0"/>
                                <a:ea typeface="Cambria Math" charset="0"/>
                                <a:cs typeface="Cambria Math" charset="0"/>
                              </a:rPr>
                              <m:t>=5</m:t>
                            </m:r>
                          </m:sub>
                        </m:sSub>
                        <m:r>
                          <a:rPr lang="en-US" sz="3200" b="0" i="1" smtClean="0">
                            <a:latin typeface="Cambria Math" charset="0"/>
                          </a:rPr>
                          <m:t>(</m:t>
                        </m:r>
                        <m:r>
                          <m:rPr>
                            <m:sty m:val="p"/>
                          </m:rPr>
                          <a:rPr lang="el-GR" sz="3200" i="0">
                            <a:latin typeface="Cambria Math" charset="0"/>
                            <a:ea typeface="Cambria Math" charset="0"/>
                            <a:cs typeface="Cambria Math" charset="0"/>
                          </a:rPr>
                          <m:t>Π</m:t>
                        </m:r>
                      </m:e>
                      <m:sub>
                        <m:r>
                          <a:rPr lang="en-US" sz="3200" b="0" i="1" smtClean="0">
                            <a:latin typeface="Cambria Math" charset="0"/>
                          </a:rPr>
                          <m:t>𝐴</m:t>
                        </m:r>
                      </m:sub>
                    </m:sSub>
                    <m:r>
                      <a:rPr lang="en-US" sz="3200" b="0" i="1" smtClean="0">
                        <a:latin typeface="Cambria Math" charset="0"/>
                      </a:rPr>
                      <m:t>(</m:t>
                    </m:r>
                    <m:r>
                      <a:rPr lang="en-US" sz="3200" b="0" i="1" smtClean="0">
                        <a:latin typeface="Cambria Math" charset="0"/>
                      </a:rPr>
                      <m:t>𝑅</m:t>
                    </m:r>
                    <m:r>
                      <a:rPr lang="en-US" sz="3200" i="1">
                        <a:latin typeface="Cambria Math" charset="0"/>
                      </a:rPr>
                      <m:t>))</m:t>
                    </m:r>
                    <m:r>
                      <a:rPr lang="en-US" sz="3200" b="0" i="1" smtClean="0">
                        <a:latin typeface="Cambria Math" charset="0"/>
                      </a:rPr>
                      <m:t>=</m:t>
                    </m:r>
                    <m:sSub>
                      <m:sSubPr>
                        <m:ctrlPr>
                          <a:rPr lang="en-US" sz="3200" i="1">
                            <a:latin typeface="Cambria Math" charset="0"/>
                          </a:rPr>
                        </m:ctrlPr>
                      </m:sSubPr>
                      <m:e>
                        <m:r>
                          <m:rPr>
                            <m:sty m:val="p"/>
                          </m:rPr>
                          <a:rPr lang="el-GR" sz="3200">
                            <a:latin typeface="Cambria Math" charset="0"/>
                            <a:ea typeface="Cambria Math" charset="0"/>
                            <a:cs typeface="Cambria Math" charset="0"/>
                          </a:rPr>
                          <m:t>Π</m:t>
                        </m:r>
                      </m:e>
                      <m:sub>
                        <m:r>
                          <a:rPr lang="en-US" sz="3200" i="1">
                            <a:latin typeface="Cambria Math" charset="0"/>
                          </a:rPr>
                          <m:t>𝐴</m:t>
                        </m:r>
                      </m:sub>
                    </m:sSub>
                    <m:r>
                      <a:rPr lang="en-US" sz="3200" b="0" i="1" smtClean="0">
                        <a:latin typeface="Cambria Math" charset="0"/>
                      </a:rPr>
                      <m:t>(</m:t>
                    </m:r>
                    <m:sSub>
                      <m:sSubPr>
                        <m:ctrlPr>
                          <a:rPr lang="en-US" sz="3200" b="0" i="1" smtClean="0">
                            <a:latin typeface="Cambria Math" charset="0"/>
                          </a:rPr>
                        </m:ctrlPr>
                      </m:sSubPr>
                      <m:e>
                        <m:r>
                          <a:rPr lang="en-US" sz="3200" b="0" i="1" smtClean="0">
                            <a:latin typeface="Cambria Math" charset="0"/>
                            <a:ea typeface="Cambria Math" charset="0"/>
                            <a:cs typeface="Cambria Math" charset="0"/>
                          </a:rPr>
                          <m:t>𝜎</m:t>
                        </m:r>
                      </m:e>
                      <m:sub>
                        <m:r>
                          <a:rPr lang="en-US" sz="3200" b="0" i="1" smtClean="0">
                            <a:latin typeface="Cambria Math" charset="0"/>
                          </a:rPr>
                          <m:t>𝐴</m:t>
                        </m:r>
                        <m:r>
                          <a:rPr lang="en-US" sz="3200" b="0" i="1" smtClean="0">
                            <a:latin typeface="Cambria Math" charset="0"/>
                          </a:rPr>
                          <m:t>=5</m:t>
                        </m:r>
                      </m:sub>
                    </m:sSub>
                    <m:r>
                      <a:rPr lang="en-US" sz="3200" b="0" i="1" smtClean="0">
                        <a:latin typeface="Cambria Math" charset="0"/>
                      </a:rPr>
                      <m:t>(</m:t>
                    </m:r>
                    <m:r>
                      <a:rPr lang="en-US" sz="3200" b="0" i="1" smtClean="0">
                        <a:latin typeface="Cambria Math" charset="0"/>
                      </a:rPr>
                      <m:t>𝑅</m:t>
                    </m:r>
                    <m:r>
                      <a:rPr lang="en-US" sz="3200" b="0" i="1" smtClean="0">
                        <a:latin typeface="Cambria Math" charset="0"/>
                      </a:rPr>
                      <m:t>))</m:t>
                    </m:r>
                  </m:oMath>
                </a14:m>
                <a:endParaRPr lang="en-US" sz="3200" b="0" dirty="0" smtClean="0"/>
              </a:p>
              <a:p>
                <a:pPr lvl="2"/>
                <a:endParaRPr lang="en-US" sz="3200" dirty="0" smtClean="0"/>
              </a:p>
              <a:p>
                <a:pPr lvl="1"/>
                <a:r>
                  <a:rPr lang="en-US" sz="2800" dirty="0" smtClean="0"/>
                  <a:t>What about here?</a:t>
                </a:r>
              </a:p>
              <a:p>
                <a:pPr lvl="2"/>
                <a14:m>
                  <m:oMath xmlns:m="http://schemas.openxmlformats.org/officeDocument/2006/math">
                    <m:sSub>
                      <m:sSubPr>
                        <m:ctrlPr>
                          <a:rPr lang="en-US" sz="3200" i="1">
                            <a:latin typeface="Cambria Math" charset="0"/>
                          </a:rPr>
                        </m:ctrlPr>
                      </m:sSubPr>
                      <m:e>
                        <m:sSub>
                          <m:sSubPr>
                            <m:ctrlPr>
                              <a:rPr lang="en-US" sz="3200" i="1">
                                <a:latin typeface="Cambria Math" charset="0"/>
                              </a:rPr>
                            </m:ctrlPr>
                          </m:sSubPr>
                          <m:e>
                            <m:r>
                              <a:rPr lang="en-US" sz="3200" i="1">
                                <a:latin typeface="Cambria Math" charset="0"/>
                                <a:ea typeface="Cambria Math" charset="0"/>
                                <a:cs typeface="Cambria Math" charset="0"/>
                              </a:rPr>
                              <m:t>𝜎</m:t>
                            </m:r>
                          </m:e>
                          <m:sub>
                            <m:r>
                              <a:rPr lang="en-US" sz="3200" i="1">
                                <a:latin typeface="Cambria Math" charset="0"/>
                                <a:ea typeface="Cambria Math" charset="0"/>
                                <a:cs typeface="Cambria Math" charset="0"/>
                              </a:rPr>
                              <m:t>𝐴</m:t>
                            </m:r>
                            <m:r>
                              <a:rPr lang="en-US" sz="3200" i="1">
                                <a:latin typeface="Cambria Math" charset="0"/>
                                <a:ea typeface="Cambria Math" charset="0"/>
                                <a:cs typeface="Cambria Math" charset="0"/>
                              </a:rPr>
                              <m:t>=5</m:t>
                            </m:r>
                          </m:sub>
                        </m:sSub>
                        <m:r>
                          <a:rPr lang="en-US" sz="3200" i="1">
                            <a:latin typeface="Cambria Math" charset="0"/>
                          </a:rPr>
                          <m:t>(</m:t>
                        </m:r>
                        <m:r>
                          <m:rPr>
                            <m:sty m:val="p"/>
                          </m:rPr>
                          <a:rPr lang="el-GR" sz="320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𝐵</m:t>
                        </m:r>
                      </m:sub>
                    </m:sSub>
                    <m:r>
                      <a:rPr lang="en-US" sz="3200" i="1">
                        <a:latin typeface="Cambria Math" charset="0"/>
                      </a:rPr>
                      <m:t>(</m:t>
                    </m:r>
                    <m:r>
                      <a:rPr lang="en-US" sz="3200" i="1">
                        <a:latin typeface="Cambria Math" charset="0"/>
                      </a:rPr>
                      <m:t>𝑅</m:t>
                    </m:r>
                    <m:r>
                      <a:rPr lang="en-US" sz="3200" i="1">
                        <a:latin typeface="Cambria Math" charset="0"/>
                      </a:rPr>
                      <m:t>)) ?=</m:t>
                    </m:r>
                    <m:sSub>
                      <m:sSubPr>
                        <m:ctrlPr>
                          <a:rPr lang="en-US" sz="3200" i="1">
                            <a:latin typeface="Cambria Math" charset="0"/>
                          </a:rPr>
                        </m:ctrlPr>
                      </m:sSubPr>
                      <m:e>
                        <m:r>
                          <m:rPr>
                            <m:sty m:val="p"/>
                          </m:rPr>
                          <a:rPr lang="el-GR" sz="3200">
                            <a:latin typeface="Cambria Math" charset="0"/>
                            <a:ea typeface="Cambria Math" charset="0"/>
                            <a:cs typeface="Cambria Math" charset="0"/>
                          </a:rPr>
                          <m:t>Π</m:t>
                        </m:r>
                      </m:e>
                      <m:sub>
                        <m:r>
                          <a:rPr lang="en-US" sz="3200" b="0" i="1" smtClean="0">
                            <a:latin typeface="Cambria Math" charset="0"/>
                            <a:ea typeface="Cambria Math" charset="0"/>
                            <a:cs typeface="Cambria Math" charset="0"/>
                          </a:rPr>
                          <m:t>𝐵</m:t>
                        </m:r>
                      </m:sub>
                    </m:sSub>
                    <m:r>
                      <a:rPr lang="en-US" sz="3200" i="1">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𝜎</m:t>
                        </m:r>
                      </m:e>
                      <m:sub>
                        <m:r>
                          <a:rPr lang="en-US" sz="3200" i="1">
                            <a:latin typeface="Cambria Math" charset="0"/>
                          </a:rPr>
                          <m:t>𝐴</m:t>
                        </m:r>
                        <m:r>
                          <a:rPr lang="en-US" sz="3200" i="1">
                            <a:latin typeface="Cambria Math" charset="0"/>
                          </a:rPr>
                          <m:t>=5</m:t>
                        </m:r>
                      </m:sub>
                    </m:sSub>
                    <m:r>
                      <a:rPr lang="en-US" sz="3200" i="1">
                        <a:latin typeface="Cambria Math" charset="0"/>
                      </a:rPr>
                      <m:t>(</m:t>
                    </m:r>
                    <m:r>
                      <a:rPr lang="en-US" sz="3200" i="1">
                        <a:latin typeface="Cambria Math" charset="0"/>
                      </a:rPr>
                      <m:t>𝑅</m:t>
                    </m:r>
                    <m:r>
                      <a:rPr lang="en-US" sz="3200" i="1">
                        <a:latin typeface="Cambria Math" charset="0"/>
                      </a:rPr>
                      <m:t>))</m:t>
                    </m:r>
                  </m:oMath>
                </a14:m>
                <a:endParaRPr lang="en-US" sz="3200" dirty="0"/>
              </a:p>
              <a:p>
                <a:pPr lvl="2"/>
                <a:endParaRPr lang="en-US" sz="32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09334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00382" y="1690688"/>
            <a:ext cx="3182707" cy="3751009"/>
            <a:chOff x="7700382" y="1690688"/>
            <a:chExt cx="3182707" cy="3751009"/>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8" name="TextBox 17"/>
            <p:cNvSpPr txBox="1"/>
            <p:nvPr/>
          </p:nvSpPr>
          <p:spPr>
            <a:xfrm>
              <a:off x="8996110" y="2340519"/>
              <a:ext cx="1401140" cy="507831"/>
            </a:xfrm>
            <a:prstGeom prst="rect">
              <a:avLst/>
            </a:prstGeom>
            <a:noFill/>
          </p:spPr>
          <p:txBody>
            <a:bodyPr wrap="square" rtlCol="0">
              <a:spAutoFit/>
            </a:bodyPr>
            <a:lstStyle/>
            <a:p>
              <a:pPr algn="ctr"/>
              <a:r>
                <a:rPr lang="en-US" sz="2700" dirty="0" err="1" smtClean="0">
                  <a:solidFill>
                    <a:prstClr val="black"/>
                  </a:solidFill>
                  <a:latin typeface="Symbol"/>
                </a:rPr>
                <a:t>s</a:t>
              </a:r>
              <a:r>
                <a:rPr lang="en-US" sz="2700" baseline="-25000" dirty="0" err="1" smtClean="0">
                  <a:solidFill>
                    <a:prstClr val="black"/>
                  </a:solidFill>
                  <a:latin typeface="Symbol"/>
                </a:rPr>
                <a:t>A</a:t>
              </a:r>
              <a:r>
                <a:rPr lang="en-US" sz="2700" baseline="-25000" dirty="0" smtClean="0">
                  <a:solidFill>
                    <a:prstClr val="black"/>
                  </a:solidFill>
                  <a:latin typeface="Symbol"/>
                </a:rPr>
                <a:t>&lt;10</a:t>
              </a:r>
              <a:endParaRPr lang="en-US" sz="2700" baseline="-25000" dirty="0">
                <a:solidFill>
                  <a:prstClr val="black"/>
                </a:solidFill>
                <a:latin typeface="Calibri" panose="020F0502020204030204"/>
              </a:endParaRPr>
            </a:p>
          </p:txBody>
        </p:sp>
        <p:cxnSp>
          <p:nvCxnSpPr>
            <p:cNvPr id="19" name="Straight Connector 18"/>
            <p:cNvCxnSpPr>
              <a:endCxn id="18"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r>
                        <a:rPr lang="en-US" sz="3600" b="0" i="1" smtClean="0">
                          <a:latin typeface="Cambria Math" charset="0"/>
                          <a:ea typeface="Cambria Math" charset="0"/>
                          <a:cs typeface="Cambria Math" charset="0"/>
                        </a:rPr>
                        <m:t>(</m:t>
                      </m:r>
                      <m:sSub>
                        <m:sSubPr>
                          <m:ctrlPr>
                            <a:rPr lang="en-US" sz="3600" b="0" i="1" smtClean="0">
                              <a:latin typeface="Cambria Math"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&lt;10</m:t>
                          </m:r>
                        </m:sub>
                      </m:sSub>
                      <m:d>
                        <m:dPr>
                          <m:ctrlPr>
                            <a:rPr lang="en-US" sz="3600" b="0" i="1" smtClean="0">
                              <a:latin typeface="Cambria Math"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charset="0"/>
                                  <a:ea typeface="Cambria Math" charset="0"/>
                                  <a:cs typeface="Cambria Math" charset="0"/>
                                </a:rPr>
                              </m:ctrlPr>
                            </m:dPr>
                            <m:e>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r>
                        <a:rPr lang="en-US" sz="3600" b="0" i="1" smtClean="0">
                          <a:latin typeface="Cambria Math" charset="0"/>
                          <a:ea typeface="Cambria Math" charset="0"/>
                          <a:cs typeface="Cambria Math" charset="0"/>
                        </a:rPr>
                        <m:t>)</m:t>
                      </m:r>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smtClean="0">
                <a:solidFill>
                  <a:schemeClr val="accent2"/>
                </a:solidFill>
                <a:latin typeface="Menlo" charset="0"/>
                <a:ea typeface="Menlo" charset="0"/>
                <a:cs typeface="Menlo" charset="0"/>
              </a:rPr>
              <a:t>SELECT</a:t>
            </a:r>
            <a:r>
              <a:rPr lang="en-US" sz="2400" dirty="0" smtClean="0">
                <a:latin typeface="Menlo" charset="0"/>
                <a:ea typeface="Menlo" charset="0"/>
                <a:cs typeface="Menlo" charset="0"/>
              </a:rPr>
              <a:t> R.A,S.D</a:t>
            </a:r>
          </a:p>
          <a:p>
            <a:pPr>
              <a:lnSpc>
                <a:spcPct val="90000"/>
              </a:lnSpc>
              <a:buFontTx/>
              <a:buNone/>
            </a:pPr>
            <a:r>
              <a:rPr lang="en-US" sz="2400" dirty="0" smtClean="0">
                <a:solidFill>
                  <a:schemeClr val="accent2"/>
                </a:solidFill>
                <a:latin typeface="Menlo" charset="0"/>
                <a:ea typeface="Menlo" charset="0"/>
                <a:cs typeface="Menlo" charset="0"/>
              </a:rPr>
              <a:t>FROM </a:t>
            </a:r>
            <a:r>
              <a:rPr lang="en-US" sz="2400" dirty="0" smtClean="0">
                <a:latin typeface="Menlo" charset="0"/>
                <a:ea typeface="Menlo" charset="0"/>
                <a:cs typeface="Menlo" charset="0"/>
              </a:rPr>
              <a:t>R,S,T</a:t>
            </a:r>
          </a:p>
          <a:p>
            <a:pPr>
              <a:lnSpc>
                <a:spcPct val="90000"/>
              </a:lnSpc>
              <a:buFontTx/>
              <a:buNone/>
            </a:pPr>
            <a:r>
              <a:rPr lang="en-US" sz="2400" dirty="0" smtClean="0">
                <a:solidFill>
                  <a:schemeClr val="accent2"/>
                </a:solidFill>
                <a:latin typeface="Menlo" charset="0"/>
                <a:ea typeface="Menlo" charset="0"/>
                <a:cs typeface="Menlo" charset="0"/>
              </a:rPr>
              <a:t>WHERE</a:t>
            </a:r>
            <a:r>
              <a:rPr lang="en-US" sz="2400" dirty="0" smtClean="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t>
            </a:r>
            <a:r>
              <a:rPr lang="en-US" sz="2400" dirty="0" smtClean="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t>
            </a:r>
            <a:r>
              <a:rPr lang="en-US" sz="2400" dirty="0" smtClean="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mtClean="0">
                <a:solidFill>
                  <a:schemeClr val="accent2"/>
                </a:solidFill>
                <a:latin typeface="Menlo" charset="0"/>
                <a:ea typeface="Menlo" charset="0"/>
                <a:cs typeface="Menlo" charset="0"/>
              </a:rPr>
              <a:t>R(A,B)  S(B,C)  T(C,D)</a:t>
            </a:r>
            <a:endParaRPr lang="en-US" dirty="0" smtClean="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smtClean="0"/>
              <a:t>Translating to RA</a:t>
            </a:r>
            <a:endParaRPr lang="en-US" dirty="0"/>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32" name="Group 31"/>
          <p:cNvGrpSpPr/>
          <p:nvPr/>
        </p:nvGrpSpPr>
        <p:grpSpPr>
          <a:xfrm>
            <a:off x="0" y="-22510"/>
            <a:ext cx="12192000" cy="307777"/>
            <a:chOff x="0" y="-22510"/>
            <a:chExt cx="12192000" cy="307777"/>
          </a:xfrm>
        </p:grpSpPr>
        <p:sp>
          <p:nvSpPr>
            <p:cNvPr id="33" name="Rectangle 3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4" name="TextBox 33"/>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91857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Optimization</a:t>
            </a:r>
            <a:endParaRPr lang="en-US" dirty="0"/>
          </a:p>
        </p:txBody>
      </p:sp>
      <p:sp>
        <p:nvSpPr>
          <p:cNvPr id="3" name="Content Placeholder 2"/>
          <p:cNvSpPr>
            <a:spLocks noGrp="1"/>
          </p:cNvSpPr>
          <p:nvPr>
            <p:ph idx="1"/>
          </p:nvPr>
        </p:nvSpPr>
        <p:spPr/>
        <p:txBody>
          <a:bodyPr>
            <a:normAutofit/>
          </a:bodyPr>
          <a:lstStyle/>
          <a:p>
            <a:r>
              <a:rPr lang="en-US" dirty="0" smtClean="0"/>
              <a:t>Heuristically, we want selections and projections to occur as early as possible in the plan </a:t>
            </a:r>
          </a:p>
          <a:p>
            <a:pPr lvl="1"/>
            <a:r>
              <a:rPr lang="en-US" dirty="0" smtClean="0"/>
              <a:t>Terminology: “push down </a:t>
            </a:r>
            <a:r>
              <a:rPr lang="en-US" b="1" dirty="0" smtClean="0"/>
              <a:t>selections</a:t>
            </a:r>
            <a:r>
              <a:rPr lang="en-US" dirty="0" smtClean="0"/>
              <a:t>” and “pushing down </a:t>
            </a:r>
            <a:r>
              <a:rPr lang="en-US" b="1" dirty="0" smtClean="0"/>
              <a:t>projections.”</a:t>
            </a:r>
          </a:p>
          <a:p>
            <a:endParaRPr lang="en-US" b="1" dirty="0"/>
          </a:p>
          <a:p>
            <a:r>
              <a:rPr lang="en-US" b="1" dirty="0" smtClean="0"/>
              <a:t>Intuition:</a:t>
            </a:r>
            <a:r>
              <a:rPr lang="en-US" dirty="0" smtClean="0"/>
              <a:t> We will have fewer tuples in a plan.</a:t>
            </a:r>
          </a:p>
          <a:p>
            <a:pPr lvl="1"/>
            <a:r>
              <a:rPr lang="en-US" dirty="0" smtClean="0"/>
              <a:t>Could fail if the selection condition is very expensive (say runs some image processing algorithm). </a:t>
            </a:r>
          </a:p>
          <a:p>
            <a:pPr lvl="1"/>
            <a:r>
              <a:rPr lang="en-US" dirty="0" smtClean="0"/>
              <a:t>Projection could be a waste of effort, but more rarely.</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76129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8" name="TextBox 17"/>
          <p:cNvSpPr txBox="1"/>
          <p:nvPr/>
        </p:nvSpPr>
        <p:spPr>
          <a:xfrm>
            <a:off x="8996110" y="2340519"/>
            <a:ext cx="1401140" cy="507831"/>
          </a:xfrm>
          <a:prstGeom prst="rect">
            <a:avLst/>
          </a:prstGeom>
          <a:noFill/>
        </p:spPr>
        <p:txBody>
          <a:bodyPr wrap="square" rtlCol="0">
            <a:spAutoFit/>
          </a:bodyPr>
          <a:lstStyle/>
          <a:p>
            <a:pPr algn="ctr"/>
            <a:r>
              <a:rPr lang="en-US" sz="2700" dirty="0" err="1" smtClean="0">
                <a:solidFill>
                  <a:prstClr val="black"/>
                </a:solidFill>
                <a:latin typeface="Symbol"/>
              </a:rPr>
              <a:t>s</a:t>
            </a:r>
            <a:r>
              <a:rPr lang="en-US" sz="2700" baseline="-25000" dirty="0" err="1" smtClean="0">
                <a:solidFill>
                  <a:prstClr val="black"/>
                </a:solidFill>
                <a:latin typeface="Symbol"/>
              </a:rPr>
              <a:t>A</a:t>
            </a:r>
            <a:r>
              <a:rPr lang="en-US" sz="2700" baseline="-25000" dirty="0" smtClean="0">
                <a:solidFill>
                  <a:prstClr val="black"/>
                </a:solidFill>
                <a:latin typeface="Symbol"/>
              </a:rPr>
              <a:t>&lt;10</a:t>
            </a:r>
            <a:endParaRPr lang="en-US" sz="2700" baseline="-25000" dirty="0">
              <a:solidFill>
                <a:prstClr val="black"/>
              </a:solidFill>
              <a:latin typeface="Calibri" panose="020F0502020204030204"/>
            </a:endParaRPr>
          </a:p>
        </p:txBody>
      </p:sp>
      <p:cxnSp>
        <p:nvCxnSpPr>
          <p:cNvPr id="19" name="Straight Connector 18"/>
          <p:cNvCxnSpPr>
            <a:endCxn id="18"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r>
                        <a:rPr lang="en-US" sz="3600" b="0" i="1" smtClean="0">
                          <a:latin typeface="Cambria Math" charset="0"/>
                          <a:ea typeface="Cambria Math" charset="0"/>
                          <a:cs typeface="Cambria Math" charset="0"/>
                        </a:rPr>
                        <m:t>(</m:t>
                      </m:r>
                      <m:sSub>
                        <m:sSubPr>
                          <m:ctrlPr>
                            <a:rPr lang="en-US" sz="3600" b="0" i="1" smtClean="0">
                              <a:latin typeface="Cambria Math"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&lt;10</m:t>
                          </m:r>
                        </m:sub>
                      </m:sSub>
                      <m:d>
                        <m:dPr>
                          <m:ctrlPr>
                            <a:rPr lang="en-US" sz="3600" b="0" i="1" smtClean="0">
                              <a:latin typeface="Cambria Math"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charset="0"/>
                                  <a:ea typeface="Cambria Math" charset="0"/>
                                  <a:cs typeface="Cambria Math" charset="0"/>
                                </a:rPr>
                              </m:ctrlPr>
                            </m:dPr>
                            <m:e>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r>
                        <a:rPr lang="en-US" sz="3600" b="0" i="1" smtClean="0">
                          <a:latin typeface="Cambria Math" charset="0"/>
                          <a:ea typeface="Cambria Math" charset="0"/>
                          <a:cs typeface="Cambria Math" charset="0"/>
                        </a:rPr>
                        <m:t>)</m:t>
                      </m:r>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mtClean="0">
                <a:solidFill>
                  <a:schemeClr val="accent2"/>
                </a:solidFill>
                <a:latin typeface="Menlo" charset="0"/>
                <a:ea typeface="Menlo" charset="0"/>
                <a:cs typeface="Menlo" charset="0"/>
              </a:rPr>
              <a:t>R(A,B)  S(B,C)  T(C,D)</a:t>
            </a:r>
            <a:endParaRPr lang="en-US" dirty="0" smtClean="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smtClean="0"/>
              <a:t>Optimizing RA Plan</a:t>
            </a:r>
            <a:endParaRPr lang="en-US" dirty="0"/>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033835" y="906639"/>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Push down selection on A so </a:t>
            </a:r>
            <a:r>
              <a:rPr lang="en-US" sz="2800" smtClean="0">
                <a:latin typeface="+mj-lt"/>
              </a:rPr>
              <a:t>it occurs earlier </a:t>
            </a:r>
            <a:endParaRPr lang="en-US" sz="2800" b="1" dirty="0">
              <a:latin typeface="+mj-lt"/>
            </a:endParaRPr>
          </a:p>
        </p:txBody>
      </p:sp>
      <p:sp>
        <p:nvSpPr>
          <p:cNvPr id="3" name="Down Arrow 2"/>
          <p:cNvSpPr/>
          <p:nvPr/>
        </p:nvSpPr>
        <p:spPr>
          <a:xfrm rot="2186508">
            <a:off x="8508335" y="2933667"/>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33" name="Group 32"/>
          <p:cNvGrpSpPr/>
          <p:nvPr/>
        </p:nvGrpSpPr>
        <p:grpSpPr>
          <a:xfrm>
            <a:off x="0" y="-22510"/>
            <a:ext cx="12192000" cy="307777"/>
            <a:chOff x="0" y="-22510"/>
            <a:chExt cx="12192000" cy="307777"/>
          </a:xfrm>
        </p:grpSpPr>
        <p:sp>
          <p:nvSpPr>
            <p:cNvPr id="34" name="Rectangle 3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5" name="TextBox 34"/>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880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955" y="226204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955" y="2262041"/>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39600" y="552536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cxnSp>
        <p:nvCxnSpPr>
          <p:cNvPr id="22" name="Straight Connector 21"/>
          <p:cNvCxnSpPr/>
          <p:nvPr/>
        </p:nvCxnSpPr>
        <p:spPr>
          <a:xfrm flipV="1">
            <a:off x="9712978" y="2787919"/>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charset="0"/>
                                  <a:ea typeface="Cambria Math" charset="0"/>
                                  <a:cs typeface="Cambria Math" charset="0"/>
                                </a:rPr>
                              </m:ctrlPr>
                            </m:dPr>
                            <m:e>
                              <m:sSub>
                                <m:sSubPr>
                                  <m:ctrlPr>
                                    <a:rPr lang="en-US" sz="3600" i="1">
                                      <a:latin typeface="Cambria Math"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mtClean="0">
                <a:solidFill>
                  <a:schemeClr val="accent2"/>
                </a:solidFill>
                <a:latin typeface="Menlo" charset="0"/>
                <a:ea typeface="Menlo" charset="0"/>
                <a:cs typeface="Menlo" charset="0"/>
              </a:rPr>
              <a:t>R(A,B)  S(B,C)  T(C,D)</a:t>
            </a:r>
            <a:endParaRPr lang="en-US" dirty="0" smtClean="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smtClean="0"/>
              <a:t>Optimizing RA Plan</a:t>
            </a:r>
            <a:endParaRPr lang="en-US" dirty="0"/>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033835" y="906639"/>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Push down selection on A so </a:t>
            </a:r>
            <a:r>
              <a:rPr lang="en-US" sz="2800" smtClean="0">
                <a:latin typeface="+mj-lt"/>
              </a:rPr>
              <a:t>it occurs earlier </a:t>
            </a:r>
            <a:endParaRPr lang="en-US" sz="2800" b="1" dirty="0">
              <a:latin typeface="+mj-lt"/>
            </a:endParaRPr>
          </a:p>
        </p:txBody>
      </p:sp>
      <p:sp>
        <p:nvSpPr>
          <p:cNvPr id="30" name="TextBox 29"/>
          <p:cNvSpPr txBox="1"/>
          <p:nvPr/>
        </p:nvSpPr>
        <p:spPr>
          <a:xfrm>
            <a:off x="7639105" y="4708817"/>
            <a:ext cx="1401140" cy="507831"/>
          </a:xfrm>
          <a:prstGeom prst="rect">
            <a:avLst/>
          </a:prstGeom>
          <a:noFill/>
        </p:spPr>
        <p:txBody>
          <a:bodyPr wrap="square" rtlCol="0">
            <a:spAutoFit/>
          </a:bodyPr>
          <a:lstStyle/>
          <a:p>
            <a:pPr algn="ctr"/>
            <a:r>
              <a:rPr lang="en-US" sz="2700" dirty="0" err="1" smtClean="0">
                <a:solidFill>
                  <a:prstClr val="black"/>
                </a:solidFill>
                <a:latin typeface="Symbol"/>
              </a:rPr>
              <a:t>s</a:t>
            </a:r>
            <a:r>
              <a:rPr lang="en-US" sz="2700" baseline="-25000" dirty="0" err="1" smtClean="0">
                <a:solidFill>
                  <a:prstClr val="black"/>
                </a:solidFill>
                <a:latin typeface="Symbol"/>
              </a:rPr>
              <a:t>A</a:t>
            </a:r>
            <a:r>
              <a:rPr lang="en-US" sz="2700" baseline="-25000" dirty="0" smtClean="0">
                <a:solidFill>
                  <a:prstClr val="black"/>
                </a:solidFill>
                <a:latin typeface="Symbol"/>
              </a:rPr>
              <a:t>&lt;10</a:t>
            </a:r>
            <a:endParaRPr lang="en-US" sz="2700" baseline="-25000" dirty="0">
              <a:solidFill>
                <a:prstClr val="black"/>
              </a:solidFill>
              <a:latin typeface="Calibri" panose="020F0502020204030204"/>
            </a:endParaRPr>
          </a:p>
        </p:txBody>
      </p:sp>
      <p:cxnSp>
        <p:nvCxnSpPr>
          <p:cNvPr id="31" name="Straight Connector 30"/>
          <p:cNvCxnSpPr/>
          <p:nvPr/>
        </p:nvCxnSpPr>
        <p:spPr>
          <a:xfrm flipV="1">
            <a:off x="8339675" y="5216647"/>
            <a:ext cx="1" cy="252110"/>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0" y="-22510"/>
            <a:ext cx="12192000" cy="307777"/>
            <a:chOff x="0" y="-22510"/>
            <a:chExt cx="12192000" cy="307777"/>
          </a:xfrm>
        </p:grpSpPr>
        <p:sp>
          <p:nvSpPr>
            <p:cNvPr id="36" name="Rectangle 3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7" name="TextBox 36"/>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64228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131955" y="226204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955" y="2262041"/>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739600" y="552536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cxnSp>
        <p:nvCxnSpPr>
          <p:cNvPr id="22" name="Straight Connector 21"/>
          <p:cNvCxnSpPr/>
          <p:nvPr/>
        </p:nvCxnSpPr>
        <p:spPr>
          <a:xfrm flipV="1">
            <a:off x="9712978" y="2787919"/>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charset="0"/>
                                  <a:ea typeface="Cambria Math" charset="0"/>
                                  <a:cs typeface="Cambria Math" charset="0"/>
                                </a:rPr>
                              </m:ctrlPr>
                            </m:dPr>
                            <m:e>
                              <m:sSub>
                                <m:sSubPr>
                                  <m:ctrlPr>
                                    <a:rPr lang="en-US" sz="3600" i="1">
                                      <a:latin typeface="Cambria Math"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5361852" cy="625364"/>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mtClean="0">
                <a:solidFill>
                  <a:schemeClr val="accent2"/>
                </a:solidFill>
                <a:latin typeface="Menlo" charset="0"/>
                <a:ea typeface="Menlo" charset="0"/>
                <a:cs typeface="Menlo" charset="0"/>
              </a:rPr>
              <a:t>R(A,B)  S(B,C)  T(C,D)</a:t>
            </a:r>
            <a:endParaRPr lang="en-US" dirty="0" smtClean="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smtClean="0"/>
              <a:t>Optimizing RA Plan</a:t>
            </a:r>
            <a:endParaRPr lang="en-US" dirty="0"/>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3977226">
            <a:off x="6876274" y="4330783"/>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033835" y="906639"/>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Push down projection so it occurs earlier </a:t>
            </a:r>
            <a:endParaRPr lang="en-US" sz="2800" b="1" dirty="0">
              <a:latin typeface="+mj-lt"/>
            </a:endParaRPr>
          </a:p>
        </p:txBody>
      </p:sp>
      <p:sp>
        <p:nvSpPr>
          <p:cNvPr id="3" name="Down Arrow 2"/>
          <p:cNvSpPr/>
          <p:nvPr/>
        </p:nvSpPr>
        <p:spPr>
          <a:xfrm rot="2045029">
            <a:off x="8686591" y="2671939"/>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 name="TextBox 29"/>
          <p:cNvSpPr txBox="1"/>
          <p:nvPr/>
        </p:nvSpPr>
        <p:spPr>
          <a:xfrm>
            <a:off x="7639105" y="4708817"/>
            <a:ext cx="1401140" cy="507831"/>
          </a:xfrm>
          <a:prstGeom prst="rect">
            <a:avLst/>
          </a:prstGeom>
          <a:noFill/>
        </p:spPr>
        <p:txBody>
          <a:bodyPr wrap="square" rtlCol="0">
            <a:spAutoFit/>
          </a:bodyPr>
          <a:lstStyle/>
          <a:p>
            <a:pPr algn="ctr"/>
            <a:r>
              <a:rPr lang="en-US" sz="2700" dirty="0" err="1" smtClean="0">
                <a:solidFill>
                  <a:prstClr val="black"/>
                </a:solidFill>
                <a:latin typeface="Symbol"/>
              </a:rPr>
              <a:t>s</a:t>
            </a:r>
            <a:r>
              <a:rPr lang="en-US" sz="2700" baseline="-25000" dirty="0" err="1" smtClean="0">
                <a:solidFill>
                  <a:prstClr val="black"/>
                </a:solidFill>
                <a:latin typeface="Symbol"/>
              </a:rPr>
              <a:t>A</a:t>
            </a:r>
            <a:r>
              <a:rPr lang="en-US" sz="2700" baseline="-25000" dirty="0" smtClean="0">
                <a:solidFill>
                  <a:prstClr val="black"/>
                </a:solidFill>
                <a:latin typeface="Symbol"/>
              </a:rPr>
              <a:t>&lt;10</a:t>
            </a:r>
            <a:endParaRPr lang="en-US" sz="2700" baseline="-25000" dirty="0">
              <a:solidFill>
                <a:prstClr val="black"/>
              </a:solidFill>
              <a:latin typeface="Calibri" panose="020F0502020204030204"/>
            </a:endParaRPr>
          </a:p>
        </p:txBody>
      </p:sp>
      <p:cxnSp>
        <p:nvCxnSpPr>
          <p:cNvPr id="31" name="Straight Connector 30"/>
          <p:cNvCxnSpPr/>
          <p:nvPr/>
        </p:nvCxnSpPr>
        <p:spPr>
          <a:xfrm flipV="1">
            <a:off x="8339675" y="5216647"/>
            <a:ext cx="1" cy="252110"/>
          </a:xfrm>
          <a:prstGeom prst="line">
            <a:avLst/>
          </a:prstGeom>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0" y="-22510"/>
            <a:ext cx="12192000" cy="307777"/>
            <a:chOff x="0" y="-22510"/>
            <a:chExt cx="12192000" cy="307777"/>
          </a:xfrm>
        </p:grpSpPr>
        <p:sp>
          <p:nvSpPr>
            <p:cNvPr id="36" name="Rectangle 3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7" name="TextBox 36"/>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681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9"/>
          <p:cNvSpPr>
            <a:spLocks noChangeAspect="1" noChangeArrowheads="1"/>
          </p:cNvSpPr>
          <p:nvPr/>
        </p:nvSpPr>
        <p:spPr bwMode="auto">
          <a:xfrm rot="16200000">
            <a:off x="9844025" y="254416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5"/>
              <p:cNvSpPr txBox="1"/>
              <p:nvPr/>
            </p:nvSpPr>
            <p:spPr>
              <a:xfrm>
                <a:off x="9451602" y="186491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451602" y="1864911"/>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7" name="TextBox 6"/>
          <p:cNvSpPr txBox="1"/>
          <p:nvPr/>
        </p:nvSpPr>
        <p:spPr>
          <a:xfrm>
            <a:off x="7973030" y="5884980"/>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7"/>
          <p:cNvSpPr txBox="1"/>
          <p:nvPr/>
        </p:nvSpPr>
        <p:spPr>
          <a:xfrm>
            <a:off x="9385990" y="5293485"/>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8"/>
          <p:cNvCxnSpPr/>
          <p:nvPr/>
        </p:nvCxnSpPr>
        <p:spPr>
          <a:xfrm rot="5400000" flipH="1" flipV="1">
            <a:off x="8530680" y="4848939"/>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flipV="1">
            <a:off x="9305648" y="4906840"/>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9315758" y="310433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3548" y="356100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3"/>
          <p:cNvCxnSpPr/>
          <p:nvPr/>
        </p:nvCxnSpPr>
        <p:spPr>
          <a:xfrm flipH="1" flipV="1">
            <a:off x="10286515" y="310434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6" name="AutoShape 9"/>
          <p:cNvSpPr>
            <a:spLocks noChangeAspect="1" noChangeArrowheads="1"/>
          </p:cNvSpPr>
          <p:nvPr/>
        </p:nvSpPr>
        <p:spPr bwMode="auto">
          <a:xfrm rot="16200000">
            <a:off x="9069060" y="4238128"/>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cxnSp>
        <p:nvCxnSpPr>
          <p:cNvPr id="22" name="Straight Connector 21"/>
          <p:cNvCxnSpPr/>
          <p:nvPr/>
        </p:nvCxnSpPr>
        <p:spPr>
          <a:xfrm flipV="1">
            <a:off x="10032625" y="2390789"/>
            <a:ext cx="1" cy="27519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31036" y="5173104"/>
                <a:ext cx="6259534" cy="8291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sSub>
                            <m:sSubPr>
                              <m:ctrlPr>
                                <a:rPr lang="el-GR" sz="3600" i="1">
                                  <a:latin typeface="Cambria Math"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m:t>
                              </m:r>
                              <m:r>
                                <a:rPr lang="en-US" sz="3600" b="0" i="1" smtClean="0">
                                  <a:latin typeface="Cambria Math" charset="0"/>
                                  <a:ea typeface="Cambria Math" charset="0"/>
                                  <a:cs typeface="Cambria Math" charset="0"/>
                                </a:rPr>
                                <m:t>𝑐</m:t>
                              </m:r>
                            </m:sub>
                          </m:sSub>
                          <m:d>
                            <m:dPr>
                              <m:ctrlPr>
                                <a:rPr lang="en-US" sz="3600" b="0" i="1" smtClean="0">
                                  <a:latin typeface="Cambria Math" charset="0"/>
                                  <a:ea typeface="Cambria Math" charset="0"/>
                                  <a:cs typeface="Cambria Math" charset="0"/>
                                </a:rPr>
                              </m:ctrlPr>
                            </m:dPr>
                            <m:e>
                              <m:sSub>
                                <m:sSubPr>
                                  <m:ctrlPr>
                                    <a:rPr lang="en-US" sz="3600" i="1">
                                      <a:latin typeface="Cambria Math"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031036" y="5173104"/>
                <a:ext cx="6259534" cy="829138"/>
              </a:xfrm>
              <a:prstGeom prst="rect">
                <a:avLst/>
              </a:prstGeom>
              <a:blipFill rotWithShape="0">
                <a:blip r:embed="rId3"/>
                <a:stretch>
                  <a:fillRect/>
                </a:stretch>
              </a:blipFill>
            </p:spPr>
            <p:txBody>
              <a:bodyPr/>
              <a:lstStyle/>
              <a:p>
                <a:r>
                  <a:rPr lang="en-US">
                    <a:noFill/>
                  </a:rPr>
                  <a:t> </a:t>
                </a:r>
              </a:p>
            </p:txBody>
          </p:sp>
        </mc:Fallback>
      </mc:AlternateContent>
      <p:sp>
        <p:nvSpPr>
          <p:cNvPr id="25" name="Rectangle 35"/>
          <p:cNvSpPr>
            <a:spLocks noChangeArrowheads="1"/>
          </p:cNvSpPr>
          <p:nvPr/>
        </p:nvSpPr>
        <p:spPr bwMode="auto">
          <a:xfrm>
            <a:off x="1031036" y="2095008"/>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R.A,S.D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6" name="Rectangle 35"/>
          <p:cNvSpPr>
            <a:spLocks noChangeArrowheads="1"/>
          </p:cNvSpPr>
          <p:nvPr/>
        </p:nvSpPr>
        <p:spPr bwMode="auto">
          <a:xfrm>
            <a:off x="1022476" y="1497588"/>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mtClean="0">
                <a:solidFill>
                  <a:schemeClr val="accent2"/>
                </a:solidFill>
                <a:latin typeface="Menlo" charset="0"/>
                <a:ea typeface="Menlo" charset="0"/>
                <a:cs typeface="Menlo" charset="0"/>
              </a:rPr>
              <a:t>R(A,B)  S(B,C)  T(C,D)</a:t>
            </a:r>
            <a:endParaRPr lang="en-US" dirty="0" smtClean="0">
              <a:solidFill>
                <a:schemeClr val="accent2"/>
              </a:solidFill>
              <a:latin typeface="Menlo" charset="0"/>
              <a:ea typeface="Menlo" charset="0"/>
              <a:cs typeface="Menlo" charset="0"/>
            </a:endParaRPr>
          </a:p>
        </p:txBody>
      </p:sp>
      <p:sp>
        <p:nvSpPr>
          <p:cNvPr id="27" name="Title 1"/>
          <p:cNvSpPr>
            <a:spLocks noGrp="1"/>
          </p:cNvSpPr>
          <p:nvPr>
            <p:ph type="title"/>
          </p:nvPr>
        </p:nvSpPr>
        <p:spPr>
          <a:xfrm>
            <a:off x="838200" y="365125"/>
            <a:ext cx="10515600" cy="1325563"/>
          </a:xfrm>
        </p:spPr>
        <p:txBody>
          <a:bodyPr/>
          <a:lstStyle/>
          <a:p>
            <a:r>
              <a:rPr lang="en-US" dirty="0" smtClean="0"/>
              <a:t>Optimizing RA Plan</a:t>
            </a:r>
            <a:endParaRPr lang="en-US" dirty="0"/>
          </a:p>
        </p:txBody>
      </p:sp>
      <p:sp>
        <p:nvSpPr>
          <p:cNvPr id="2" name="Down Arrow 1"/>
          <p:cNvSpPr/>
          <p:nvPr/>
        </p:nvSpPr>
        <p:spPr>
          <a:xfrm>
            <a:off x="3152956" y="4197372"/>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Down Arrow 28"/>
          <p:cNvSpPr/>
          <p:nvPr/>
        </p:nvSpPr>
        <p:spPr>
          <a:xfrm rot="14635620">
            <a:off x="7549338" y="4074950"/>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TextBox 27"/>
          <p:cNvSpPr txBox="1"/>
          <p:nvPr/>
        </p:nvSpPr>
        <p:spPr>
          <a:xfrm>
            <a:off x="6228542" y="791813"/>
            <a:ext cx="2780956"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smtClean="0">
                <a:latin typeface="+mj-lt"/>
              </a:rPr>
              <a:t>We eliminate B earlier!</a:t>
            </a:r>
            <a:endParaRPr lang="en-US" sz="2800" b="1" dirty="0">
              <a:latin typeface="+mj-lt"/>
            </a:endParaRPr>
          </a:p>
        </p:txBody>
      </p:sp>
      <p:sp>
        <p:nvSpPr>
          <p:cNvPr id="30" name="TextBox 29"/>
          <p:cNvSpPr txBox="1"/>
          <p:nvPr/>
        </p:nvSpPr>
        <p:spPr>
          <a:xfrm>
            <a:off x="7872535" y="5068436"/>
            <a:ext cx="1401140" cy="507831"/>
          </a:xfrm>
          <a:prstGeom prst="rect">
            <a:avLst/>
          </a:prstGeom>
          <a:noFill/>
        </p:spPr>
        <p:txBody>
          <a:bodyPr wrap="square" rtlCol="0">
            <a:spAutoFit/>
          </a:bodyPr>
          <a:lstStyle/>
          <a:p>
            <a:pPr algn="ctr"/>
            <a:r>
              <a:rPr lang="en-US" sz="2700" dirty="0" err="1" smtClean="0">
                <a:solidFill>
                  <a:prstClr val="black"/>
                </a:solidFill>
                <a:latin typeface="Symbol"/>
              </a:rPr>
              <a:t>s</a:t>
            </a:r>
            <a:r>
              <a:rPr lang="en-US" sz="2700" baseline="-25000" dirty="0" err="1" smtClean="0">
                <a:solidFill>
                  <a:prstClr val="black"/>
                </a:solidFill>
                <a:latin typeface="Symbol"/>
              </a:rPr>
              <a:t>A</a:t>
            </a:r>
            <a:r>
              <a:rPr lang="en-US" sz="2700" baseline="-25000" dirty="0" smtClean="0">
                <a:solidFill>
                  <a:prstClr val="black"/>
                </a:solidFill>
                <a:latin typeface="Symbol"/>
              </a:rPr>
              <a:t>&lt;10</a:t>
            </a:r>
            <a:endParaRPr lang="en-US" sz="2700" baseline="-25000" dirty="0">
              <a:solidFill>
                <a:prstClr val="black"/>
              </a:solidFill>
              <a:latin typeface="Calibri" panose="020F0502020204030204"/>
            </a:endParaRPr>
          </a:p>
        </p:txBody>
      </p:sp>
      <p:cxnSp>
        <p:nvCxnSpPr>
          <p:cNvPr id="31" name="Straight Connector 30"/>
          <p:cNvCxnSpPr/>
          <p:nvPr/>
        </p:nvCxnSpPr>
        <p:spPr>
          <a:xfrm flipV="1">
            <a:off x="8573105" y="5576266"/>
            <a:ext cx="1" cy="25211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8614708" y="3683342"/>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𝐶</m:t>
                          </m:r>
                        </m:sub>
                      </m:sSub>
                    </m:oMath>
                  </m:oMathPara>
                </a14:m>
                <a:endParaRPr lang="en-US" sz="2700" dirty="0">
                  <a:solidFill>
                    <a:prstClr val="black"/>
                  </a:solidFill>
                  <a:latin typeface="Calibri" panose="020F0502020204030204"/>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614708" y="3683342"/>
                <a:ext cx="1131094" cy="542136"/>
              </a:xfrm>
              <a:prstGeom prst="rect">
                <a:avLst/>
              </a:prstGeom>
              <a:blipFill rotWithShape="0">
                <a:blip r:embed="rId4"/>
                <a:stretch>
                  <a:fillRect/>
                </a:stretch>
              </a:blipFill>
            </p:spPr>
            <p:txBody>
              <a:bodyPr/>
              <a:lstStyle/>
              <a:p>
                <a:r>
                  <a:rPr lang="en-US">
                    <a:noFill/>
                  </a:rPr>
                  <a:t> </a:t>
                </a:r>
              </a:p>
            </p:txBody>
          </p:sp>
        </mc:Fallback>
      </mc:AlternateContent>
      <p:cxnSp>
        <p:nvCxnSpPr>
          <p:cNvPr id="33" name="Straight Connector 32"/>
          <p:cNvCxnSpPr/>
          <p:nvPr/>
        </p:nvCxnSpPr>
        <p:spPr>
          <a:xfrm flipV="1">
            <a:off x="9195731" y="4209220"/>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228542" y="1985637"/>
            <a:ext cx="2780956"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In general, when is an attribute not needed…?</a:t>
            </a:r>
            <a:endParaRPr lang="en-US" sz="2800" b="1" dirty="0">
              <a:latin typeface="+mj-lt"/>
            </a:endParaRPr>
          </a:p>
        </p:txBody>
      </p:sp>
      <p:grpSp>
        <p:nvGrpSpPr>
          <p:cNvPr id="38" name="Group 37"/>
          <p:cNvGrpSpPr/>
          <p:nvPr/>
        </p:nvGrpSpPr>
        <p:grpSpPr>
          <a:xfrm>
            <a:off x="0" y="-22510"/>
            <a:ext cx="12192000" cy="307777"/>
            <a:chOff x="0" y="-22510"/>
            <a:chExt cx="12192000" cy="307777"/>
          </a:xfrm>
        </p:grpSpPr>
        <p:sp>
          <p:nvSpPr>
            <p:cNvPr id="39" name="Rectangle 3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85660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Data represents the </a:t>
            </a:r>
            <a:r>
              <a:rPr lang="en-US" b="1" dirty="0" smtClean="0">
                <a:solidFill>
                  <a:srgbClr val="0070C0"/>
                </a:solidFill>
              </a:rPr>
              <a:t>traces</a:t>
            </a:r>
            <a:r>
              <a:rPr lang="en-US" dirty="0" smtClean="0">
                <a:solidFill>
                  <a:srgbClr val="0070C0"/>
                </a:solidFill>
              </a:rPr>
              <a:t> </a:t>
            </a:r>
            <a:r>
              <a:rPr lang="en-US" dirty="0" smtClean="0"/>
              <a:t>of real-world processes.</a:t>
            </a:r>
          </a:p>
          <a:p>
            <a:pPr lvl="1"/>
            <a:r>
              <a:rPr lang="en-US" dirty="0" smtClean="0"/>
              <a:t>The collected traces correspond to a </a:t>
            </a:r>
            <a:r>
              <a:rPr lang="en-US" b="1" dirty="0" smtClean="0">
                <a:solidFill>
                  <a:srgbClr val="0070C0"/>
                </a:solidFill>
              </a:rPr>
              <a:t>sample</a:t>
            </a:r>
            <a:r>
              <a:rPr lang="en-US" dirty="0" smtClean="0">
                <a:solidFill>
                  <a:srgbClr val="0070C0"/>
                </a:solidFill>
              </a:rPr>
              <a:t> </a:t>
            </a:r>
            <a:r>
              <a:rPr lang="en-US" dirty="0" smtClean="0"/>
              <a:t>of those processes.</a:t>
            </a:r>
          </a:p>
          <a:p>
            <a:pPr lvl="1"/>
            <a:endParaRPr lang="en-US" dirty="0"/>
          </a:p>
          <a:p>
            <a:r>
              <a:rPr lang="en-US" dirty="0" smtClean="0"/>
              <a:t>There is </a:t>
            </a:r>
            <a:r>
              <a:rPr lang="en-US" b="1" dirty="0" smtClean="0">
                <a:solidFill>
                  <a:srgbClr val="0070C0"/>
                </a:solidFill>
              </a:rPr>
              <a:t>randomness</a:t>
            </a:r>
            <a:r>
              <a:rPr lang="en-US" dirty="0" smtClean="0">
                <a:solidFill>
                  <a:srgbClr val="0070C0"/>
                </a:solidFill>
              </a:rPr>
              <a:t> </a:t>
            </a:r>
            <a:r>
              <a:rPr lang="en-US" dirty="0" smtClean="0"/>
              <a:t>and </a:t>
            </a:r>
            <a:r>
              <a:rPr lang="en-US" b="1" dirty="0" smtClean="0">
                <a:solidFill>
                  <a:srgbClr val="0070C0"/>
                </a:solidFill>
              </a:rPr>
              <a:t>uncertainty</a:t>
            </a:r>
            <a:r>
              <a:rPr lang="en-US" dirty="0" smtClean="0">
                <a:solidFill>
                  <a:srgbClr val="0070C0"/>
                </a:solidFill>
              </a:rPr>
              <a:t> </a:t>
            </a:r>
            <a:r>
              <a:rPr lang="en-US" dirty="0" smtClean="0"/>
              <a:t>in the data collection process.</a:t>
            </a:r>
          </a:p>
          <a:p>
            <a:pPr lvl="1"/>
            <a:endParaRPr lang="en-US" dirty="0" smtClean="0"/>
          </a:p>
          <a:p>
            <a:r>
              <a:rPr lang="en-US" dirty="0" smtClean="0"/>
              <a:t>The process that generates the data is </a:t>
            </a:r>
            <a:r>
              <a:rPr lang="en-US" b="1" dirty="0" smtClean="0">
                <a:solidFill>
                  <a:srgbClr val="0070C0"/>
                </a:solidFill>
              </a:rPr>
              <a:t>stochastic</a:t>
            </a:r>
            <a:r>
              <a:rPr lang="en-US" dirty="0" smtClean="0">
                <a:solidFill>
                  <a:srgbClr val="0070C0"/>
                </a:solidFill>
              </a:rPr>
              <a:t> </a:t>
            </a:r>
            <a:r>
              <a:rPr lang="en-US" dirty="0" smtClean="0"/>
              <a:t>(random).</a:t>
            </a:r>
          </a:p>
          <a:p>
            <a:pPr lvl="1"/>
            <a:r>
              <a:rPr lang="en-US" dirty="0" smtClean="0"/>
              <a:t>Example: Let’s toss a coin! What will the outcome be? Heads or tails? There are many factors that make a coin toss a stochastic process.</a:t>
            </a:r>
          </a:p>
          <a:p>
            <a:pPr lvl="1"/>
            <a:endParaRPr lang="en-US" dirty="0" smtClean="0"/>
          </a:p>
          <a:p>
            <a:r>
              <a:rPr lang="en-US" dirty="0" smtClean="0"/>
              <a:t>The sampling process introduces uncertainty.</a:t>
            </a:r>
          </a:p>
          <a:p>
            <a:pPr lvl="1"/>
            <a:r>
              <a:rPr lang="en-US" dirty="0" smtClean="0"/>
              <a:t>Example: Errors </a:t>
            </a:r>
            <a:r>
              <a:rPr lang="en-US" dirty="0"/>
              <a:t>due to sensor position due to error in </a:t>
            </a:r>
            <a:r>
              <a:rPr lang="en-US" dirty="0" smtClean="0"/>
              <a:t>GPS, errors </a:t>
            </a:r>
            <a:r>
              <a:rPr lang="en-US" dirty="0"/>
              <a:t>due to </a:t>
            </a:r>
            <a:r>
              <a:rPr lang="en-US" dirty="0" smtClean="0"/>
              <a:t>the angles </a:t>
            </a:r>
            <a:r>
              <a:rPr lang="en-US" dirty="0"/>
              <a:t>of laser </a:t>
            </a:r>
            <a:r>
              <a:rPr lang="en-US" dirty="0" smtClean="0"/>
              <a:t>travel etc.</a:t>
            </a:r>
            <a:endParaRPr lang="en-US" dirty="0"/>
          </a:p>
        </p:txBody>
      </p:sp>
      <p:sp>
        <p:nvSpPr>
          <p:cNvPr id="4" name="Slide Number Placeholder 3"/>
          <p:cNvSpPr>
            <a:spLocks noGrp="1"/>
          </p:cNvSpPr>
          <p:nvPr>
            <p:ph type="sldNum" sz="quarter" idx="12"/>
          </p:nvPr>
        </p:nvSpPr>
        <p:spPr>
          <a:xfrm>
            <a:off x="9448800" y="6488668"/>
            <a:ext cx="2743200" cy="365125"/>
          </a:xfrm>
        </p:spPr>
        <p:txBody>
          <a:bodyPr/>
          <a:lstStyle/>
          <a:p>
            <a:fld id="{DF92A6B5-0D7C-48A8-B49A-953CF10F77E3}" type="slidenum">
              <a:rPr lang="en-US" smtClean="0"/>
              <a:pPr/>
              <a:t>4</a:t>
            </a:fld>
            <a:endParaRPr lang="en-US"/>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2</a:t>
              </a:r>
              <a:endParaRPr lang="en-US" sz="1400" b="1" i="1" dirty="0">
                <a:solidFill>
                  <a:schemeClr val="tx1">
                    <a:lumMod val="65000"/>
                    <a:lumOff val="35000"/>
                  </a:schemeClr>
                </a:solidFill>
                <a:latin typeface="+mj-lt"/>
              </a:endParaRPr>
            </a:p>
          </p:txBody>
        </p:sp>
      </p:grpSp>
      <p:sp>
        <p:nvSpPr>
          <p:cNvPr id="8" name="Title 1"/>
          <p:cNvSpPr>
            <a:spLocks noGrp="1"/>
          </p:cNvSpPr>
          <p:nvPr>
            <p:ph type="title"/>
          </p:nvPr>
        </p:nvSpPr>
        <p:spPr>
          <a:xfrm>
            <a:off x="838200" y="365125"/>
            <a:ext cx="10515600" cy="1325563"/>
          </a:xfrm>
        </p:spPr>
        <p:txBody>
          <a:bodyPr/>
          <a:lstStyle/>
          <a:p>
            <a:r>
              <a:rPr lang="en-US" dirty="0" smtClean="0"/>
              <a:t>Uncertainty and Randomness</a:t>
            </a:r>
            <a:endParaRPr lang="en-US" dirty="0"/>
          </a:p>
        </p:txBody>
      </p:sp>
    </p:spTree>
    <p:extLst>
      <p:ext uri="{BB962C8B-B14F-4D97-AF65-F5344CB8AC3E}">
        <p14:creationId xmlns:p14="http://schemas.microsoft.com/office/powerpoint/2010/main" val="1476603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go over the examples here: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courses.cs.washington.edu/courses/cse544/99sp/homeworks/sample/sample.html</a:t>
            </a:r>
            <a:endParaRPr lang="en-US" dirty="0" smtClean="0"/>
          </a:p>
          <a:p>
            <a:endParaRPr lang="en-US" dirty="0"/>
          </a:p>
          <a:p>
            <a:r>
              <a:rPr lang="en-US" dirty="0" smtClean="0"/>
              <a:t>Only the first 4 questions!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40</a:t>
            </a:fld>
            <a:endParaRPr lang="en-US"/>
          </a:p>
        </p:txBody>
      </p:sp>
    </p:spTree>
    <p:extLst>
      <p:ext uri="{BB962C8B-B14F-4D97-AF65-F5344CB8AC3E}">
        <p14:creationId xmlns:p14="http://schemas.microsoft.com/office/powerpoint/2010/main" val="1199360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AA81272-E65E-2F47-A732-A2A079177C44}" type="slidenum">
              <a:rPr lang="en-US"/>
              <a:pPr/>
              <a:t>41</a:t>
            </a:fld>
            <a:endParaRPr lang="en-US"/>
          </a:p>
        </p:txBody>
      </p:sp>
      <p:sp>
        <p:nvSpPr>
          <p:cNvPr id="376834" name="Rectangle 2"/>
          <p:cNvSpPr>
            <a:spLocks noGrp="1" noChangeArrowheads="1"/>
          </p:cNvSpPr>
          <p:nvPr>
            <p:ph type="title"/>
          </p:nvPr>
        </p:nvSpPr>
        <p:spPr/>
        <p:txBody>
          <a:bodyPr>
            <a:normAutofit/>
          </a:bodyPr>
          <a:lstStyle/>
          <a:p>
            <a:r>
              <a:rPr lang="en-US" dirty="0"/>
              <a:t>Transaction </a:t>
            </a:r>
            <a:r>
              <a:rPr lang="en-US" dirty="0" smtClean="0"/>
              <a:t>Properties: ACID</a:t>
            </a:r>
            <a:endParaRPr lang="en-US" dirty="0"/>
          </a:p>
        </p:txBody>
      </p:sp>
      <p:sp>
        <p:nvSpPr>
          <p:cNvPr id="376835" name="Rectangle 3"/>
          <p:cNvSpPr>
            <a:spLocks noGrp="1" noChangeArrowheads="1"/>
          </p:cNvSpPr>
          <p:nvPr>
            <p:ph type="body" idx="1"/>
          </p:nvPr>
        </p:nvSpPr>
        <p:spPr/>
        <p:txBody>
          <a:bodyPr/>
          <a:lstStyle/>
          <a:p>
            <a:pPr>
              <a:lnSpc>
                <a:spcPct val="80000"/>
              </a:lnSpc>
            </a:pPr>
            <a:r>
              <a:rPr lang="en-US" dirty="0">
                <a:solidFill>
                  <a:srgbClr val="FF0000"/>
                </a:solidFill>
              </a:rPr>
              <a:t>A</a:t>
            </a:r>
            <a:r>
              <a:rPr lang="en-US" dirty="0"/>
              <a:t>tomic</a:t>
            </a:r>
          </a:p>
          <a:p>
            <a:pPr lvl="1">
              <a:lnSpc>
                <a:spcPct val="80000"/>
              </a:lnSpc>
            </a:pPr>
            <a:r>
              <a:rPr lang="en-US" dirty="0"/>
              <a:t>State shows either all the effects of </a:t>
            </a:r>
            <a:r>
              <a:rPr lang="en-US" dirty="0" err="1"/>
              <a:t>txn</a:t>
            </a:r>
            <a:r>
              <a:rPr lang="en-US" dirty="0"/>
              <a:t>, or none of them</a:t>
            </a:r>
          </a:p>
          <a:p>
            <a:pPr>
              <a:lnSpc>
                <a:spcPct val="80000"/>
              </a:lnSpc>
            </a:pPr>
            <a:r>
              <a:rPr lang="en-US" dirty="0">
                <a:solidFill>
                  <a:srgbClr val="FF0000"/>
                </a:solidFill>
              </a:rPr>
              <a:t>C</a:t>
            </a:r>
            <a:r>
              <a:rPr lang="en-US" dirty="0"/>
              <a:t>onsistent</a:t>
            </a:r>
          </a:p>
          <a:p>
            <a:pPr lvl="1">
              <a:lnSpc>
                <a:spcPct val="80000"/>
              </a:lnSpc>
            </a:pPr>
            <a:r>
              <a:rPr lang="en-US" dirty="0" err="1"/>
              <a:t>Txn</a:t>
            </a:r>
            <a:r>
              <a:rPr lang="en-US" dirty="0"/>
              <a:t> moves from a state where integrity holds, to another where integrity holds</a:t>
            </a:r>
          </a:p>
          <a:p>
            <a:pPr>
              <a:lnSpc>
                <a:spcPct val="80000"/>
              </a:lnSpc>
            </a:pPr>
            <a:r>
              <a:rPr lang="en-US" dirty="0">
                <a:solidFill>
                  <a:srgbClr val="FF0000"/>
                </a:solidFill>
              </a:rPr>
              <a:t>I</a:t>
            </a:r>
            <a:r>
              <a:rPr lang="en-US" dirty="0"/>
              <a:t>solated</a:t>
            </a:r>
          </a:p>
          <a:p>
            <a:pPr lvl="1">
              <a:lnSpc>
                <a:spcPct val="80000"/>
              </a:lnSpc>
            </a:pPr>
            <a:r>
              <a:rPr lang="en-US" dirty="0"/>
              <a:t>Effect of </a:t>
            </a:r>
            <a:r>
              <a:rPr lang="en-US" dirty="0" err="1"/>
              <a:t>txns</a:t>
            </a:r>
            <a:r>
              <a:rPr lang="en-US" dirty="0"/>
              <a:t> is the same as </a:t>
            </a:r>
            <a:r>
              <a:rPr lang="en-US" dirty="0" err="1"/>
              <a:t>txns</a:t>
            </a:r>
            <a:r>
              <a:rPr lang="en-US" dirty="0"/>
              <a:t> running one after another (</a:t>
            </a:r>
            <a:r>
              <a:rPr lang="en-US" dirty="0" err="1"/>
              <a:t>ie</a:t>
            </a:r>
            <a:r>
              <a:rPr lang="en-US" dirty="0"/>
              <a:t> looks like batch mode)</a:t>
            </a:r>
          </a:p>
          <a:p>
            <a:pPr>
              <a:lnSpc>
                <a:spcPct val="80000"/>
              </a:lnSpc>
            </a:pPr>
            <a:r>
              <a:rPr lang="en-US" dirty="0">
                <a:solidFill>
                  <a:srgbClr val="FF0000"/>
                </a:solidFill>
              </a:rPr>
              <a:t>D</a:t>
            </a:r>
            <a:r>
              <a:rPr lang="en-US" dirty="0"/>
              <a:t>urable</a:t>
            </a:r>
          </a:p>
          <a:p>
            <a:pPr lvl="1">
              <a:lnSpc>
                <a:spcPct val="80000"/>
              </a:lnSpc>
            </a:pPr>
            <a:r>
              <a:rPr lang="en-US" dirty="0"/>
              <a:t>Once a </a:t>
            </a:r>
            <a:r>
              <a:rPr lang="en-US" dirty="0" err="1"/>
              <a:t>txn</a:t>
            </a:r>
            <a:r>
              <a:rPr lang="en-US" dirty="0"/>
              <a:t> has committed, its effects remain in the database</a:t>
            </a:r>
          </a:p>
        </p:txBody>
      </p:sp>
      <p:sp>
        <p:nvSpPr>
          <p:cNvPr id="2" name="TextBox 1"/>
          <p:cNvSpPr txBox="1"/>
          <p:nvPr/>
        </p:nvSpPr>
        <p:spPr>
          <a:xfrm>
            <a:off x="1941182" y="6019512"/>
            <a:ext cx="844741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latin typeface="+mj-lt"/>
              </a:rPr>
              <a:t>ACID </a:t>
            </a:r>
            <a:r>
              <a:rPr lang="en-US" sz="3200" dirty="0" smtClean="0">
                <a:latin typeface="+mj-lt"/>
              </a:rPr>
              <a:t>continues to be a </a:t>
            </a:r>
            <a:r>
              <a:rPr lang="en-US" sz="3200" dirty="0">
                <a:latin typeface="+mj-lt"/>
              </a:rPr>
              <a:t>source of great debate! </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3152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6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6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6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6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68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0051B8B-FADB-7C43-801A-767EAE3497C9}" type="slidenum">
              <a:rPr lang="en-US"/>
              <a:pPr/>
              <a:t>42</a:t>
            </a:fld>
            <a:endParaRPr lang="en-US"/>
          </a:p>
        </p:txBody>
      </p:sp>
      <p:sp>
        <p:nvSpPr>
          <p:cNvPr id="348162" name="Rectangle 2"/>
          <p:cNvSpPr>
            <a:spLocks noGrp="1" noChangeArrowheads="1"/>
          </p:cNvSpPr>
          <p:nvPr>
            <p:ph type="title"/>
          </p:nvPr>
        </p:nvSpPr>
        <p:spPr/>
        <p:txBody>
          <a:bodyPr/>
          <a:lstStyle/>
          <a:p>
            <a:r>
              <a:rPr lang="en-US" b="1" u="sng" dirty="0"/>
              <a:t>A</a:t>
            </a:r>
            <a:r>
              <a:rPr lang="en-US" dirty="0"/>
              <a:t>CID: </a:t>
            </a:r>
            <a:r>
              <a:rPr lang="en-US" b="1" u="sng" dirty="0"/>
              <a:t>A</a:t>
            </a:r>
            <a:r>
              <a:rPr lang="en-US" dirty="0"/>
              <a:t>tomicity</a:t>
            </a:r>
          </a:p>
        </p:txBody>
      </p:sp>
      <p:sp>
        <p:nvSpPr>
          <p:cNvPr id="348163" name="Rectangle 3"/>
          <p:cNvSpPr>
            <a:spLocks noGrp="1" noChangeArrowheads="1"/>
          </p:cNvSpPr>
          <p:nvPr>
            <p:ph type="body" idx="1"/>
          </p:nvPr>
        </p:nvSpPr>
        <p:spPr/>
        <p:txBody>
          <a:bodyPr>
            <a:normAutofit fontScale="92500" lnSpcReduction="20000"/>
          </a:bodyPr>
          <a:lstStyle/>
          <a:p>
            <a:r>
              <a:rPr lang="en-US" sz="3200" dirty="0" smtClean="0"/>
              <a:t>TXN’s </a:t>
            </a:r>
            <a:r>
              <a:rPr lang="en-US" sz="3200" dirty="0"/>
              <a:t>activities are atomic: </a:t>
            </a:r>
            <a:r>
              <a:rPr lang="en-US" sz="3200" b="1" dirty="0"/>
              <a:t>all or </a:t>
            </a:r>
            <a:r>
              <a:rPr lang="en-US" sz="3200" b="1" dirty="0" smtClean="0"/>
              <a:t>nothing</a:t>
            </a:r>
            <a:endParaRPr lang="en-US" sz="3200" dirty="0" smtClean="0"/>
          </a:p>
          <a:p>
            <a:pPr lvl="1"/>
            <a:endParaRPr lang="en-US" sz="3200" dirty="0" smtClean="0"/>
          </a:p>
          <a:p>
            <a:pPr lvl="1"/>
            <a:r>
              <a:rPr lang="en-US" sz="3200" dirty="0" smtClean="0"/>
              <a:t>Intuitively: in the real world, a transaction is something that would either occur </a:t>
            </a:r>
            <a:r>
              <a:rPr lang="en-US" sz="3200" i="1" dirty="0" smtClean="0"/>
              <a:t>completely</a:t>
            </a:r>
            <a:r>
              <a:rPr lang="en-US" sz="3200" dirty="0" smtClean="0"/>
              <a:t> or </a:t>
            </a:r>
            <a:r>
              <a:rPr lang="en-US" sz="3200" i="1" dirty="0" smtClean="0"/>
              <a:t>not at all</a:t>
            </a:r>
            <a:endParaRPr lang="en-US" sz="3200" dirty="0" smtClean="0"/>
          </a:p>
          <a:p>
            <a:endParaRPr lang="en-US" sz="3200" dirty="0" smtClean="0"/>
          </a:p>
          <a:p>
            <a:r>
              <a:rPr lang="en-US" sz="3200" dirty="0" smtClean="0"/>
              <a:t>Two </a:t>
            </a:r>
            <a:r>
              <a:rPr lang="en-US" sz="3200" dirty="0"/>
              <a:t>possible outcomes for a </a:t>
            </a:r>
            <a:r>
              <a:rPr lang="en-US" sz="3200" dirty="0" smtClean="0"/>
              <a:t>TXN</a:t>
            </a:r>
            <a:endParaRPr lang="en-US" sz="3200" dirty="0"/>
          </a:p>
          <a:p>
            <a:pPr lvl="1"/>
            <a:endParaRPr lang="en-US" sz="3200" dirty="0" smtClean="0"/>
          </a:p>
          <a:p>
            <a:pPr lvl="1"/>
            <a:r>
              <a:rPr lang="en-US" sz="3200" dirty="0" smtClean="0"/>
              <a:t>It </a:t>
            </a:r>
            <a:r>
              <a:rPr lang="en-US" sz="3200" i="1" dirty="0"/>
              <a:t>commits</a:t>
            </a:r>
            <a:r>
              <a:rPr lang="en-US" sz="3200" dirty="0"/>
              <a:t>: all the changes are made</a:t>
            </a:r>
          </a:p>
          <a:p>
            <a:pPr lvl="1"/>
            <a:endParaRPr lang="en-US" sz="3200" dirty="0" smtClean="0"/>
          </a:p>
          <a:p>
            <a:pPr lvl="1"/>
            <a:r>
              <a:rPr lang="en-US" sz="3200" dirty="0" smtClean="0"/>
              <a:t>It </a:t>
            </a:r>
            <a:r>
              <a:rPr lang="en-US" sz="3200" i="1" dirty="0"/>
              <a:t>aborts</a:t>
            </a:r>
            <a:r>
              <a:rPr lang="en-US" sz="3200" dirty="0"/>
              <a:t>: no changes are </a:t>
            </a:r>
            <a:r>
              <a:rPr lang="en-US" sz="3200" dirty="0" smtClean="0"/>
              <a:t>made</a:t>
            </a:r>
            <a:endParaRPr lang="en-US" sz="3200"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166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a:xfrm>
            <a:off x="838200" y="1600201"/>
            <a:ext cx="7674864" cy="4882895"/>
          </a:xfrm>
        </p:spPr>
        <p:txBody>
          <a:bodyPr>
            <a:normAutofit/>
          </a:bodyPr>
          <a:lstStyle/>
          <a:p>
            <a:r>
              <a:rPr lang="en-US" dirty="0" smtClean="0"/>
              <a:t>A key concept is the </a:t>
            </a:r>
            <a:r>
              <a:rPr lang="en-US" b="1" dirty="0" smtClean="0"/>
              <a:t>transaction (TXN)</a:t>
            </a:r>
            <a:r>
              <a:rPr lang="en-US" dirty="0" smtClean="0"/>
              <a:t>: an</a:t>
            </a:r>
            <a:r>
              <a:rPr lang="en-US" i="1" dirty="0" smtClean="0"/>
              <a:t> </a:t>
            </a:r>
            <a:r>
              <a:rPr lang="en-US" b="1" dirty="0" smtClean="0"/>
              <a:t>atomic</a:t>
            </a:r>
            <a:r>
              <a:rPr lang="en-US" i="1" dirty="0" smtClean="0"/>
              <a:t> </a:t>
            </a:r>
            <a:r>
              <a:rPr lang="en-US" dirty="0" smtClean="0"/>
              <a:t>sequence of db actions (reads/writes)</a:t>
            </a:r>
          </a:p>
          <a:p>
            <a:pPr>
              <a:buNone/>
            </a:pPr>
            <a:endParaRPr lang="en-US" dirty="0" smtClean="0"/>
          </a:p>
        </p:txBody>
      </p:sp>
      <p:sp>
        <p:nvSpPr>
          <p:cNvPr id="4" name="TextBox 3"/>
          <p:cNvSpPr txBox="1"/>
          <p:nvPr/>
        </p:nvSpPr>
        <p:spPr>
          <a:xfrm>
            <a:off x="8876981" y="1600201"/>
            <a:ext cx="3023616" cy="1200329"/>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a:latin typeface="+mj-lt"/>
              </a:rPr>
              <a:t>Atomicity</a:t>
            </a:r>
            <a:r>
              <a:rPr lang="en-US" sz="2400" dirty="0">
                <a:latin typeface="+mj-lt"/>
              </a:rPr>
              <a:t>: An action either completes </a:t>
            </a:r>
            <a:r>
              <a:rPr lang="en-US" sz="2400" i="1" dirty="0">
                <a:latin typeface="+mj-lt"/>
              </a:rPr>
              <a:t>entirely</a:t>
            </a:r>
            <a:r>
              <a:rPr lang="en-US" sz="2400" dirty="0">
                <a:latin typeface="+mj-lt"/>
              </a:rPr>
              <a:t> or </a:t>
            </a:r>
            <a:r>
              <a:rPr lang="en-US" sz="2400" i="1" dirty="0">
                <a:latin typeface="+mj-lt"/>
              </a:rPr>
              <a:t>not at all</a:t>
            </a:r>
          </a:p>
        </p:txBody>
      </p:sp>
      <p:sp>
        <p:nvSpPr>
          <p:cNvPr id="5" name="Slide Number Placeholder 4"/>
          <p:cNvSpPr>
            <a:spLocks noGrp="1"/>
          </p:cNvSpPr>
          <p:nvPr>
            <p:ph type="sldNum" sz="quarter" idx="12"/>
          </p:nvPr>
        </p:nvSpPr>
        <p:spPr/>
        <p:txBody>
          <a:bodyPr/>
          <a:lstStyle/>
          <a:p>
            <a:fld id="{DF92A6B5-0D7C-48A8-B49A-953CF10F77E3}" type="slidenum">
              <a:rPr lang="en-US" smtClean="0"/>
              <a:pPr/>
              <a:t>43</a:t>
            </a:fld>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graphicFrame>
        <p:nvGraphicFramePr>
          <p:cNvPr id="11" name="Table 10"/>
          <p:cNvGraphicFramePr>
            <a:graphicFrameLocks noGrp="1"/>
          </p:cNvGraphicFramePr>
          <p:nvPr>
            <p:extLst/>
          </p:nvPr>
        </p:nvGraphicFramePr>
        <p:xfrm>
          <a:off x="605855" y="2943321"/>
          <a:ext cx="2794827" cy="1645920"/>
        </p:xfrm>
        <a:graphic>
          <a:graphicData uri="http://schemas.openxmlformats.org/drawingml/2006/table">
            <a:tbl>
              <a:tblPr firstRow="1" bandRow="1">
                <a:tableStyleId>{69012ECD-51FC-41F1-AA8D-1B2483CD663E}</a:tableStyleId>
              </a:tblPr>
              <a:tblGrid>
                <a:gridCol w="1111499"/>
                <a:gridCol w="1683328"/>
              </a:tblGrid>
              <a:tr h="370840">
                <a:tc>
                  <a:txBody>
                    <a:bodyPr/>
                    <a:lstStyle/>
                    <a:p>
                      <a:pPr algn="ctr"/>
                      <a:r>
                        <a:rPr lang="en-US" sz="3000" baseline="0" dirty="0" smtClean="0"/>
                        <a:t> Acct</a:t>
                      </a:r>
                      <a:endParaRPr lang="en-US" sz="3000" baseline="0" dirty="0"/>
                    </a:p>
                  </a:txBody>
                  <a:tcPr/>
                </a:tc>
                <a:tc>
                  <a:txBody>
                    <a:bodyPr/>
                    <a:lstStyle/>
                    <a:p>
                      <a:pPr algn="ctr"/>
                      <a:r>
                        <a:rPr lang="en-US" sz="3000" baseline="0" dirty="0" smtClean="0"/>
                        <a:t>Balance</a:t>
                      </a:r>
                      <a:endParaRPr lang="en-US" sz="3000" baseline="0" dirty="0"/>
                    </a:p>
                  </a:txBody>
                  <a:tcPr/>
                </a:tc>
              </a:tr>
              <a:tr h="370840">
                <a:tc>
                  <a:txBody>
                    <a:bodyPr/>
                    <a:lstStyle/>
                    <a:p>
                      <a:pPr algn="r"/>
                      <a:r>
                        <a:rPr lang="en-US" sz="3000" baseline="0" dirty="0" smtClean="0"/>
                        <a:t>a10</a:t>
                      </a:r>
                      <a:endParaRPr lang="en-US" sz="3000" baseline="0" dirty="0"/>
                    </a:p>
                  </a:txBody>
                  <a:tcPr/>
                </a:tc>
                <a:tc>
                  <a:txBody>
                    <a:bodyPr/>
                    <a:lstStyle/>
                    <a:p>
                      <a:pPr algn="r"/>
                      <a:r>
                        <a:rPr lang="en-US" sz="3000" baseline="0" dirty="0" smtClean="0"/>
                        <a:t>20,000</a:t>
                      </a:r>
                      <a:endParaRPr lang="en-US" sz="3000" baseline="0" dirty="0"/>
                    </a:p>
                  </a:txBody>
                  <a:tcPr/>
                </a:tc>
              </a:tr>
              <a:tr h="370840">
                <a:tc>
                  <a:txBody>
                    <a:bodyPr/>
                    <a:lstStyle/>
                    <a:p>
                      <a:pPr algn="r"/>
                      <a:r>
                        <a:rPr lang="en-US" sz="3000" baseline="0" dirty="0" smtClean="0"/>
                        <a:t>a20</a:t>
                      </a:r>
                      <a:endParaRPr lang="en-US" sz="3000" baseline="0" dirty="0"/>
                    </a:p>
                  </a:txBody>
                  <a:tcPr/>
                </a:tc>
                <a:tc>
                  <a:txBody>
                    <a:bodyPr/>
                    <a:lstStyle/>
                    <a:p>
                      <a:pPr algn="r"/>
                      <a:r>
                        <a:rPr lang="en-US" sz="3000" baseline="0" dirty="0" smtClean="0"/>
                        <a:t>15,000</a:t>
                      </a:r>
                      <a:endParaRPr lang="en-US" sz="3000" baseline="0" dirty="0"/>
                    </a:p>
                  </a:txBody>
                  <a:tcPr/>
                </a:tc>
              </a:tr>
            </a:tbl>
          </a:graphicData>
        </a:graphic>
      </p:graphicFrame>
      <p:graphicFrame>
        <p:nvGraphicFramePr>
          <p:cNvPr id="12" name="Table 11"/>
          <p:cNvGraphicFramePr>
            <a:graphicFrameLocks noGrp="1"/>
          </p:cNvGraphicFramePr>
          <p:nvPr>
            <p:extLst/>
          </p:nvPr>
        </p:nvGraphicFramePr>
        <p:xfrm>
          <a:off x="8991376" y="2943321"/>
          <a:ext cx="2794827" cy="1645920"/>
        </p:xfrm>
        <a:graphic>
          <a:graphicData uri="http://schemas.openxmlformats.org/drawingml/2006/table">
            <a:tbl>
              <a:tblPr firstRow="1" bandRow="1">
                <a:tableStyleId>{69012ECD-51FC-41F1-AA8D-1B2483CD663E}</a:tableStyleId>
              </a:tblPr>
              <a:tblGrid>
                <a:gridCol w="1111499"/>
                <a:gridCol w="1683328"/>
              </a:tblGrid>
              <a:tr h="370840">
                <a:tc>
                  <a:txBody>
                    <a:bodyPr/>
                    <a:lstStyle/>
                    <a:p>
                      <a:pPr algn="ctr"/>
                      <a:r>
                        <a:rPr lang="en-US" sz="3000" baseline="0" dirty="0" smtClean="0"/>
                        <a:t> Acct</a:t>
                      </a:r>
                      <a:endParaRPr lang="en-US" sz="3000" baseline="0" dirty="0"/>
                    </a:p>
                  </a:txBody>
                  <a:tcPr/>
                </a:tc>
                <a:tc>
                  <a:txBody>
                    <a:bodyPr/>
                    <a:lstStyle/>
                    <a:p>
                      <a:pPr algn="ctr"/>
                      <a:r>
                        <a:rPr lang="en-US" sz="3000" baseline="0" dirty="0" smtClean="0"/>
                        <a:t>Balance</a:t>
                      </a:r>
                      <a:endParaRPr lang="en-US" sz="3000" baseline="0" dirty="0"/>
                    </a:p>
                  </a:txBody>
                  <a:tcPr/>
                </a:tc>
              </a:tr>
              <a:tr h="370840">
                <a:tc>
                  <a:txBody>
                    <a:bodyPr/>
                    <a:lstStyle/>
                    <a:p>
                      <a:pPr algn="r"/>
                      <a:r>
                        <a:rPr lang="en-US" sz="3000" baseline="0" dirty="0" smtClean="0"/>
                        <a:t>a10</a:t>
                      </a:r>
                      <a:endParaRPr lang="en-US" sz="3000" baseline="0" dirty="0"/>
                    </a:p>
                  </a:txBody>
                  <a:tcPr/>
                </a:tc>
                <a:tc>
                  <a:txBody>
                    <a:bodyPr/>
                    <a:lstStyle/>
                    <a:p>
                      <a:pPr algn="r"/>
                      <a:r>
                        <a:rPr lang="en-US" sz="3000" baseline="0" dirty="0" smtClean="0"/>
                        <a:t>17,000</a:t>
                      </a:r>
                      <a:endParaRPr lang="en-US" sz="3000" baseline="0" dirty="0"/>
                    </a:p>
                  </a:txBody>
                  <a:tcPr/>
                </a:tc>
              </a:tr>
              <a:tr h="370840">
                <a:tc>
                  <a:txBody>
                    <a:bodyPr/>
                    <a:lstStyle/>
                    <a:p>
                      <a:pPr algn="r"/>
                      <a:r>
                        <a:rPr lang="en-US" sz="3000" baseline="0" dirty="0" smtClean="0"/>
                        <a:t>a20</a:t>
                      </a:r>
                      <a:endParaRPr lang="en-US" sz="3000" baseline="0" dirty="0"/>
                    </a:p>
                  </a:txBody>
                  <a:tcPr/>
                </a:tc>
                <a:tc>
                  <a:txBody>
                    <a:bodyPr/>
                    <a:lstStyle/>
                    <a:p>
                      <a:pPr algn="r"/>
                      <a:r>
                        <a:rPr lang="en-US" sz="3000" baseline="0" dirty="0" smtClean="0"/>
                        <a:t>18,000</a:t>
                      </a:r>
                      <a:endParaRPr lang="en-US" sz="3000" baseline="0" dirty="0"/>
                    </a:p>
                  </a:txBody>
                  <a:tcPr/>
                </a:tc>
              </a:tr>
            </a:tbl>
          </a:graphicData>
        </a:graphic>
      </p:graphicFrame>
      <p:sp>
        <p:nvSpPr>
          <p:cNvPr id="13" name="TextBox 12"/>
          <p:cNvSpPr txBox="1"/>
          <p:nvPr/>
        </p:nvSpPr>
        <p:spPr>
          <a:xfrm>
            <a:off x="3778964" y="3027617"/>
            <a:ext cx="5082633" cy="1477328"/>
          </a:xfrm>
          <a:prstGeom prst="rect">
            <a:avLst/>
          </a:prstGeom>
          <a:solidFill>
            <a:schemeClr val="accent3">
              <a:lumMod val="20000"/>
              <a:lumOff val="80000"/>
            </a:schemeClr>
          </a:solidFill>
        </p:spPr>
        <p:txBody>
          <a:bodyPr wrap="square" rtlCol="0">
            <a:spAutoFit/>
          </a:bodyPr>
          <a:lstStyle/>
          <a:p>
            <a:r>
              <a:rPr lang="en-US" sz="3000" dirty="0" smtClean="0"/>
              <a:t>Transfer $3k from a10 to a20:</a:t>
            </a:r>
          </a:p>
          <a:p>
            <a:pPr marL="514350" indent="-514350">
              <a:buFont typeface="+mj-lt"/>
              <a:buAutoNum type="arabicPeriod"/>
            </a:pPr>
            <a:r>
              <a:rPr lang="en-US" sz="3000" dirty="0" smtClean="0"/>
              <a:t>Debit $3k from a10</a:t>
            </a:r>
          </a:p>
          <a:p>
            <a:pPr marL="514350" indent="-514350">
              <a:buFont typeface="+mj-lt"/>
              <a:buAutoNum type="arabicPeriod"/>
            </a:pPr>
            <a:r>
              <a:rPr lang="en-US" sz="3000" dirty="0" smtClean="0"/>
              <a:t>Credit $3k to a20</a:t>
            </a:r>
          </a:p>
        </p:txBody>
      </p:sp>
      <p:sp>
        <p:nvSpPr>
          <p:cNvPr id="15" name="TextBox 14"/>
          <p:cNvSpPr txBox="1"/>
          <p:nvPr/>
        </p:nvSpPr>
        <p:spPr>
          <a:xfrm>
            <a:off x="3778965" y="4931839"/>
            <a:ext cx="4963536" cy="1477328"/>
          </a:xfrm>
          <a:prstGeom prst="rect">
            <a:avLst/>
          </a:prstGeom>
          <a:noFill/>
        </p:spPr>
        <p:txBody>
          <a:bodyPr wrap="square" rtlCol="0">
            <a:spAutoFit/>
          </a:bodyPr>
          <a:lstStyle/>
          <a:p>
            <a:pPr marL="571500" indent="-571500">
              <a:buFont typeface="Arial" charset="0"/>
              <a:buChar char="•"/>
            </a:pPr>
            <a:r>
              <a:rPr lang="en-US" sz="3000" dirty="0" smtClean="0"/>
              <a:t>Crash before 1,</a:t>
            </a:r>
          </a:p>
          <a:p>
            <a:pPr marL="571500" indent="-571500">
              <a:buFont typeface="Arial" charset="0"/>
              <a:buChar char="•"/>
            </a:pPr>
            <a:r>
              <a:rPr lang="en-US" sz="3000" dirty="0"/>
              <a:t>A</a:t>
            </a:r>
            <a:r>
              <a:rPr lang="en-US" sz="3000" dirty="0" smtClean="0"/>
              <a:t>fter 1 but before 2, </a:t>
            </a:r>
          </a:p>
          <a:p>
            <a:pPr marL="571500" indent="-571500">
              <a:buFont typeface="Arial" charset="0"/>
              <a:buChar char="•"/>
            </a:pPr>
            <a:r>
              <a:rPr lang="en-US" sz="3000" dirty="0"/>
              <a:t>A</a:t>
            </a:r>
            <a:r>
              <a:rPr lang="en-US" sz="3000" dirty="0" smtClean="0"/>
              <a:t>fter 2.</a:t>
            </a:r>
            <a:endParaRPr lang="en-US" sz="3000" dirty="0"/>
          </a:p>
        </p:txBody>
      </p:sp>
      <p:sp>
        <p:nvSpPr>
          <p:cNvPr id="16" name="TextBox 15"/>
          <p:cNvSpPr txBox="1"/>
          <p:nvPr/>
        </p:nvSpPr>
        <p:spPr>
          <a:xfrm>
            <a:off x="188780" y="5061584"/>
            <a:ext cx="3628977" cy="1477328"/>
          </a:xfrm>
          <a:prstGeom prst="rect">
            <a:avLst/>
          </a:prstGeom>
          <a:noFill/>
        </p:spPr>
        <p:txBody>
          <a:bodyPr wrap="square" rtlCol="0">
            <a:spAutoFit/>
          </a:bodyPr>
          <a:lstStyle/>
          <a:p>
            <a:pPr algn="ctr"/>
            <a:r>
              <a:rPr lang="en-US" sz="3000" dirty="0" smtClean="0"/>
              <a:t>Written naively, in which states is </a:t>
            </a:r>
            <a:r>
              <a:rPr lang="en-US" sz="3000" b="1" dirty="0" smtClean="0"/>
              <a:t>atomicity</a:t>
            </a:r>
            <a:r>
              <a:rPr lang="en-US" sz="3000" dirty="0" smtClean="0"/>
              <a:t> preserved?</a:t>
            </a:r>
            <a:endParaRPr lang="en-US" sz="3000" dirty="0"/>
          </a:p>
        </p:txBody>
      </p:sp>
      <p:sp>
        <p:nvSpPr>
          <p:cNvPr id="17" name="TextBox 16"/>
          <p:cNvSpPr txBox="1"/>
          <p:nvPr/>
        </p:nvSpPr>
        <p:spPr>
          <a:xfrm>
            <a:off x="8840036" y="5150915"/>
            <a:ext cx="3097507" cy="1477328"/>
          </a:xfrm>
          <a:prstGeom prst="rect">
            <a:avLst/>
          </a:prstGeom>
          <a:solidFill>
            <a:schemeClr val="accent6">
              <a:lumMod val="20000"/>
              <a:lumOff val="80000"/>
            </a:schemeClr>
          </a:solidFill>
        </p:spPr>
        <p:txBody>
          <a:bodyPr wrap="square" rtlCol="0">
            <a:spAutoFit/>
          </a:bodyPr>
          <a:lstStyle/>
          <a:p>
            <a:pPr algn="ctr"/>
            <a:r>
              <a:rPr lang="en-US" sz="3000" dirty="0" smtClean="0"/>
              <a:t>DB Always preserves atomicity!</a:t>
            </a:r>
            <a:endParaRPr lang="en-US" sz="3000" dirty="0"/>
          </a:p>
        </p:txBody>
      </p:sp>
    </p:spTree>
    <p:extLst>
      <p:ext uri="{BB962C8B-B14F-4D97-AF65-F5344CB8AC3E}">
        <p14:creationId xmlns:p14="http://schemas.microsoft.com/office/powerpoint/2010/main" val="5697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5" grpId="0"/>
      <p:bldP spid="16" grpId="0"/>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F749F1-D323-4347-B6C3-6B3BCD07372F}" type="slidenum">
              <a:rPr lang="en-US"/>
              <a:pPr/>
              <a:t>44</a:t>
            </a:fld>
            <a:endParaRPr lang="en-US"/>
          </a:p>
        </p:txBody>
      </p:sp>
      <p:sp>
        <p:nvSpPr>
          <p:cNvPr id="349186" name="Rectangle 2"/>
          <p:cNvSpPr>
            <a:spLocks noGrp="1" noChangeArrowheads="1"/>
          </p:cNvSpPr>
          <p:nvPr>
            <p:ph type="title"/>
          </p:nvPr>
        </p:nvSpPr>
        <p:spPr/>
        <p:txBody>
          <a:bodyPr/>
          <a:lstStyle/>
          <a:p>
            <a:r>
              <a:rPr lang="en-US" dirty="0"/>
              <a:t>A</a:t>
            </a:r>
            <a:r>
              <a:rPr lang="en-US" b="1" u="sng" dirty="0"/>
              <a:t>C</a:t>
            </a:r>
            <a:r>
              <a:rPr lang="en-US" dirty="0"/>
              <a:t>ID: </a:t>
            </a:r>
            <a:r>
              <a:rPr lang="en-US" b="1" u="sng" dirty="0"/>
              <a:t>C</a:t>
            </a:r>
            <a:r>
              <a:rPr lang="en-US" dirty="0"/>
              <a:t>onsistency</a:t>
            </a:r>
          </a:p>
        </p:txBody>
      </p:sp>
      <p:sp>
        <p:nvSpPr>
          <p:cNvPr id="349187" name="Rectangle 3"/>
          <p:cNvSpPr>
            <a:spLocks noGrp="1" noChangeArrowheads="1"/>
          </p:cNvSpPr>
          <p:nvPr>
            <p:ph type="body" idx="1"/>
          </p:nvPr>
        </p:nvSpPr>
        <p:spPr/>
        <p:txBody>
          <a:bodyPr/>
          <a:lstStyle/>
          <a:p>
            <a:pPr>
              <a:lnSpc>
                <a:spcPct val="90000"/>
              </a:lnSpc>
            </a:pPr>
            <a:r>
              <a:rPr lang="en-US" dirty="0"/>
              <a:t>The tables must </a:t>
            </a:r>
            <a:r>
              <a:rPr lang="en-US" dirty="0" smtClean="0"/>
              <a:t>always satisfy </a:t>
            </a:r>
            <a:r>
              <a:rPr lang="en-US" dirty="0"/>
              <a:t>user-specified </a:t>
            </a:r>
            <a:r>
              <a:rPr lang="en-US" b="1" i="1" dirty="0"/>
              <a:t>integrity constraints</a:t>
            </a:r>
          </a:p>
          <a:p>
            <a:pPr lvl="1">
              <a:lnSpc>
                <a:spcPct val="90000"/>
              </a:lnSpc>
            </a:pPr>
            <a:r>
              <a:rPr lang="en-US" i="1" dirty="0" smtClean="0"/>
              <a:t>Examples:</a:t>
            </a:r>
          </a:p>
          <a:p>
            <a:pPr lvl="2"/>
            <a:r>
              <a:rPr lang="en-US" dirty="0" smtClean="0"/>
              <a:t>Account </a:t>
            </a:r>
            <a:r>
              <a:rPr lang="en-US" dirty="0"/>
              <a:t>number is unique</a:t>
            </a:r>
          </a:p>
          <a:p>
            <a:pPr lvl="2"/>
            <a:r>
              <a:rPr lang="en-US" dirty="0"/>
              <a:t>Stock amount can’t be negative</a:t>
            </a:r>
          </a:p>
          <a:p>
            <a:pPr lvl="2"/>
            <a:r>
              <a:rPr lang="en-US" dirty="0"/>
              <a:t>Sum of </a:t>
            </a:r>
            <a:r>
              <a:rPr lang="en-US" i="1" dirty="0"/>
              <a:t>debits </a:t>
            </a:r>
            <a:r>
              <a:rPr lang="en-US" dirty="0"/>
              <a:t>and of </a:t>
            </a:r>
            <a:r>
              <a:rPr lang="en-US" i="1" dirty="0"/>
              <a:t>credits</a:t>
            </a:r>
            <a:r>
              <a:rPr lang="en-US" dirty="0"/>
              <a:t> is 0</a:t>
            </a:r>
          </a:p>
          <a:p>
            <a:pPr>
              <a:lnSpc>
                <a:spcPct val="90000"/>
              </a:lnSpc>
            </a:pPr>
            <a:endParaRPr lang="en-US" dirty="0"/>
          </a:p>
          <a:p>
            <a:pPr>
              <a:lnSpc>
                <a:spcPct val="90000"/>
              </a:lnSpc>
            </a:pPr>
            <a:r>
              <a:rPr lang="en-US" dirty="0"/>
              <a:t>How consistency is achieved:</a:t>
            </a:r>
          </a:p>
          <a:p>
            <a:pPr lvl="1">
              <a:lnSpc>
                <a:spcPct val="90000"/>
              </a:lnSpc>
            </a:pPr>
            <a:r>
              <a:rPr lang="en-US" dirty="0"/>
              <a:t>Programmer makes sure a </a:t>
            </a:r>
            <a:r>
              <a:rPr lang="en-US" dirty="0" err="1"/>
              <a:t>txn</a:t>
            </a:r>
            <a:r>
              <a:rPr lang="en-US" dirty="0"/>
              <a:t> takes a consistent state to a consistent state</a:t>
            </a:r>
          </a:p>
          <a:p>
            <a:pPr lvl="1">
              <a:lnSpc>
                <a:spcPct val="90000"/>
              </a:lnSpc>
            </a:pPr>
            <a:r>
              <a:rPr lang="en-US" i="1" dirty="0"/>
              <a:t>System</a:t>
            </a:r>
            <a:r>
              <a:rPr lang="en-US" dirty="0"/>
              <a:t> makes sure that the </a:t>
            </a:r>
            <a:r>
              <a:rPr lang="en-US" dirty="0" err="1"/>
              <a:t>txn</a:t>
            </a:r>
            <a:r>
              <a:rPr lang="en-US" dirty="0"/>
              <a:t> is </a:t>
            </a:r>
            <a:r>
              <a:rPr lang="en-US" b="1" dirty="0"/>
              <a:t>atomic</a:t>
            </a:r>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5024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9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9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9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9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91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91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9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63DC80-09C5-A848-8F8E-33ED83559B32}" type="slidenum">
              <a:rPr lang="en-US"/>
              <a:pPr/>
              <a:t>45</a:t>
            </a:fld>
            <a:endParaRPr lang="en-US"/>
          </a:p>
        </p:txBody>
      </p:sp>
      <p:sp>
        <p:nvSpPr>
          <p:cNvPr id="433154" name="Rectangle 2"/>
          <p:cNvSpPr>
            <a:spLocks noGrp="1" noChangeArrowheads="1"/>
          </p:cNvSpPr>
          <p:nvPr>
            <p:ph type="title"/>
          </p:nvPr>
        </p:nvSpPr>
        <p:spPr/>
        <p:txBody>
          <a:bodyPr/>
          <a:lstStyle/>
          <a:p>
            <a:r>
              <a:rPr lang="en-US" dirty="0"/>
              <a:t>AC</a:t>
            </a:r>
            <a:r>
              <a:rPr lang="en-US" b="1" u="sng" dirty="0"/>
              <a:t>I</a:t>
            </a:r>
            <a:r>
              <a:rPr lang="en-US" dirty="0"/>
              <a:t>D: </a:t>
            </a:r>
            <a:r>
              <a:rPr lang="en-US" b="1" u="sng" dirty="0"/>
              <a:t>I</a:t>
            </a:r>
            <a:r>
              <a:rPr lang="en-US" dirty="0"/>
              <a:t>solation</a:t>
            </a:r>
          </a:p>
        </p:txBody>
      </p:sp>
      <p:sp>
        <p:nvSpPr>
          <p:cNvPr id="433155" name="Rectangle 3"/>
          <p:cNvSpPr>
            <a:spLocks noGrp="1" noChangeArrowheads="1"/>
          </p:cNvSpPr>
          <p:nvPr>
            <p:ph type="body" idx="1"/>
          </p:nvPr>
        </p:nvSpPr>
        <p:spPr/>
        <p:txBody>
          <a:bodyPr>
            <a:normAutofit/>
          </a:bodyPr>
          <a:lstStyle/>
          <a:p>
            <a:r>
              <a:rPr lang="en-US" sz="3200" dirty="0"/>
              <a:t>A transaction executes concurrently with other </a:t>
            </a:r>
            <a:r>
              <a:rPr lang="en-US" sz="3200" dirty="0" smtClean="0"/>
              <a:t>transactions</a:t>
            </a:r>
            <a:endParaRPr lang="en-US" sz="3200" dirty="0"/>
          </a:p>
          <a:p>
            <a:endParaRPr lang="en-US" sz="3200" dirty="0"/>
          </a:p>
          <a:p>
            <a:r>
              <a:rPr lang="en-US" sz="3200" b="1" dirty="0"/>
              <a:t>Isolation</a:t>
            </a:r>
            <a:r>
              <a:rPr lang="en-US" sz="3200" dirty="0"/>
              <a:t>: the effect is as if each transaction executes in </a:t>
            </a:r>
            <a:r>
              <a:rPr lang="en-US" sz="3200" i="1" dirty="0"/>
              <a:t>isolation</a:t>
            </a:r>
            <a:r>
              <a:rPr lang="en-US" sz="3200" dirty="0"/>
              <a:t> of the </a:t>
            </a:r>
            <a:r>
              <a:rPr lang="en-US" sz="3200" dirty="0" smtClean="0"/>
              <a:t>others.</a:t>
            </a:r>
          </a:p>
          <a:p>
            <a:pPr lvl="1"/>
            <a:endParaRPr lang="en-US" sz="3200" dirty="0" smtClean="0"/>
          </a:p>
          <a:p>
            <a:pPr lvl="1"/>
            <a:r>
              <a:rPr lang="en-US" sz="2800" dirty="0" smtClean="0"/>
              <a:t>E.g. Should not be able to observe changes from other transactions during the run</a:t>
            </a:r>
            <a:endParaRPr lang="en-US" sz="2800"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333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1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Scheduling Concurrent Transactions</a:t>
            </a:r>
            <a:endParaRPr lang="en-US" dirty="0"/>
          </a:p>
        </p:txBody>
      </p:sp>
      <p:sp>
        <p:nvSpPr>
          <p:cNvPr id="3" name="Content Placeholder 2"/>
          <p:cNvSpPr>
            <a:spLocks noGrp="1"/>
          </p:cNvSpPr>
          <p:nvPr>
            <p:ph idx="1"/>
          </p:nvPr>
        </p:nvSpPr>
        <p:spPr>
          <a:xfrm>
            <a:off x="838200" y="1600202"/>
            <a:ext cx="7674864" cy="4245930"/>
          </a:xfrm>
        </p:spPr>
        <p:txBody>
          <a:bodyPr>
            <a:normAutofit fontScale="92500" lnSpcReduction="10000"/>
          </a:bodyPr>
          <a:lstStyle/>
          <a:p>
            <a:r>
              <a:rPr lang="en-US" dirty="0" smtClean="0"/>
              <a:t>The DBMS ensures that the execution </a:t>
            </a:r>
            <a:r>
              <a:rPr lang="en-US" dirty="0"/>
              <a:t>of {T</a:t>
            </a:r>
            <a:r>
              <a:rPr lang="en-US" baseline="-25000" dirty="0"/>
              <a:t>1</a:t>
            </a:r>
            <a:r>
              <a:rPr lang="en-US" dirty="0" smtClean="0"/>
              <a:t>,…,</a:t>
            </a:r>
            <a:r>
              <a:rPr lang="en-US" dirty="0" err="1" smtClean="0"/>
              <a:t>T</a:t>
            </a:r>
            <a:r>
              <a:rPr lang="en-US" baseline="-25000" dirty="0" err="1" smtClean="0"/>
              <a:t>n</a:t>
            </a:r>
            <a:r>
              <a:rPr lang="en-US" dirty="0"/>
              <a:t>} is equivalent to some </a:t>
            </a:r>
            <a:r>
              <a:rPr lang="en-US" b="1" dirty="0"/>
              <a:t>serial</a:t>
            </a:r>
            <a:r>
              <a:rPr lang="en-US" i="1" dirty="0"/>
              <a:t> </a:t>
            </a:r>
            <a:r>
              <a:rPr lang="en-US" dirty="0" smtClean="0"/>
              <a:t>execution</a:t>
            </a:r>
          </a:p>
          <a:p>
            <a:pPr lvl="1"/>
            <a:endParaRPr lang="en-US" dirty="0"/>
          </a:p>
          <a:p>
            <a:r>
              <a:rPr lang="en-US" dirty="0" smtClean="0"/>
              <a:t>One way to accomplish this: </a:t>
            </a:r>
            <a:r>
              <a:rPr lang="en-US" b="1" dirty="0" smtClean="0"/>
              <a:t>Locking</a:t>
            </a:r>
          </a:p>
          <a:p>
            <a:pPr lvl="1"/>
            <a:r>
              <a:rPr lang="en-US" dirty="0"/>
              <a:t>Before reading or writing, transaction requires a lock from DBMS, holds until the end</a:t>
            </a:r>
          </a:p>
          <a:p>
            <a:pPr lvl="1"/>
            <a:endParaRPr lang="en-US" i="1" dirty="0" smtClean="0"/>
          </a:p>
          <a:p>
            <a:r>
              <a:rPr lang="en-US" b="1" dirty="0" smtClean="0"/>
              <a:t>Key Idea</a:t>
            </a:r>
            <a:r>
              <a:rPr lang="en-US" i="1" dirty="0" smtClean="0"/>
              <a:t>:</a:t>
            </a:r>
            <a:r>
              <a:rPr lang="en-US" b="1" dirty="0" smtClean="0"/>
              <a:t> </a:t>
            </a:r>
            <a:r>
              <a:rPr lang="en-US" dirty="0" smtClean="0"/>
              <a:t>If </a:t>
            </a:r>
            <a:r>
              <a:rPr lang="en-US" dirty="0" err="1"/>
              <a:t>T</a:t>
            </a:r>
            <a:r>
              <a:rPr lang="en-US" baseline="-25000" dirty="0" err="1"/>
              <a:t>i</a:t>
            </a:r>
            <a:r>
              <a:rPr lang="en-US" dirty="0"/>
              <a:t> wants to write to an item x and </a:t>
            </a:r>
            <a:r>
              <a:rPr lang="en-US" dirty="0" err="1"/>
              <a:t>T</a:t>
            </a:r>
            <a:r>
              <a:rPr lang="en-US" baseline="-25000" dirty="0" err="1"/>
              <a:t>j</a:t>
            </a:r>
            <a:r>
              <a:rPr lang="en-US" baseline="-25000" dirty="0"/>
              <a:t> </a:t>
            </a:r>
            <a:r>
              <a:rPr lang="en-US" dirty="0"/>
              <a:t>wants to read x, then </a:t>
            </a:r>
            <a:r>
              <a:rPr lang="en-US" dirty="0" err="1"/>
              <a:t>T</a:t>
            </a:r>
            <a:r>
              <a:rPr lang="en-US" baseline="-25000" dirty="0" err="1"/>
              <a:t>i</a:t>
            </a:r>
            <a:r>
              <a:rPr lang="en-US" dirty="0"/>
              <a:t>, </a:t>
            </a:r>
            <a:r>
              <a:rPr lang="en-US" dirty="0" err="1"/>
              <a:t>T</a:t>
            </a:r>
            <a:r>
              <a:rPr lang="en-US" baseline="-25000" dirty="0" err="1"/>
              <a:t>j</a:t>
            </a:r>
            <a:r>
              <a:rPr lang="en-US" dirty="0"/>
              <a:t> </a:t>
            </a:r>
            <a:r>
              <a:rPr lang="en-US" b="1" dirty="0"/>
              <a:t>conflict</a:t>
            </a:r>
            <a:r>
              <a:rPr lang="en-US" i="1" dirty="0"/>
              <a:t>.  </a:t>
            </a:r>
            <a:r>
              <a:rPr lang="en-US" dirty="0"/>
              <a:t>Solution via locking:</a:t>
            </a:r>
            <a:endParaRPr lang="en-US" i="1" dirty="0"/>
          </a:p>
          <a:p>
            <a:pPr lvl="1">
              <a:buFont typeface="Arial" pitchFamily="34" charset="0"/>
              <a:buChar char="•"/>
            </a:pPr>
            <a:r>
              <a:rPr lang="en-US" dirty="0" smtClean="0"/>
              <a:t>only </a:t>
            </a:r>
            <a:r>
              <a:rPr lang="en-US" dirty="0"/>
              <a:t>one winner gets the </a:t>
            </a:r>
            <a:r>
              <a:rPr lang="en-US" dirty="0" smtClean="0"/>
              <a:t>lock</a:t>
            </a:r>
          </a:p>
          <a:p>
            <a:pPr lvl="1">
              <a:buFont typeface="Arial" pitchFamily="34" charset="0"/>
              <a:buChar char="•"/>
            </a:pPr>
            <a:r>
              <a:rPr lang="en-US" dirty="0" smtClean="0"/>
              <a:t>loser </a:t>
            </a:r>
            <a:r>
              <a:rPr lang="en-US" dirty="0"/>
              <a:t>is </a:t>
            </a:r>
            <a:r>
              <a:rPr lang="en-US" dirty="0" smtClean="0"/>
              <a:t>blocked (waits) </a:t>
            </a:r>
            <a:r>
              <a:rPr lang="en-US" dirty="0"/>
              <a:t>until winner </a:t>
            </a:r>
            <a:r>
              <a:rPr lang="en-US" dirty="0" smtClean="0"/>
              <a:t>finishes</a:t>
            </a:r>
            <a:endParaRPr lang="en-US" dirty="0"/>
          </a:p>
        </p:txBody>
      </p:sp>
      <p:sp>
        <p:nvSpPr>
          <p:cNvPr id="4" name="TextBox 3"/>
          <p:cNvSpPr txBox="1"/>
          <p:nvPr/>
        </p:nvSpPr>
        <p:spPr>
          <a:xfrm>
            <a:off x="8732520" y="1600201"/>
            <a:ext cx="3023616" cy="1569660"/>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 set of TXNs is </a:t>
            </a:r>
            <a:r>
              <a:rPr lang="en-US" sz="2400" b="1" u="sng" dirty="0" smtClean="0">
                <a:latin typeface="+mj-lt"/>
              </a:rPr>
              <a:t>isolated</a:t>
            </a:r>
            <a:r>
              <a:rPr lang="en-US" sz="2400" dirty="0" smtClean="0">
                <a:latin typeface="+mj-lt"/>
              </a:rPr>
              <a:t> if their effect is as if all were executed serially</a:t>
            </a:r>
            <a:endParaRPr lang="en-US" sz="2400" i="1" dirty="0">
              <a:latin typeface="+mj-lt"/>
            </a:endParaRPr>
          </a:p>
        </p:txBody>
      </p:sp>
      <p:sp>
        <p:nvSpPr>
          <p:cNvPr id="5" name="Slide Number Placeholder 4"/>
          <p:cNvSpPr>
            <a:spLocks noGrp="1"/>
          </p:cNvSpPr>
          <p:nvPr>
            <p:ph type="sldNum" sz="quarter" idx="12"/>
          </p:nvPr>
        </p:nvSpPr>
        <p:spPr/>
        <p:txBody>
          <a:bodyPr/>
          <a:lstStyle/>
          <a:p>
            <a:fld id="{DF92A6B5-0D7C-48A8-B49A-953CF10F77E3}" type="slidenum">
              <a:rPr lang="en-US" smtClean="0"/>
              <a:pPr/>
              <a:t>46</a:t>
            </a:fld>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
        <p:nvSpPr>
          <p:cNvPr id="10" name="Rectangle 9"/>
          <p:cNvSpPr/>
          <p:nvPr/>
        </p:nvSpPr>
        <p:spPr>
          <a:xfrm>
            <a:off x="8610599" y="3907140"/>
            <a:ext cx="3227481" cy="1631216"/>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sz="2000" dirty="0"/>
              <a:t>What if </a:t>
            </a:r>
            <a:r>
              <a:rPr lang="en-US" sz="2000" dirty="0" smtClean="0"/>
              <a:t>T</a:t>
            </a:r>
            <a:r>
              <a:rPr lang="en-US" sz="2000" baseline="-25000" dirty="0" smtClean="0"/>
              <a:t>i </a:t>
            </a:r>
            <a:r>
              <a:rPr lang="en-US" sz="2000" dirty="0" smtClean="0"/>
              <a:t>and </a:t>
            </a:r>
            <a:r>
              <a:rPr lang="en-US" sz="2000" dirty="0" err="1" smtClean="0"/>
              <a:t>T</a:t>
            </a:r>
            <a:r>
              <a:rPr lang="en-US" sz="2000" baseline="-25000" dirty="0" err="1" smtClean="0"/>
              <a:t>j</a:t>
            </a:r>
            <a:r>
              <a:rPr lang="en-US" sz="2000" dirty="0" smtClean="0"/>
              <a:t> need X and Y, and T</a:t>
            </a:r>
            <a:r>
              <a:rPr lang="en-US" sz="2000" baseline="-25000" dirty="0" smtClean="0"/>
              <a:t>i</a:t>
            </a:r>
            <a:r>
              <a:rPr lang="en-US" sz="2000" dirty="0" smtClean="0"/>
              <a:t> asks </a:t>
            </a:r>
            <a:r>
              <a:rPr lang="en-US" sz="2000" dirty="0"/>
              <a:t>for X before </a:t>
            </a:r>
            <a:r>
              <a:rPr lang="en-US" sz="2000" dirty="0" err="1"/>
              <a:t>T</a:t>
            </a:r>
            <a:r>
              <a:rPr lang="en-US" sz="2000" baseline="-25000" dirty="0" err="1"/>
              <a:t>j</a:t>
            </a:r>
            <a:r>
              <a:rPr lang="en-US" sz="2000" baseline="-25000" dirty="0"/>
              <a:t>,</a:t>
            </a:r>
            <a:r>
              <a:rPr lang="en-US" sz="2000" dirty="0"/>
              <a:t> and </a:t>
            </a:r>
            <a:r>
              <a:rPr lang="en-US" sz="2000" dirty="0" err="1"/>
              <a:t>T</a:t>
            </a:r>
            <a:r>
              <a:rPr lang="en-US" sz="2000" baseline="-25000" dirty="0" err="1"/>
              <a:t>j</a:t>
            </a:r>
            <a:r>
              <a:rPr lang="en-US" sz="2000" dirty="0"/>
              <a:t> asks for Y before T</a:t>
            </a:r>
            <a:r>
              <a:rPr lang="en-US" sz="2000" baseline="-25000" dirty="0"/>
              <a:t>i</a:t>
            </a:r>
            <a:r>
              <a:rPr lang="en-US" sz="2000" dirty="0" smtClean="0"/>
              <a:t>?</a:t>
            </a:r>
          </a:p>
          <a:p>
            <a:r>
              <a:rPr lang="en-US" sz="2000" dirty="0" smtClean="0"/>
              <a:t>-&gt; </a:t>
            </a:r>
            <a:r>
              <a:rPr lang="en-US" sz="2000" i="1" dirty="0" smtClean="0"/>
              <a:t>Deadlock!  </a:t>
            </a:r>
            <a:r>
              <a:rPr lang="en-US" sz="2000" dirty="0" smtClean="0"/>
              <a:t>One is aborted…</a:t>
            </a:r>
            <a:endParaRPr lang="en-US" sz="2000" dirty="0"/>
          </a:p>
        </p:txBody>
      </p:sp>
      <p:sp>
        <p:nvSpPr>
          <p:cNvPr id="11" name="Rectangle 10"/>
          <p:cNvSpPr/>
          <p:nvPr/>
        </p:nvSpPr>
        <p:spPr>
          <a:xfrm>
            <a:off x="2813304" y="6122015"/>
            <a:ext cx="6565392" cy="46166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smtClean="0">
                <a:latin typeface="+mj-lt"/>
              </a:rPr>
              <a:t>All concurrency issues handled by the DBMS…</a:t>
            </a:r>
            <a:endParaRPr lang="en-US" sz="2400" dirty="0">
              <a:latin typeface="+mj-lt"/>
            </a:endParaRPr>
          </a:p>
        </p:txBody>
      </p:sp>
    </p:spTree>
    <p:extLst>
      <p:ext uri="{BB962C8B-B14F-4D97-AF65-F5344CB8AC3E}">
        <p14:creationId xmlns:p14="http://schemas.microsoft.com/office/powerpoint/2010/main" val="8951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035F8FB-4A41-0144-97D8-403CCF4A5DD1}" type="slidenum">
              <a:rPr lang="en-US"/>
              <a:pPr/>
              <a:t>47</a:t>
            </a:fld>
            <a:endParaRPr lang="en-US" dirty="0"/>
          </a:p>
        </p:txBody>
      </p:sp>
      <p:sp>
        <p:nvSpPr>
          <p:cNvPr id="434178" name="Rectangle 2"/>
          <p:cNvSpPr>
            <a:spLocks noGrp="1" noChangeArrowheads="1"/>
          </p:cNvSpPr>
          <p:nvPr>
            <p:ph type="title"/>
          </p:nvPr>
        </p:nvSpPr>
        <p:spPr/>
        <p:txBody>
          <a:bodyPr/>
          <a:lstStyle/>
          <a:p>
            <a:r>
              <a:rPr lang="en-US" dirty="0"/>
              <a:t>ACI</a:t>
            </a:r>
            <a:r>
              <a:rPr lang="en-US" b="1" u="sng" dirty="0"/>
              <a:t>D</a:t>
            </a:r>
            <a:r>
              <a:rPr lang="en-US" dirty="0"/>
              <a:t>: </a:t>
            </a:r>
            <a:r>
              <a:rPr lang="en-US" b="1" u="sng" dirty="0"/>
              <a:t>D</a:t>
            </a:r>
            <a:r>
              <a:rPr lang="en-US" dirty="0"/>
              <a:t>urability</a:t>
            </a:r>
          </a:p>
        </p:txBody>
      </p:sp>
      <p:sp>
        <p:nvSpPr>
          <p:cNvPr id="434179" name="Rectangle 3"/>
          <p:cNvSpPr>
            <a:spLocks noGrp="1" noChangeArrowheads="1"/>
          </p:cNvSpPr>
          <p:nvPr>
            <p:ph type="body" idx="1"/>
          </p:nvPr>
        </p:nvSpPr>
        <p:spPr/>
        <p:txBody>
          <a:bodyPr>
            <a:normAutofit/>
          </a:bodyPr>
          <a:lstStyle/>
          <a:p>
            <a:r>
              <a:rPr lang="en-US" sz="3200" dirty="0"/>
              <a:t>The effect of a </a:t>
            </a:r>
            <a:r>
              <a:rPr lang="en-US" sz="3200" dirty="0" smtClean="0"/>
              <a:t>TXN must </a:t>
            </a:r>
            <a:r>
              <a:rPr lang="en-US" sz="3200" dirty="0"/>
              <a:t>continue to </a:t>
            </a:r>
            <a:r>
              <a:rPr lang="en-US" sz="3200" dirty="0" smtClean="0"/>
              <a:t>exist (</a:t>
            </a:r>
            <a:r>
              <a:rPr lang="en-US" sz="3200" b="1" i="1" dirty="0" smtClean="0"/>
              <a:t>“persist”</a:t>
            </a:r>
            <a:r>
              <a:rPr lang="en-US" sz="3200" dirty="0" smtClean="0"/>
              <a:t>) </a:t>
            </a:r>
            <a:r>
              <a:rPr lang="en-US" sz="3200" dirty="0"/>
              <a:t>after the </a:t>
            </a:r>
            <a:r>
              <a:rPr lang="en-US" sz="3200" dirty="0" smtClean="0"/>
              <a:t>TXN</a:t>
            </a:r>
          </a:p>
          <a:p>
            <a:pPr lvl="1"/>
            <a:r>
              <a:rPr lang="en-US" sz="2800" dirty="0" smtClean="0"/>
              <a:t>And after </a:t>
            </a:r>
            <a:r>
              <a:rPr lang="en-US" sz="2800" dirty="0"/>
              <a:t>the whole program has </a:t>
            </a:r>
            <a:r>
              <a:rPr lang="en-US" sz="2800" dirty="0" smtClean="0"/>
              <a:t>terminated</a:t>
            </a:r>
          </a:p>
          <a:p>
            <a:pPr lvl="1"/>
            <a:r>
              <a:rPr lang="en-US" sz="2800" dirty="0" smtClean="0"/>
              <a:t>And even if there are power failures, crashes, etc.</a:t>
            </a:r>
          </a:p>
          <a:p>
            <a:pPr lvl="1"/>
            <a:r>
              <a:rPr lang="en-US" sz="2800" dirty="0" smtClean="0"/>
              <a:t>And etc…</a:t>
            </a:r>
            <a:endParaRPr lang="en-US" sz="2800" dirty="0"/>
          </a:p>
          <a:p>
            <a:pPr lvl="1"/>
            <a:endParaRPr lang="en-US" sz="3200" dirty="0"/>
          </a:p>
          <a:p>
            <a:r>
              <a:rPr lang="en-US" sz="3200" dirty="0"/>
              <a:t>Means: </a:t>
            </a:r>
            <a:r>
              <a:rPr lang="en-US" sz="3200" dirty="0" smtClean="0"/>
              <a:t>Write </a:t>
            </a:r>
            <a:r>
              <a:rPr lang="en-US" sz="3200" dirty="0"/>
              <a:t>data to </a:t>
            </a:r>
            <a:r>
              <a:rPr lang="en-US" sz="3200" b="1" dirty="0"/>
              <a:t>disk</a:t>
            </a:r>
          </a:p>
        </p:txBody>
      </p:sp>
      <p:sp>
        <p:nvSpPr>
          <p:cNvPr id="6" name="TextBox 5"/>
          <p:cNvSpPr txBox="1"/>
          <p:nvPr/>
        </p:nvSpPr>
        <p:spPr>
          <a:xfrm>
            <a:off x="6587313" y="3964211"/>
            <a:ext cx="184666" cy="369332"/>
          </a:xfrm>
          <a:prstGeom prst="rect">
            <a:avLst/>
          </a:prstGeom>
          <a:noFill/>
        </p:spPr>
        <p:txBody>
          <a:bodyPr wrap="none" rtlCol="0">
            <a:spAutoFit/>
          </a:bodyPr>
          <a:lstStyle/>
          <a:p>
            <a:endParaRPr lang="en-US" dirty="0"/>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84923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4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4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4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4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Atomicity &amp; Durability</a:t>
            </a:r>
          </a:p>
        </p:txBody>
      </p:sp>
      <p:sp>
        <p:nvSpPr>
          <p:cNvPr id="3" name="Content Placeholder 2"/>
          <p:cNvSpPr>
            <a:spLocks noGrp="1"/>
          </p:cNvSpPr>
          <p:nvPr>
            <p:ph idx="1"/>
          </p:nvPr>
        </p:nvSpPr>
        <p:spPr>
          <a:xfrm>
            <a:off x="838200" y="1600202"/>
            <a:ext cx="7674864" cy="4245930"/>
          </a:xfrm>
        </p:spPr>
        <p:txBody>
          <a:bodyPr>
            <a:normAutofit/>
          </a:bodyPr>
          <a:lstStyle/>
          <a:p>
            <a:r>
              <a:rPr lang="en-US" dirty="0" smtClean="0"/>
              <a:t>DBMS </a:t>
            </a:r>
            <a:r>
              <a:rPr lang="en-US" dirty="0"/>
              <a:t>ensures </a:t>
            </a:r>
            <a:r>
              <a:rPr lang="en-US" b="1" dirty="0" smtClean="0"/>
              <a:t>atomicity</a:t>
            </a:r>
            <a:r>
              <a:rPr lang="en-US" dirty="0" smtClean="0"/>
              <a:t> even </a:t>
            </a:r>
            <a:r>
              <a:rPr lang="en-US" dirty="0"/>
              <a:t>if a </a:t>
            </a:r>
            <a:r>
              <a:rPr lang="en-US" dirty="0" smtClean="0"/>
              <a:t>TXN crashes!</a:t>
            </a:r>
          </a:p>
          <a:p>
            <a:pPr marL="457200" lvl="1" indent="0">
              <a:buNone/>
            </a:pPr>
            <a:endParaRPr lang="en-US" dirty="0"/>
          </a:p>
          <a:p>
            <a:r>
              <a:rPr lang="en-US" dirty="0" smtClean="0"/>
              <a:t>One way to accomplish this: </a:t>
            </a:r>
            <a:r>
              <a:rPr lang="en-US" b="1" dirty="0" smtClean="0"/>
              <a:t>Write-ahead logging (WAL)</a:t>
            </a:r>
            <a:endParaRPr lang="en-US" b="1" dirty="0"/>
          </a:p>
          <a:p>
            <a:pPr lvl="1"/>
            <a:endParaRPr lang="en-US" i="1" dirty="0" smtClean="0"/>
          </a:p>
          <a:p>
            <a:r>
              <a:rPr lang="en-US" b="1" dirty="0" smtClean="0"/>
              <a:t>Key Idea</a:t>
            </a:r>
            <a:r>
              <a:rPr lang="en-US" i="1" dirty="0" smtClean="0"/>
              <a:t>:</a:t>
            </a:r>
            <a:r>
              <a:rPr lang="en-US" b="1" dirty="0" smtClean="0"/>
              <a:t> </a:t>
            </a:r>
            <a:r>
              <a:rPr lang="en-US" dirty="0" smtClean="0"/>
              <a:t>Keep a log of all the writes done.</a:t>
            </a:r>
          </a:p>
          <a:p>
            <a:pPr lvl="1"/>
            <a:r>
              <a:rPr lang="en-US" dirty="0" smtClean="0"/>
              <a:t>After a crash, the partially executed TXNs are undone using the </a:t>
            </a:r>
            <a:r>
              <a:rPr lang="en-US" u="sng" dirty="0" smtClean="0"/>
              <a:t>log</a:t>
            </a:r>
            <a:endParaRPr lang="en-US" dirty="0"/>
          </a:p>
        </p:txBody>
      </p:sp>
      <p:sp>
        <p:nvSpPr>
          <p:cNvPr id="4" name="TextBox 3"/>
          <p:cNvSpPr txBox="1"/>
          <p:nvPr/>
        </p:nvSpPr>
        <p:spPr>
          <a:xfrm>
            <a:off x="8610600" y="2386233"/>
            <a:ext cx="3023616" cy="1938992"/>
          </a:xfrm>
          <a:prstGeom prst="rect">
            <a:avLst/>
          </a:prstGeom>
          <a:solidFill>
            <a:schemeClr val="accent5">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Write-ahead Logging (WAL):</a:t>
            </a:r>
            <a:r>
              <a:rPr lang="en-US" sz="2400" dirty="0" smtClean="0">
                <a:latin typeface="+mj-lt"/>
              </a:rPr>
              <a:t> Before any action is finalized, a corresponding log entry is forced to disk</a:t>
            </a:r>
            <a:endParaRPr lang="en-US" sz="2400" i="1" dirty="0">
              <a:latin typeface="+mj-lt"/>
            </a:endParaRPr>
          </a:p>
        </p:txBody>
      </p:sp>
      <p:sp>
        <p:nvSpPr>
          <p:cNvPr id="5" name="Slide Number Placeholder 4"/>
          <p:cNvSpPr>
            <a:spLocks noGrp="1"/>
          </p:cNvSpPr>
          <p:nvPr>
            <p:ph type="sldNum" sz="quarter" idx="12"/>
          </p:nvPr>
        </p:nvSpPr>
        <p:spPr/>
        <p:txBody>
          <a:bodyPr/>
          <a:lstStyle/>
          <a:p>
            <a:fld id="{DF92A6B5-0D7C-48A8-B49A-953CF10F77E3}" type="slidenum">
              <a:rPr lang="en-US" smtClean="0"/>
              <a:pPr/>
              <a:t>48</a:t>
            </a:fld>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
        <p:nvSpPr>
          <p:cNvPr id="10" name="Rectangle 9"/>
          <p:cNvSpPr/>
          <p:nvPr/>
        </p:nvSpPr>
        <p:spPr>
          <a:xfrm>
            <a:off x="8610600" y="4786823"/>
            <a:ext cx="2944368" cy="646331"/>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a:spAutoFit/>
          </a:bodyPr>
          <a:lstStyle/>
          <a:p>
            <a:r>
              <a:rPr lang="en-US" i="1" dirty="0" smtClean="0"/>
              <a:t>We assume that the log is on “stable” storage</a:t>
            </a:r>
            <a:endParaRPr lang="en-US" i="1" dirty="0"/>
          </a:p>
        </p:txBody>
      </p:sp>
      <p:sp>
        <p:nvSpPr>
          <p:cNvPr id="11" name="Rectangle 10"/>
          <p:cNvSpPr/>
          <p:nvPr/>
        </p:nvSpPr>
        <p:spPr>
          <a:xfrm>
            <a:off x="2471928" y="6125517"/>
            <a:ext cx="7248144" cy="46166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a:spAutoFit/>
          </a:bodyPr>
          <a:lstStyle/>
          <a:p>
            <a:pPr algn="ctr"/>
            <a:r>
              <a:rPr lang="en-US" sz="2400" dirty="0" smtClean="0">
                <a:latin typeface="+mj-lt"/>
              </a:rPr>
              <a:t>All atomicity issues also handled by the DBMS…</a:t>
            </a:r>
            <a:endParaRPr lang="en-US" sz="2400" dirty="0">
              <a:latin typeface="+mj-lt"/>
            </a:endParaRPr>
          </a:p>
        </p:txBody>
      </p:sp>
    </p:spTree>
    <p:extLst>
      <p:ext uri="{BB962C8B-B14F-4D97-AF65-F5344CB8AC3E}">
        <p14:creationId xmlns:p14="http://schemas.microsoft.com/office/powerpoint/2010/main" val="97550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ACID properties</a:t>
            </a:r>
            <a:endParaRPr lang="en-US" dirty="0"/>
          </a:p>
        </p:txBody>
      </p:sp>
      <p:sp>
        <p:nvSpPr>
          <p:cNvPr id="3" name="Content Placeholder 2"/>
          <p:cNvSpPr>
            <a:spLocks noGrp="1"/>
          </p:cNvSpPr>
          <p:nvPr>
            <p:ph idx="1"/>
          </p:nvPr>
        </p:nvSpPr>
        <p:spPr/>
        <p:txBody>
          <a:bodyPr>
            <a:normAutofit/>
          </a:bodyPr>
          <a:lstStyle/>
          <a:p>
            <a:r>
              <a:rPr lang="en-US" dirty="0" smtClean="0"/>
              <a:t>In spite of failures: Power failures, but not media failures</a:t>
            </a:r>
          </a:p>
          <a:p>
            <a:endParaRPr lang="en-US" dirty="0" smtClean="0"/>
          </a:p>
          <a:p>
            <a:r>
              <a:rPr lang="en-US" dirty="0" smtClean="0"/>
              <a:t>Users may abort the program: need to “rollback the changes”</a:t>
            </a:r>
          </a:p>
          <a:p>
            <a:pPr lvl="1"/>
            <a:r>
              <a:rPr lang="en-US" dirty="0" smtClean="0"/>
              <a:t>Need to </a:t>
            </a:r>
            <a:r>
              <a:rPr lang="en-US" i="1" dirty="0" smtClean="0"/>
              <a:t>log</a:t>
            </a:r>
            <a:r>
              <a:rPr lang="en-US" dirty="0" smtClean="0"/>
              <a:t> what happened</a:t>
            </a:r>
          </a:p>
          <a:p>
            <a:endParaRPr lang="en-US" dirty="0" smtClean="0"/>
          </a:p>
          <a:p>
            <a:r>
              <a:rPr lang="en-US" dirty="0" smtClean="0"/>
              <a:t>Many users executing concurrently</a:t>
            </a:r>
          </a:p>
          <a:p>
            <a:pPr lvl="1"/>
            <a:r>
              <a:rPr lang="en-US" dirty="0" smtClean="0"/>
              <a:t>Can be solved via locking (we’ll see this next lecture!)</a:t>
            </a:r>
          </a:p>
          <a:p>
            <a:endParaRPr lang="en-US" dirty="0"/>
          </a:p>
        </p:txBody>
      </p:sp>
      <p:sp>
        <p:nvSpPr>
          <p:cNvPr id="5" name="TextBox 4"/>
          <p:cNvSpPr txBox="1"/>
          <p:nvPr/>
        </p:nvSpPr>
        <p:spPr>
          <a:xfrm>
            <a:off x="2208073" y="5823020"/>
            <a:ext cx="7775854" cy="707886"/>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4000" dirty="0" smtClean="0">
                <a:latin typeface="+mj-lt"/>
              </a:rPr>
              <a:t>And all this with… Performance</a:t>
            </a:r>
            <a:r>
              <a:rPr lang="en-US" sz="4000" dirty="0">
                <a:latin typeface="+mj-lt"/>
              </a:rPr>
              <a:t>!!</a:t>
            </a:r>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184731" cy="307777"/>
            </a:xfrm>
            <a:prstGeom prst="rect">
              <a:avLst/>
            </a:prstGeom>
            <a:noFill/>
          </p:spPr>
          <p:txBody>
            <a:bodyPr wrap="none" rtlCol="0">
              <a:spAutoFit/>
            </a:bodyPr>
            <a:lstStyle/>
            <a:p>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26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Data represents the </a:t>
            </a:r>
            <a:r>
              <a:rPr lang="en-US" b="1" dirty="0" smtClean="0">
                <a:solidFill>
                  <a:srgbClr val="0070C0"/>
                </a:solidFill>
              </a:rPr>
              <a:t>traces</a:t>
            </a:r>
            <a:r>
              <a:rPr lang="en-US" dirty="0" smtClean="0">
                <a:solidFill>
                  <a:srgbClr val="0070C0"/>
                </a:solidFill>
              </a:rPr>
              <a:t> </a:t>
            </a:r>
            <a:r>
              <a:rPr lang="en-US" dirty="0" smtClean="0"/>
              <a:t>of real-world processes.</a:t>
            </a:r>
          </a:p>
          <a:p>
            <a:pPr lvl="1"/>
            <a:endParaRPr lang="en-US" dirty="0"/>
          </a:p>
          <a:p>
            <a:r>
              <a:rPr lang="en-US" dirty="0" smtClean="0"/>
              <a:t>Part of the data science process: We need to </a:t>
            </a:r>
            <a:r>
              <a:rPr lang="en-US" b="1" dirty="0" smtClean="0">
                <a:solidFill>
                  <a:srgbClr val="0070C0"/>
                </a:solidFill>
              </a:rPr>
              <a:t>model</a:t>
            </a:r>
            <a:r>
              <a:rPr lang="en-US" dirty="0" smtClean="0">
                <a:solidFill>
                  <a:srgbClr val="0070C0"/>
                </a:solidFill>
              </a:rPr>
              <a:t> </a:t>
            </a:r>
            <a:r>
              <a:rPr lang="en-US" dirty="0" smtClean="0"/>
              <a:t>the real-world.</a:t>
            </a:r>
          </a:p>
          <a:p>
            <a:endParaRPr lang="en-US" dirty="0" smtClean="0"/>
          </a:p>
          <a:p>
            <a:r>
              <a:rPr lang="en-US" dirty="0" smtClean="0"/>
              <a:t>A model is a function</a:t>
            </a:r>
            <a:r>
              <a:rPr lang="en-US" b="1" dirty="0" smtClean="0"/>
              <a:t> </a:t>
            </a:r>
            <a:r>
              <a:rPr lang="en-US" dirty="0" smtClean="0"/>
              <a:t>f</a:t>
            </a:r>
            <a:r>
              <a:rPr lang="el-GR" baseline="-25000" dirty="0"/>
              <a:t>θ</a:t>
            </a:r>
            <a:r>
              <a:rPr lang="en-US" dirty="0" smtClean="0"/>
              <a:t>(</a:t>
            </a:r>
            <a:r>
              <a:rPr lang="en-US" dirty="0"/>
              <a:t>x</a:t>
            </a:r>
            <a:r>
              <a:rPr lang="en-US" dirty="0" smtClean="0"/>
              <a:t>)</a:t>
            </a:r>
            <a:endParaRPr lang="el-GR" dirty="0" smtClean="0"/>
          </a:p>
          <a:p>
            <a:pPr lvl="1"/>
            <a:r>
              <a:rPr lang="en-US" dirty="0"/>
              <a:t>x</a:t>
            </a:r>
            <a:r>
              <a:rPr lang="en-US" dirty="0" smtClean="0"/>
              <a:t>: input variables (can be a vector)</a:t>
            </a:r>
          </a:p>
          <a:p>
            <a:pPr lvl="1"/>
            <a:r>
              <a:rPr lang="el-GR" dirty="0" smtClean="0"/>
              <a:t>θ</a:t>
            </a:r>
            <a:r>
              <a:rPr lang="en-US" dirty="0" smtClean="0"/>
              <a:t>: model parameters</a:t>
            </a:r>
            <a:endParaRPr lang="el-GR" dirty="0" smtClean="0"/>
          </a:p>
        </p:txBody>
      </p:sp>
      <p:sp>
        <p:nvSpPr>
          <p:cNvPr id="4" name="Slide Number Placeholder 3"/>
          <p:cNvSpPr>
            <a:spLocks noGrp="1"/>
          </p:cNvSpPr>
          <p:nvPr>
            <p:ph type="sldNum" sz="quarter" idx="12"/>
          </p:nvPr>
        </p:nvSpPr>
        <p:spPr>
          <a:xfrm>
            <a:off x="9448800" y="6488668"/>
            <a:ext cx="2743200" cy="365125"/>
          </a:xfrm>
        </p:spPr>
        <p:txBody>
          <a:bodyPr/>
          <a:lstStyle/>
          <a:p>
            <a:fld id="{DF92A6B5-0D7C-48A8-B49A-953CF10F77E3}" type="slidenum">
              <a:rPr lang="en-US" smtClean="0"/>
              <a:pPr/>
              <a:t>5</a:t>
            </a:fld>
            <a:endParaRPr lang="en-US"/>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2</a:t>
              </a:r>
              <a:endParaRPr lang="en-US" sz="1400" b="1" i="1" dirty="0">
                <a:solidFill>
                  <a:schemeClr val="tx1">
                    <a:lumMod val="65000"/>
                    <a:lumOff val="35000"/>
                  </a:schemeClr>
                </a:solidFill>
                <a:latin typeface="+mj-lt"/>
              </a:endParaRPr>
            </a:p>
          </p:txBody>
        </p:sp>
      </p:grpSp>
      <p:sp>
        <p:nvSpPr>
          <p:cNvPr id="8" name="Title 1"/>
          <p:cNvSpPr>
            <a:spLocks noGrp="1"/>
          </p:cNvSpPr>
          <p:nvPr>
            <p:ph type="title"/>
          </p:nvPr>
        </p:nvSpPr>
        <p:spPr>
          <a:xfrm>
            <a:off x="838200" y="365125"/>
            <a:ext cx="10515600" cy="1325563"/>
          </a:xfrm>
        </p:spPr>
        <p:txBody>
          <a:bodyPr/>
          <a:lstStyle/>
          <a:p>
            <a:r>
              <a:rPr lang="en-US" dirty="0" smtClean="0"/>
              <a:t>Models</a:t>
            </a:r>
            <a:endParaRPr lang="en-US" dirty="0"/>
          </a:p>
        </p:txBody>
      </p:sp>
    </p:spTree>
    <p:extLst>
      <p:ext uri="{BB962C8B-B14F-4D97-AF65-F5344CB8AC3E}">
        <p14:creationId xmlns:p14="http://schemas.microsoft.com/office/powerpoint/2010/main" val="1911245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Data represents the </a:t>
            </a:r>
            <a:r>
              <a:rPr lang="en-US" b="1" dirty="0" smtClean="0">
                <a:solidFill>
                  <a:srgbClr val="0070C0"/>
                </a:solidFill>
              </a:rPr>
              <a:t>traces</a:t>
            </a:r>
            <a:r>
              <a:rPr lang="en-US" dirty="0" smtClean="0">
                <a:solidFill>
                  <a:srgbClr val="0070C0"/>
                </a:solidFill>
              </a:rPr>
              <a:t> </a:t>
            </a:r>
            <a:r>
              <a:rPr lang="en-US" dirty="0" smtClean="0"/>
              <a:t>of real-world processes.</a:t>
            </a:r>
          </a:p>
          <a:p>
            <a:pPr lvl="1"/>
            <a:endParaRPr lang="en-US" dirty="0"/>
          </a:p>
          <a:p>
            <a:r>
              <a:rPr lang="en-US" dirty="0"/>
              <a:t>There is </a:t>
            </a:r>
            <a:r>
              <a:rPr lang="en-US" b="1" dirty="0">
                <a:solidFill>
                  <a:srgbClr val="0070C0"/>
                </a:solidFill>
              </a:rPr>
              <a:t>randomness</a:t>
            </a:r>
            <a:r>
              <a:rPr lang="en-US" dirty="0">
                <a:solidFill>
                  <a:srgbClr val="0070C0"/>
                </a:solidFill>
              </a:rPr>
              <a:t> </a:t>
            </a:r>
            <a:r>
              <a:rPr lang="en-US" dirty="0"/>
              <a:t>and </a:t>
            </a:r>
            <a:r>
              <a:rPr lang="en-US" b="1" dirty="0">
                <a:solidFill>
                  <a:srgbClr val="0070C0"/>
                </a:solidFill>
              </a:rPr>
              <a:t>uncertainty</a:t>
            </a:r>
            <a:r>
              <a:rPr lang="en-US" dirty="0">
                <a:solidFill>
                  <a:srgbClr val="0070C0"/>
                </a:solidFill>
              </a:rPr>
              <a:t> </a:t>
            </a:r>
            <a:r>
              <a:rPr lang="en-US" dirty="0"/>
              <a:t>in the data collection process.</a:t>
            </a:r>
          </a:p>
          <a:p>
            <a:endParaRPr lang="en-US" dirty="0" smtClean="0"/>
          </a:p>
          <a:p>
            <a:r>
              <a:rPr lang="en-US" dirty="0" smtClean="0"/>
              <a:t>A model is a function</a:t>
            </a:r>
            <a:r>
              <a:rPr lang="en-US" b="1" dirty="0" smtClean="0"/>
              <a:t> </a:t>
            </a:r>
            <a:r>
              <a:rPr lang="en-US" dirty="0" smtClean="0"/>
              <a:t>f</a:t>
            </a:r>
            <a:r>
              <a:rPr lang="el-GR" baseline="-25000" dirty="0"/>
              <a:t>θ</a:t>
            </a:r>
            <a:r>
              <a:rPr lang="en-US" dirty="0" smtClean="0"/>
              <a:t>(</a:t>
            </a:r>
            <a:r>
              <a:rPr lang="en-US" dirty="0"/>
              <a:t>x</a:t>
            </a:r>
            <a:r>
              <a:rPr lang="en-US" dirty="0" smtClean="0"/>
              <a:t>)</a:t>
            </a:r>
            <a:endParaRPr lang="el-GR" dirty="0" smtClean="0"/>
          </a:p>
          <a:p>
            <a:pPr lvl="1"/>
            <a:r>
              <a:rPr lang="en-US" dirty="0"/>
              <a:t>x</a:t>
            </a:r>
            <a:r>
              <a:rPr lang="en-US" dirty="0" smtClean="0"/>
              <a:t>: input variables (can be a vector)</a:t>
            </a:r>
          </a:p>
          <a:p>
            <a:pPr lvl="1"/>
            <a:r>
              <a:rPr lang="el-GR" dirty="0" smtClean="0"/>
              <a:t>θ</a:t>
            </a:r>
            <a:r>
              <a:rPr lang="en-US" dirty="0" smtClean="0"/>
              <a:t>: model parameters</a:t>
            </a:r>
          </a:p>
          <a:p>
            <a:pPr lvl="1"/>
            <a:endParaRPr lang="en-US" dirty="0"/>
          </a:p>
          <a:p>
            <a:r>
              <a:rPr lang="en-US" dirty="0" smtClean="0"/>
              <a:t>Models should rely on </a:t>
            </a:r>
            <a:r>
              <a:rPr lang="en-US" b="1" dirty="0" smtClean="0">
                <a:solidFill>
                  <a:srgbClr val="0070C0"/>
                </a:solidFill>
              </a:rPr>
              <a:t>probability theory </a:t>
            </a:r>
            <a:r>
              <a:rPr lang="en-US" dirty="0" smtClean="0"/>
              <a:t>to capture uncertainty and randomness!</a:t>
            </a:r>
            <a:endParaRPr lang="el-GR" b="1" dirty="0" smtClean="0">
              <a:solidFill>
                <a:srgbClr val="0070C0"/>
              </a:solidFill>
            </a:endParaRPr>
          </a:p>
        </p:txBody>
      </p:sp>
      <p:sp>
        <p:nvSpPr>
          <p:cNvPr id="4" name="Slide Number Placeholder 3"/>
          <p:cNvSpPr>
            <a:spLocks noGrp="1"/>
          </p:cNvSpPr>
          <p:nvPr>
            <p:ph type="sldNum" sz="quarter" idx="12"/>
          </p:nvPr>
        </p:nvSpPr>
        <p:spPr>
          <a:xfrm>
            <a:off x="9448800" y="6488668"/>
            <a:ext cx="2743200" cy="365125"/>
          </a:xfrm>
        </p:spPr>
        <p:txBody>
          <a:bodyPr/>
          <a:lstStyle/>
          <a:p>
            <a:fld id="{DF92A6B5-0D7C-48A8-B49A-953CF10F77E3}" type="slidenum">
              <a:rPr lang="en-US" smtClean="0"/>
              <a:pPr/>
              <a:t>6</a:t>
            </a:fld>
            <a:endParaRPr lang="en-US"/>
          </a:p>
        </p:txBody>
      </p:sp>
      <p:grpSp>
        <p:nvGrpSpPr>
          <p:cNvPr id="16" name="Group 15"/>
          <p:cNvGrpSpPr/>
          <p:nvPr/>
        </p:nvGrpSpPr>
        <p:grpSpPr>
          <a:xfrm>
            <a:off x="0" y="-22510"/>
            <a:ext cx="12192000" cy="307777"/>
            <a:chOff x="0" y="-22510"/>
            <a:chExt cx="12192000" cy="307777"/>
          </a:xfrm>
        </p:grpSpPr>
        <p:sp>
          <p:nvSpPr>
            <p:cNvPr id="17" name="Rectangle 1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8" name="TextBox 17"/>
            <p:cNvSpPr txBox="1"/>
            <p:nvPr/>
          </p:nvSpPr>
          <p:spPr>
            <a:xfrm>
              <a:off x="188780" y="-22510"/>
              <a:ext cx="83869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Section 2</a:t>
              </a:r>
              <a:endParaRPr lang="en-US" sz="1400" b="1" i="1" dirty="0">
                <a:solidFill>
                  <a:schemeClr val="tx1">
                    <a:lumMod val="65000"/>
                    <a:lumOff val="35000"/>
                  </a:schemeClr>
                </a:solidFill>
                <a:latin typeface="+mj-lt"/>
              </a:endParaRPr>
            </a:p>
          </p:txBody>
        </p:sp>
      </p:grpSp>
      <p:sp>
        <p:nvSpPr>
          <p:cNvPr id="8" name="Title 1"/>
          <p:cNvSpPr>
            <a:spLocks noGrp="1"/>
          </p:cNvSpPr>
          <p:nvPr>
            <p:ph type="title"/>
          </p:nvPr>
        </p:nvSpPr>
        <p:spPr>
          <a:xfrm>
            <a:off x="838200" y="365125"/>
            <a:ext cx="10515600" cy="1325563"/>
          </a:xfrm>
        </p:spPr>
        <p:txBody>
          <a:bodyPr/>
          <a:lstStyle/>
          <a:p>
            <a:r>
              <a:rPr lang="en-US" dirty="0" smtClean="0"/>
              <a:t>Modeling Uncertainty and Randomness</a:t>
            </a:r>
            <a:endParaRPr lang="en-US" dirty="0"/>
          </a:p>
        </p:txBody>
      </p:sp>
    </p:spTree>
    <p:extLst>
      <p:ext uri="{BB962C8B-B14F-4D97-AF65-F5344CB8AC3E}">
        <p14:creationId xmlns:p14="http://schemas.microsoft.com/office/powerpoint/2010/main" val="721548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Relational Model: Schemata</a:t>
            </a:r>
            <a:endParaRPr lang="en-US" dirty="0"/>
          </a:p>
        </p:txBody>
      </p:sp>
      <p:sp>
        <p:nvSpPr>
          <p:cNvPr id="3" name="Content Placeholder 2"/>
          <p:cNvSpPr>
            <a:spLocks noGrp="1"/>
          </p:cNvSpPr>
          <p:nvPr>
            <p:ph idx="1"/>
          </p:nvPr>
        </p:nvSpPr>
        <p:spPr>
          <a:xfrm>
            <a:off x="838200" y="1825625"/>
            <a:ext cx="10515600" cy="637025"/>
          </a:xfrm>
        </p:spPr>
        <p:txBody>
          <a:bodyPr/>
          <a:lstStyle/>
          <a:p>
            <a:r>
              <a:rPr lang="en-US" dirty="0" smtClean="0"/>
              <a:t>Relational Schema:</a:t>
            </a:r>
            <a:endParaRPr lang="en-US" dirty="0"/>
          </a:p>
        </p:txBody>
      </p:sp>
      <p:sp>
        <p:nvSpPr>
          <p:cNvPr id="18" name="Rectangle 35"/>
          <p:cNvSpPr>
            <a:spLocks noChangeArrowheads="1"/>
          </p:cNvSpPr>
          <p:nvPr/>
        </p:nvSpPr>
        <p:spPr bwMode="auto">
          <a:xfrm>
            <a:off x="921747" y="2740466"/>
            <a:ext cx="10348506" cy="480131"/>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gn="ctr">
              <a:lnSpc>
                <a:spcPct val="90000"/>
              </a:lnSpc>
              <a:buFontTx/>
              <a:buNone/>
            </a:pPr>
            <a:r>
              <a:rPr lang="en-US" sz="2800" dirty="0" smtClean="0">
                <a:solidFill>
                  <a:schemeClr val="accent2"/>
                </a:solidFill>
                <a:latin typeface="Menlo" charset="0"/>
                <a:ea typeface="Menlo" charset="0"/>
                <a:cs typeface="Menlo" charset="0"/>
              </a:rPr>
              <a:t>Students(</a:t>
            </a:r>
            <a:r>
              <a:rPr lang="en-US" sz="2800" dirty="0" err="1" smtClean="0">
                <a:solidFill>
                  <a:schemeClr val="accent2"/>
                </a:solidFill>
                <a:latin typeface="Menlo" charset="0"/>
                <a:ea typeface="Menlo" charset="0"/>
                <a:cs typeface="Menlo" charset="0"/>
              </a:rPr>
              <a:t>sid</a:t>
            </a:r>
            <a:r>
              <a:rPr lang="en-US" sz="2800" dirty="0" smtClean="0">
                <a:solidFill>
                  <a:schemeClr val="accent2"/>
                </a:solidFill>
                <a:latin typeface="Menlo" charset="0"/>
                <a:ea typeface="Menlo" charset="0"/>
                <a:cs typeface="Menlo" charset="0"/>
              </a:rPr>
              <a:t>: </a:t>
            </a:r>
            <a:r>
              <a:rPr lang="en-US" sz="2800" i="1" dirty="0" smtClean="0">
                <a:solidFill>
                  <a:schemeClr val="accent2"/>
                </a:solidFill>
                <a:latin typeface="Menlo" charset="0"/>
                <a:ea typeface="Menlo" charset="0"/>
                <a:cs typeface="Menlo" charset="0"/>
              </a:rPr>
              <a:t>string</a:t>
            </a:r>
            <a:r>
              <a:rPr lang="en-US" sz="2800" dirty="0" smtClean="0">
                <a:solidFill>
                  <a:schemeClr val="accent2"/>
                </a:solidFill>
                <a:latin typeface="Menlo" charset="0"/>
                <a:ea typeface="Menlo" charset="0"/>
                <a:cs typeface="Menlo" charset="0"/>
              </a:rPr>
              <a:t>, name: </a:t>
            </a:r>
            <a:r>
              <a:rPr lang="en-US" sz="2800" i="1" dirty="0" smtClean="0">
                <a:solidFill>
                  <a:schemeClr val="accent2"/>
                </a:solidFill>
                <a:latin typeface="Menlo" charset="0"/>
                <a:ea typeface="Menlo" charset="0"/>
                <a:cs typeface="Menlo" charset="0"/>
              </a:rPr>
              <a:t>string</a:t>
            </a:r>
            <a:r>
              <a:rPr lang="en-US" sz="2800" dirty="0" smtClean="0">
                <a:solidFill>
                  <a:schemeClr val="accent2"/>
                </a:solidFill>
                <a:latin typeface="Menlo" charset="0"/>
                <a:ea typeface="Menlo" charset="0"/>
                <a:cs typeface="Menlo" charset="0"/>
              </a:rPr>
              <a:t>, </a:t>
            </a:r>
            <a:r>
              <a:rPr lang="en-US" sz="2800" dirty="0" err="1" smtClean="0">
                <a:solidFill>
                  <a:schemeClr val="accent2"/>
                </a:solidFill>
                <a:latin typeface="Menlo" charset="0"/>
                <a:ea typeface="Menlo" charset="0"/>
                <a:cs typeface="Menlo" charset="0"/>
              </a:rPr>
              <a:t>gpa</a:t>
            </a:r>
            <a:r>
              <a:rPr lang="en-US" sz="2800" dirty="0" smtClean="0">
                <a:solidFill>
                  <a:schemeClr val="accent2"/>
                </a:solidFill>
                <a:latin typeface="Menlo" charset="0"/>
                <a:ea typeface="Menlo" charset="0"/>
                <a:cs typeface="Menlo" charset="0"/>
              </a:rPr>
              <a:t>: </a:t>
            </a:r>
            <a:r>
              <a:rPr lang="en-US" sz="2800" i="1" dirty="0" smtClean="0">
                <a:solidFill>
                  <a:schemeClr val="accent2"/>
                </a:solidFill>
                <a:latin typeface="Menlo" charset="0"/>
                <a:ea typeface="Menlo" charset="0"/>
                <a:cs typeface="Menlo" charset="0"/>
              </a:rPr>
              <a:t>float</a:t>
            </a:r>
            <a:r>
              <a:rPr lang="en-US" sz="2800" dirty="0" smtClean="0">
                <a:solidFill>
                  <a:schemeClr val="accent2"/>
                </a:solidFill>
                <a:latin typeface="Menlo" charset="0"/>
                <a:ea typeface="Menlo" charset="0"/>
                <a:cs typeface="Menlo" charset="0"/>
              </a:rPr>
              <a:t>)</a:t>
            </a:r>
            <a:endParaRPr lang="en-US" sz="2800" dirty="0">
              <a:solidFill>
                <a:schemeClr val="accent2"/>
              </a:solidFill>
              <a:latin typeface="Menlo" charset="0"/>
              <a:ea typeface="Menlo" charset="0"/>
              <a:cs typeface="Menlo" charset="0"/>
            </a:endParaRPr>
          </a:p>
        </p:txBody>
      </p:sp>
      <p:sp>
        <p:nvSpPr>
          <p:cNvPr id="19" name="Rounded Rectangle 18"/>
          <p:cNvSpPr/>
          <p:nvPr/>
        </p:nvSpPr>
        <p:spPr>
          <a:xfrm>
            <a:off x="2895599" y="2651078"/>
            <a:ext cx="912890" cy="658905"/>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962696" y="3587799"/>
            <a:ext cx="1679027"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b="1" u="sng" smtClean="0">
                <a:latin typeface="+mj-lt"/>
              </a:rPr>
              <a:t>Attributes</a:t>
            </a:r>
            <a:endParaRPr lang="en-US" sz="2800" dirty="0">
              <a:latin typeface="+mj-lt"/>
            </a:endParaRPr>
          </a:p>
        </p:txBody>
      </p:sp>
      <p:sp>
        <p:nvSpPr>
          <p:cNvPr id="22" name="Rounded Rectangle 21"/>
          <p:cNvSpPr/>
          <p:nvPr/>
        </p:nvSpPr>
        <p:spPr>
          <a:xfrm>
            <a:off x="5639554" y="2648557"/>
            <a:ext cx="1202679" cy="658905"/>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8666534" y="2651078"/>
            <a:ext cx="1029260" cy="658905"/>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994002" y="2667295"/>
            <a:ext cx="1492400" cy="630811"/>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493001" y="3581579"/>
            <a:ext cx="3495784" cy="138499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i="1" dirty="0" smtClean="0"/>
              <a:t>String, float, </a:t>
            </a:r>
            <a:r>
              <a:rPr lang="en-US" sz="2800" i="1" dirty="0" err="1" smtClean="0"/>
              <a:t>int</a:t>
            </a:r>
            <a:r>
              <a:rPr lang="en-US" sz="2800" i="1" dirty="0" smtClean="0"/>
              <a:t>, etc. </a:t>
            </a:r>
            <a:r>
              <a:rPr lang="en-US" sz="2800" dirty="0" smtClean="0"/>
              <a:t>are the </a:t>
            </a:r>
            <a:r>
              <a:rPr lang="en-US" sz="2800" b="1" u="sng" dirty="0" smtClean="0"/>
              <a:t>domains</a:t>
            </a:r>
            <a:r>
              <a:rPr lang="en-US" sz="2800" dirty="0" smtClean="0"/>
              <a:t> of the attributes</a:t>
            </a:r>
            <a:endParaRPr lang="en-US" sz="2800" i="1" dirty="0"/>
          </a:p>
        </p:txBody>
      </p:sp>
      <p:sp>
        <p:nvSpPr>
          <p:cNvPr id="28" name="Rounded Rectangle 27"/>
          <p:cNvSpPr/>
          <p:nvPr/>
        </p:nvSpPr>
        <p:spPr>
          <a:xfrm>
            <a:off x="7008183" y="2648557"/>
            <a:ext cx="1492400" cy="630811"/>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9777853" y="2648557"/>
            <a:ext cx="1194947" cy="630811"/>
          </a:xfrm>
          <a:prstGeom prst="roundRect">
            <a:avLst/>
          </a:prstGeom>
          <a:solidFill>
            <a:schemeClr val="accent4">
              <a:lumMod val="20000"/>
              <a:lumOff val="80000"/>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995782" y="2645260"/>
            <a:ext cx="1817757" cy="658905"/>
          </a:xfrm>
          <a:prstGeom prst="roundRect">
            <a:avLst/>
          </a:prstGeom>
          <a:solidFill>
            <a:schemeClr val="accent6">
              <a:lumMod val="20000"/>
              <a:lumOff val="80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3703" y="3498413"/>
            <a:ext cx="2362200"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b="1" dirty="0" smtClean="0">
                <a:latin typeface="+mj-lt"/>
              </a:rPr>
              <a:t>Relation name</a:t>
            </a:r>
            <a:endParaRPr lang="en-US" sz="2800" b="1" dirty="0">
              <a:latin typeface="+mj-lt"/>
            </a:endParaRPr>
          </a:p>
        </p:txBody>
      </p:sp>
      <p:sp>
        <p:nvSpPr>
          <p:cNvPr id="20" name="Rectangle 1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43085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6"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8</a:t>
            </a:fld>
            <a:endParaRPr lang="en-US"/>
          </a:p>
        </p:txBody>
      </p:sp>
      <p:sp>
        <p:nvSpPr>
          <p:cNvPr id="141314" name="Rectangle 2"/>
          <p:cNvSpPr>
            <a:spLocks noGrp="1" noChangeArrowheads="1"/>
          </p:cNvSpPr>
          <p:nvPr>
            <p:ph type="title"/>
          </p:nvPr>
        </p:nvSpPr>
        <p:spPr/>
        <p:txBody>
          <a:bodyPr/>
          <a:lstStyle/>
          <a:p>
            <a:r>
              <a:rPr lang="en-US" dirty="0" smtClean="0"/>
              <a:t>The Relational Model: Data</a:t>
            </a:r>
            <a:endParaRPr lang="en-US" dirty="0"/>
          </a:p>
        </p:txBody>
      </p:sp>
      <p:graphicFrame>
        <p:nvGraphicFramePr>
          <p:cNvPr id="141367" name="Group 55"/>
          <p:cNvGraphicFramePr>
            <a:graphicFrameLocks noGrp="1"/>
          </p:cNvGraphicFramePr>
          <p:nvPr>
            <p:extLst/>
          </p:nvPr>
        </p:nvGraphicFramePr>
        <p:xfrm>
          <a:off x="3825716" y="2069649"/>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accent2"/>
                          </a:solidFill>
                          <a:effectLst/>
                          <a:latin typeface="Times New Roman" charset="0"/>
                        </a:rPr>
                        <a:t>sid</a:t>
                      </a:r>
                      <a:endParaRPr kumimoji="0" lang="en-US" sz="18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accent2"/>
                          </a:solidFill>
                          <a:effectLst/>
                          <a:latin typeface="Times New Roman" charset="0"/>
                        </a:rPr>
                        <a:t>gpa</a:t>
                      </a:r>
                      <a:endParaRPr kumimoji="0" lang="en-US" sz="18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Alice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3753998" y="1572080"/>
            <a:ext cx="1193404" cy="461665"/>
          </a:xfrm>
          <a:prstGeom prst="rect">
            <a:avLst/>
          </a:prstGeom>
          <a:noFill/>
          <a:ln w="9525">
            <a:noFill/>
            <a:miter lim="800000"/>
            <a:headEnd/>
            <a:tailEnd/>
          </a:ln>
          <a:effectLst/>
        </p:spPr>
        <p:txBody>
          <a:bodyPr wrap="none">
            <a:spAutoFit/>
          </a:bodyPr>
          <a:lstStyle/>
          <a:p>
            <a:r>
              <a:rPr lang="en-US" sz="2400" b="1" dirty="0" smtClean="0">
                <a:solidFill>
                  <a:schemeClr val="accent2"/>
                </a:solidFill>
              </a:rPr>
              <a:t>Student</a:t>
            </a:r>
            <a:endParaRPr lang="en-US" sz="2400" b="1" dirty="0">
              <a:solidFill>
                <a:schemeClr val="accent2"/>
              </a:solidFill>
            </a:endParaRPr>
          </a:p>
        </p:txBody>
      </p:sp>
      <p:sp>
        <p:nvSpPr>
          <p:cNvPr id="3" name="TextBox 2"/>
          <p:cNvSpPr txBox="1"/>
          <p:nvPr/>
        </p:nvSpPr>
        <p:spPr>
          <a:xfrm>
            <a:off x="544010" y="2164413"/>
            <a:ext cx="2843786" cy="224676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An </a:t>
            </a:r>
            <a:r>
              <a:rPr lang="en-US" sz="2800" b="1" u="sng" dirty="0" smtClean="0">
                <a:latin typeface="+mj-lt"/>
              </a:rPr>
              <a:t>attribute</a:t>
            </a:r>
            <a:r>
              <a:rPr lang="en-US" sz="2800" dirty="0" smtClean="0">
                <a:latin typeface="+mj-lt"/>
              </a:rPr>
              <a:t> (or </a:t>
            </a:r>
            <a:r>
              <a:rPr lang="en-US" sz="2800" b="1" u="sng" dirty="0" smtClean="0">
                <a:latin typeface="+mj-lt"/>
              </a:rPr>
              <a:t>column</a:t>
            </a:r>
            <a:r>
              <a:rPr lang="en-US" sz="2800" dirty="0" smtClean="0">
                <a:latin typeface="+mj-lt"/>
              </a:rPr>
              <a:t>) is a typed data entry present in each tuple in the relation</a:t>
            </a:r>
            <a:endParaRPr lang="en-US" sz="2800" dirty="0">
              <a:latin typeface="+mj-lt"/>
            </a:endParaRPr>
          </a:p>
        </p:txBody>
      </p:sp>
      <p:sp>
        <p:nvSpPr>
          <p:cNvPr id="22" name="TextBox 21"/>
          <p:cNvSpPr txBox="1"/>
          <p:nvPr/>
        </p:nvSpPr>
        <p:spPr>
          <a:xfrm>
            <a:off x="4609985" y="5128210"/>
            <a:ext cx="3104316"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number of attributes is the </a:t>
            </a:r>
            <a:r>
              <a:rPr lang="en-US" sz="2400" b="1" u="sng" dirty="0" smtClean="0">
                <a:latin typeface="+mj-lt"/>
              </a:rPr>
              <a:t>arity</a:t>
            </a:r>
            <a:r>
              <a:rPr lang="en-US" sz="2400" b="1" dirty="0">
                <a:latin typeface="+mj-lt"/>
              </a:rPr>
              <a:t> </a:t>
            </a:r>
            <a:r>
              <a:rPr lang="en-US" sz="2400" dirty="0" smtClean="0">
                <a:latin typeface="+mj-lt"/>
              </a:rPr>
              <a:t>of the relation</a:t>
            </a:r>
            <a:endParaRPr lang="en-US" sz="2400" dirty="0">
              <a:latin typeface="+mj-lt"/>
            </a:endParaRPr>
          </a:p>
        </p:txBody>
      </p:sp>
      <p:sp>
        <p:nvSpPr>
          <p:cNvPr id="23" name="Rounded Rectangle 22"/>
          <p:cNvSpPr/>
          <p:nvPr/>
        </p:nvSpPr>
        <p:spPr>
          <a:xfrm>
            <a:off x="3753999" y="1978249"/>
            <a:ext cx="1646912" cy="2649070"/>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eft Brace 3"/>
          <p:cNvSpPr/>
          <p:nvPr/>
        </p:nvSpPr>
        <p:spPr>
          <a:xfrm rot="16200000">
            <a:off x="5955952" y="2326307"/>
            <a:ext cx="333149" cy="49761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76859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A89ECBCE-A4BA-4841-98AE-8E0EF7CDDA2A}" type="slidenum">
              <a:rPr lang="en-US"/>
              <a:pPr/>
              <a:t>9</a:t>
            </a:fld>
            <a:endParaRPr lang="en-US"/>
          </a:p>
        </p:txBody>
      </p:sp>
      <p:sp>
        <p:nvSpPr>
          <p:cNvPr id="141314" name="Rectangle 2"/>
          <p:cNvSpPr>
            <a:spLocks noGrp="1" noChangeArrowheads="1"/>
          </p:cNvSpPr>
          <p:nvPr>
            <p:ph type="title"/>
          </p:nvPr>
        </p:nvSpPr>
        <p:spPr/>
        <p:txBody>
          <a:bodyPr/>
          <a:lstStyle/>
          <a:p>
            <a:r>
              <a:rPr lang="en-US" dirty="0" smtClean="0"/>
              <a:t>The Relational Model: Data</a:t>
            </a:r>
            <a:endParaRPr lang="en-US" dirty="0"/>
          </a:p>
        </p:txBody>
      </p:sp>
      <p:graphicFrame>
        <p:nvGraphicFramePr>
          <p:cNvPr id="141367" name="Group 55"/>
          <p:cNvGraphicFramePr>
            <a:graphicFrameLocks noGrp="1"/>
          </p:cNvGraphicFramePr>
          <p:nvPr>
            <p:extLst/>
          </p:nvPr>
        </p:nvGraphicFramePr>
        <p:xfrm>
          <a:off x="3825716" y="2069649"/>
          <a:ext cx="4672854" cy="2436298"/>
        </p:xfrm>
        <a:graphic>
          <a:graphicData uri="http://schemas.openxmlformats.org/drawingml/2006/table">
            <a:tbl>
              <a:tblPr/>
              <a:tblGrid>
                <a:gridCol w="1557618"/>
                <a:gridCol w="1557618"/>
                <a:gridCol w="1557618"/>
              </a:tblGrid>
              <a:tr h="4133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accent2"/>
                          </a:solidFill>
                          <a:effectLst/>
                          <a:latin typeface="Times New Roman" charset="0"/>
                        </a:rPr>
                        <a:t>sid</a:t>
                      </a:r>
                      <a:endParaRPr kumimoji="0" lang="en-US" sz="18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imes New Roman"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err="1" smtClean="0">
                          <a:ln>
                            <a:noFill/>
                          </a:ln>
                          <a:solidFill>
                            <a:schemeClr val="accent2"/>
                          </a:solidFill>
                          <a:effectLst/>
                          <a:latin typeface="Times New Roman" charset="0"/>
                        </a:rPr>
                        <a:t>gpa</a:t>
                      </a:r>
                      <a:endParaRPr kumimoji="0" lang="en-US" sz="18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Bob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Joe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Mary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57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004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Alice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368" name="Text Box 56"/>
          <p:cNvSpPr txBox="1">
            <a:spLocks noChangeArrowheads="1"/>
          </p:cNvSpPr>
          <p:nvPr/>
        </p:nvSpPr>
        <p:spPr bwMode="auto">
          <a:xfrm>
            <a:off x="3753998" y="1572080"/>
            <a:ext cx="1193404" cy="461665"/>
          </a:xfrm>
          <a:prstGeom prst="rect">
            <a:avLst/>
          </a:prstGeom>
          <a:noFill/>
          <a:ln w="9525">
            <a:noFill/>
            <a:miter lim="800000"/>
            <a:headEnd/>
            <a:tailEnd/>
          </a:ln>
          <a:effectLst/>
        </p:spPr>
        <p:txBody>
          <a:bodyPr wrap="none">
            <a:spAutoFit/>
          </a:bodyPr>
          <a:lstStyle/>
          <a:p>
            <a:r>
              <a:rPr lang="en-US" sz="2400" b="1" dirty="0" smtClean="0">
                <a:solidFill>
                  <a:schemeClr val="accent2"/>
                </a:solidFill>
              </a:rPr>
              <a:t>Student</a:t>
            </a:r>
            <a:endParaRPr lang="en-US" sz="2400" b="1" dirty="0">
              <a:solidFill>
                <a:schemeClr val="accent2"/>
              </a:solidFill>
            </a:endParaRPr>
          </a:p>
        </p:txBody>
      </p:sp>
      <p:sp>
        <p:nvSpPr>
          <p:cNvPr id="4" name="Left Brace 3"/>
          <p:cNvSpPr/>
          <p:nvPr/>
        </p:nvSpPr>
        <p:spPr>
          <a:xfrm rot="10800000">
            <a:off x="8610600" y="2420323"/>
            <a:ext cx="394332" cy="22075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ounded Rectangle 12"/>
          <p:cNvSpPr/>
          <p:nvPr/>
        </p:nvSpPr>
        <p:spPr>
          <a:xfrm>
            <a:off x="3774140" y="3922252"/>
            <a:ext cx="4836460" cy="705592"/>
          </a:xfrm>
          <a:prstGeom prst="roundRect">
            <a:avLst/>
          </a:prstGeom>
          <a:solidFill>
            <a:schemeClr val="accent1">
              <a:lumMod val="20000"/>
              <a:lumOff val="80000"/>
              <a:alpha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43241" y="4944630"/>
            <a:ext cx="5346925" cy="138499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A </a:t>
            </a:r>
            <a:r>
              <a:rPr lang="en-US" sz="2800" b="1" u="sng" dirty="0" smtClean="0">
                <a:latin typeface="+mj-lt"/>
              </a:rPr>
              <a:t>tuple</a:t>
            </a:r>
            <a:r>
              <a:rPr lang="en-US" sz="2800" dirty="0" smtClean="0">
                <a:latin typeface="+mj-lt"/>
              </a:rPr>
              <a:t> or </a:t>
            </a:r>
            <a:r>
              <a:rPr lang="en-US" sz="2800" b="1" u="sng" dirty="0" smtClean="0">
                <a:latin typeface="+mj-lt"/>
              </a:rPr>
              <a:t>row</a:t>
            </a:r>
            <a:r>
              <a:rPr lang="en-US" sz="2800" dirty="0" smtClean="0">
                <a:latin typeface="+mj-lt"/>
              </a:rPr>
              <a:t> (or </a:t>
            </a:r>
            <a:r>
              <a:rPr lang="en-US" sz="2800" i="1" dirty="0" smtClean="0">
                <a:latin typeface="+mj-lt"/>
              </a:rPr>
              <a:t>record) </a:t>
            </a:r>
            <a:r>
              <a:rPr lang="en-US" sz="2800" dirty="0" smtClean="0">
                <a:latin typeface="+mj-lt"/>
              </a:rPr>
              <a:t>is a single entry in the table having the attributes specified by the schema</a:t>
            </a:r>
            <a:endParaRPr lang="en-US" sz="2800" dirty="0">
              <a:latin typeface="+mj-lt"/>
            </a:endParaRPr>
          </a:p>
        </p:txBody>
      </p:sp>
      <p:sp>
        <p:nvSpPr>
          <p:cNvPr id="18" name="TextBox 17"/>
          <p:cNvSpPr txBox="1"/>
          <p:nvPr/>
        </p:nvSpPr>
        <p:spPr>
          <a:xfrm>
            <a:off x="9345947" y="2739253"/>
            <a:ext cx="2007853"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number of tuples is the </a:t>
            </a:r>
            <a:r>
              <a:rPr lang="en-US" sz="2400" b="1" u="sng" dirty="0" smtClean="0">
                <a:latin typeface="+mj-lt"/>
              </a:rPr>
              <a:t>cardinality</a:t>
            </a:r>
            <a:r>
              <a:rPr lang="en-US" sz="2400" dirty="0" smtClean="0">
                <a:latin typeface="+mj-lt"/>
              </a:rPr>
              <a:t> of the relation</a:t>
            </a:r>
            <a:endParaRPr lang="en-US" sz="2400" dirty="0">
              <a:latin typeface="+mj-lt"/>
            </a:endParaRPr>
          </a:p>
        </p:txBody>
      </p:sp>
      <p:sp>
        <p:nvSpPr>
          <p:cNvPr id="15" name="Rectangle 1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Tree>
    <p:extLst>
      <p:ext uri="{BB962C8B-B14F-4D97-AF65-F5344CB8AC3E}">
        <p14:creationId xmlns:p14="http://schemas.microsoft.com/office/powerpoint/2010/main" val="1497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6817</TotalTime>
  <Words>2645</Words>
  <Application>Microsoft Macintosh PowerPoint</Application>
  <PresentationFormat>Widescreen</PresentationFormat>
  <Paragraphs>483</Paragraphs>
  <Slides>49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 Unicode MS</vt:lpstr>
      <vt:lpstr>Calibri</vt:lpstr>
      <vt:lpstr>Calibri Light</vt:lpstr>
      <vt:lpstr>Cambria Math</vt:lpstr>
      <vt:lpstr>CMR10</vt:lpstr>
      <vt:lpstr>Menlo</vt:lpstr>
      <vt:lpstr>Symbol</vt:lpstr>
      <vt:lpstr>Times</vt:lpstr>
      <vt:lpstr>Times New Roman</vt:lpstr>
      <vt:lpstr>Wingdings</vt:lpstr>
      <vt:lpstr>Arial</vt:lpstr>
      <vt:lpstr>Office Theme</vt:lpstr>
      <vt:lpstr> CS639:  Data Management for  Data Science</vt:lpstr>
      <vt:lpstr>Today’s Lecture</vt:lpstr>
      <vt:lpstr>Data science workflow</vt:lpstr>
      <vt:lpstr>Uncertainty and Randomness</vt:lpstr>
      <vt:lpstr>Models</vt:lpstr>
      <vt:lpstr>Modeling Uncertainty and Randomness</vt:lpstr>
      <vt:lpstr>The Relational Model: Schemata</vt:lpstr>
      <vt:lpstr>The Relational Model: Data</vt:lpstr>
      <vt:lpstr>The Relational Model: Data</vt:lpstr>
      <vt:lpstr>The Relational Model: Data</vt:lpstr>
      <vt:lpstr>To Reiterate</vt:lpstr>
      <vt:lpstr>One More Time</vt:lpstr>
      <vt:lpstr>A relational database</vt:lpstr>
      <vt:lpstr>RDBMS Architecture</vt:lpstr>
      <vt:lpstr>PowerPoint Presentation</vt:lpstr>
      <vt:lpstr>Note that RA Operators are Compositional!</vt:lpstr>
      <vt:lpstr>PowerPoint Presentation</vt:lpstr>
      <vt:lpstr>Example: Converting SQL Query -&gt; RA</vt:lpstr>
      <vt:lpstr>RA Expressions Can Get Complex!</vt:lpstr>
      <vt:lpstr>RA has Limitations !</vt:lpstr>
      <vt:lpstr>SQL Time!</vt:lpstr>
      <vt:lpstr>SQL Time!</vt:lpstr>
      <vt:lpstr>SQL Time!</vt:lpstr>
      <vt:lpstr>SQL Time!</vt:lpstr>
      <vt:lpstr>SQL Time!</vt:lpstr>
      <vt:lpstr>SQL Time!</vt:lpstr>
      <vt:lpstr>SQL Time!</vt:lpstr>
      <vt:lpstr>SQL Time!</vt:lpstr>
      <vt:lpstr>SQL Time!</vt:lpstr>
      <vt:lpstr>SQL Time!</vt:lpstr>
      <vt:lpstr>SQL Time!</vt:lpstr>
      <vt:lpstr>Logical vs. Physical Optimization</vt:lpstr>
      <vt:lpstr>Recall: Logical Equivalence of RA Plans</vt:lpstr>
      <vt:lpstr>Translating to RA</vt:lpstr>
      <vt:lpstr>Logical Optimization</vt:lpstr>
      <vt:lpstr>Optimizing RA Plan</vt:lpstr>
      <vt:lpstr>Optimizing RA Plan</vt:lpstr>
      <vt:lpstr>Optimizing RA Plan</vt:lpstr>
      <vt:lpstr>Optimizing RA Plan</vt:lpstr>
      <vt:lpstr>Please go over the examples here:</vt:lpstr>
      <vt:lpstr>Transaction Properties: ACID</vt:lpstr>
      <vt:lpstr>ACID: Atomicity</vt:lpstr>
      <vt:lpstr>Transactions</vt:lpstr>
      <vt:lpstr>ACID: Consistency</vt:lpstr>
      <vt:lpstr>ACID: Isolation</vt:lpstr>
      <vt:lpstr>Challenge: Scheduling Concurrent Transactions</vt:lpstr>
      <vt:lpstr>ACID: Durability</vt:lpstr>
      <vt:lpstr>Ensuring Atomicity &amp; Durability</vt:lpstr>
      <vt:lpstr>Challenges for ACID properties</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145 Style Guide</dc:title>
  <dc:creator>Alex Ratner</dc:creator>
  <cp:lastModifiedBy>Theodoros Rekatsinas</cp:lastModifiedBy>
  <cp:revision>829</cp:revision>
  <cp:lastPrinted>2019-03-05T16:50:31Z</cp:lastPrinted>
  <dcterms:created xsi:type="dcterms:W3CDTF">2015-09-11T05:09:33Z</dcterms:created>
  <dcterms:modified xsi:type="dcterms:W3CDTF">2019-03-05T16:51:00Z</dcterms:modified>
</cp:coreProperties>
</file>