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7" r:id="rId2"/>
    <p:sldId id="330" r:id="rId3"/>
    <p:sldId id="331" r:id="rId4"/>
    <p:sldId id="450" r:id="rId5"/>
    <p:sldId id="495" r:id="rId6"/>
    <p:sldId id="500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494" r:id="rId18"/>
    <p:sldId id="545" r:id="rId19"/>
    <p:sldId id="546" r:id="rId20"/>
    <p:sldId id="547" r:id="rId21"/>
    <p:sldId id="549" r:id="rId22"/>
    <p:sldId id="551" r:id="rId23"/>
    <p:sldId id="552" r:id="rId24"/>
    <p:sldId id="557" r:id="rId25"/>
    <p:sldId id="553" r:id="rId26"/>
    <p:sldId id="554" r:id="rId27"/>
    <p:sldId id="555" r:id="rId28"/>
    <p:sldId id="556" r:id="rId29"/>
    <p:sldId id="558" r:id="rId30"/>
    <p:sldId id="559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9" r:id="rId39"/>
    <p:sldId id="570" r:id="rId40"/>
    <p:sldId id="571" r:id="rId41"/>
    <p:sldId id="572" r:id="rId42"/>
    <p:sldId id="573" r:id="rId43"/>
    <p:sldId id="57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450"/>
            <p14:sldId id="495"/>
            <p14:sldId id="500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494"/>
            <p14:sldId id="545"/>
            <p14:sldId id="546"/>
            <p14:sldId id="547"/>
            <p14:sldId id="549"/>
            <p14:sldId id="551"/>
            <p14:sldId id="552"/>
            <p14:sldId id="557"/>
            <p14:sldId id="553"/>
            <p14:sldId id="554"/>
            <p14:sldId id="555"/>
            <p14:sldId id="556"/>
            <p14:sldId id="558"/>
            <p14:sldId id="559"/>
            <p14:sldId id="561"/>
            <p14:sldId id="562"/>
            <p14:sldId id="563"/>
            <p14:sldId id="564"/>
            <p14:sldId id="565"/>
            <p14:sldId id="566"/>
            <p14:sldId id="567"/>
            <p14:sldId id="569"/>
            <p14:sldId id="570"/>
            <p14:sldId id="571"/>
            <p14:sldId id="572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65"/>
    <p:restoredTop sz="91285"/>
  </p:normalViewPr>
  <p:slideViewPr>
    <p:cSldViewPr snapToGrid="0" snapToObjects="1">
      <p:cViewPr>
        <p:scale>
          <a:sx n="83" d="100"/>
          <a:sy n="83" d="100"/>
        </p:scale>
        <p:origin x="536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8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2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6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dirty="0" smtClean="0"/>
              <a:t>11: Spark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3: Run Map Tasks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71" y="1254392"/>
            <a:ext cx="9140689" cy="54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4: Create intermediate files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84" y="961887"/>
            <a:ext cx="9617831" cy="58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9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4a: Partitioning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50" y="1325563"/>
            <a:ext cx="9763932" cy="53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6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5: Reduce Task - sorting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84" y="1287658"/>
            <a:ext cx="8615063" cy="54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3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6: Reduce Task - reduce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29" y="1141617"/>
            <a:ext cx="9127773" cy="57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7: Return to user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03" y="1325563"/>
            <a:ext cx="9151794" cy="54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MapReduce: the complete picture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48" y="1134748"/>
            <a:ext cx="9005594" cy="57232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650" y="1103078"/>
            <a:ext cx="1960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We need a distributed file system!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3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2. </a:t>
            </a:r>
            <a:r>
              <a:rPr lang="en-US" sz="4800" dirty="0" smtClean="0"/>
              <a:t>Spark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5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 to Spark</a:t>
            </a:r>
            <a:endParaRPr lang="en-US" sz="2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Spark is really a different implementation of the MapReduce programming model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What makes Spark different is that it operates on Main Memory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Spark: we write programs in terms of operations on resilient distributed datasets (RDDs).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RDD (simple view): a collection of elements partitioned across the nudes of a cluster that can be operated on in parallel.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RDD (complex view): RDD is an interface for data transformation, RDD refers to the data stored either in persisted store (HDFS) or in cache (memory, </a:t>
            </a:r>
            <a:r>
              <a:rPr lang="en-US" sz="2800" dirty="0" err="1" smtClean="0">
                <a:solidFill>
                  <a:schemeClr val="tx1"/>
                </a:solidFill>
              </a:rPr>
              <a:t>memory+disk</a:t>
            </a:r>
            <a:r>
              <a:rPr lang="en-US" sz="2800" dirty="0" smtClean="0">
                <a:solidFill>
                  <a:schemeClr val="tx1"/>
                </a:solidFill>
              </a:rPr>
              <a:t>, disk only) or in another RDD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0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RDDs in Spark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03" y="1126891"/>
            <a:ext cx="10120393" cy="54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0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/>
              <a:t>Logistics/Announcements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Questions on PA3?</a:t>
            </a:r>
            <a:endParaRPr lang="en-US" sz="36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MapReduce vs Spark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74" y="1177870"/>
            <a:ext cx="9593451" cy="52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3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RDDs</a:t>
            </a:r>
            <a:endParaRPr lang="en-US" sz="2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Partitions are recomputed on failure or cache eviction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Metadata stored for interface: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Partitions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set of data splits associated with this RDD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Dependencies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list of parent RDDs involved in computation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Compute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function to compute partition of the RDD given the parent partitions from the Dependencies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Preferred Locations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where is the best place to put computations on this partition (data locality)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Partitioner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mr-IN" sz="2400" dirty="0" smtClean="0">
                <a:solidFill>
                  <a:schemeClr val="tx1"/>
                </a:solidFill>
              </a:rPr>
              <a:t>–</a:t>
            </a:r>
            <a:r>
              <a:rPr lang="en-US" sz="2400" dirty="0" smtClean="0">
                <a:solidFill>
                  <a:schemeClr val="tx1"/>
                </a:solidFill>
              </a:rPr>
              <a:t> how the data is split into partitions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1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RDDs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0" y="1555750"/>
            <a:ext cx="86741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9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DAG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Directed Acyclic Graph </a:t>
            </a:r>
            <a:r>
              <a:rPr lang="mr-IN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sequence of computations performed on data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Node </a:t>
            </a:r>
            <a:r>
              <a:rPr lang="mr-IN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RDD partition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Edge </a:t>
            </a:r>
            <a:r>
              <a:rPr lang="mr-IN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transformation on top of the data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Acyclic </a:t>
            </a:r>
            <a:r>
              <a:rPr lang="mr-IN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graph cannot return to the older partition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Directed </a:t>
            </a:r>
            <a:r>
              <a:rPr lang="mr-IN" sz="2800" dirty="0" smtClean="0">
                <a:solidFill>
                  <a:schemeClr val="tx1"/>
                </a:solidFill>
              </a:rPr>
              <a:t>–</a:t>
            </a:r>
            <a:r>
              <a:rPr lang="en-US" sz="2800" dirty="0" smtClean="0">
                <a:solidFill>
                  <a:schemeClr val="tx1"/>
                </a:solidFill>
              </a:rPr>
              <a:t> transformation is an action that transitions data partitions state (from A to B)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4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Word Count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23" y="1303053"/>
            <a:ext cx="10492353" cy="50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Spark Architecture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06" y="1325563"/>
            <a:ext cx="9519619" cy="51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1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Spark Components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04" y="1067401"/>
            <a:ext cx="9684424" cy="56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Spark Driver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Entry point of the Spark Shell (Scala, Python, R)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place where </a:t>
            </a:r>
            <a:r>
              <a:rPr lang="en-US" sz="2800" dirty="0" err="1" smtClean="0">
                <a:solidFill>
                  <a:schemeClr val="tx1"/>
                </a:solidFill>
              </a:rPr>
              <a:t>SparkContext</a:t>
            </a:r>
            <a:r>
              <a:rPr lang="en-US" sz="2800" dirty="0" smtClean="0">
                <a:solidFill>
                  <a:schemeClr val="tx1"/>
                </a:solidFill>
              </a:rPr>
              <a:t> is created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Translates RDD into the execution graph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Splits graph into stages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Schedules tasks and controls their execution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Stores metadata about all the RDDs and their partitions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Brings up Spark </a:t>
            </a:r>
            <a:r>
              <a:rPr lang="en-US" sz="2800" dirty="0" err="1" smtClean="0">
                <a:solidFill>
                  <a:schemeClr val="tx1"/>
                </a:solidFill>
              </a:rPr>
              <a:t>WebUI</a:t>
            </a:r>
            <a:r>
              <a:rPr lang="en-US" sz="2800" dirty="0" smtClean="0">
                <a:solidFill>
                  <a:schemeClr val="tx1"/>
                </a:solidFill>
              </a:rPr>
              <a:t> with job information</a:t>
            </a:r>
          </a:p>
          <a:p>
            <a:pPr marL="571500" indent="-571500"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9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Spark Executor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Stores the data in cache in JVM heap or on HDDs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Reads data from external sources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Writes data to external sources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Performs all the data processing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Dag Scheduler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77" y="925998"/>
            <a:ext cx="9981678" cy="5730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42902" y="6090834"/>
            <a:ext cx="912553" cy="56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MapReduce Implementation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Spark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More RDD Operations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042902" y="6090834"/>
            <a:ext cx="912553" cy="56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05" y="1303053"/>
            <a:ext cx="10151390" cy="52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72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Spark’s secret is really the RDD abstraction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03" y="1126891"/>
            <a:ext cx="10120393" cy="54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2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Typical NoSQL architecture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91" y="1003965"/>
            <a:ext cx="7519690" cy="56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8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CAP theorem for NoSQL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What the CAP theorem really says: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If you cannot limit the number of faults and requests can be directed to any server and you insist on serving every request you receive then you cannot possibly be consistent</a:t>
            </a:r>
          </a:p>
          <a:p>
            <a:pPr marL="571500" indent="-57150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How it is interpreted: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You must always give something up: consistency, availability or tolerance to failure and reconfiguration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22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CAP theorem for NoSQL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20" y="1059892"/>
            <a:ext cx="8513951" cy="57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71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61" y="0"/>
            <a:ext cx="8996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77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Sharding</a:t>
            </a:r>
            <a:r>
              <a:rPr lang="en-US" sz="3600" dirty="0" smtClean="0"/>
              <a:t> of data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714500"/>
            <a:ext cx="9715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67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Replica Sets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3053"/>
            <a:ext cx="4813515" cy="5154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34" y="923850"/>
            <a:ext cx="3511546" cy="59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48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does NoSQL vary from RDBMS?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270000"/>
            <a:ext cx="99441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4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Benefits of NoSQL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85" y="1139482"/>
            <a:ext cx="8597577" cy="52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3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MapReduce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195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Benefits of NoSQL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27" y="981917"/>
            <a:ext cx="8991385" cy="54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85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Drawbacks of NoSQL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032360"/>
            <a:ext cx="96139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14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Drawbacks of NoSQL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22" y="902225"/>
            <a:ext cx="8677114" cy="54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29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ACID or BASE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57" y="863937"/>
            <a:ext cx="8703597" cy="58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Recall: 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:a16="http://schemas.microsoft.com/office/drawing/2014/main" xmlns="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xmlns="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xmlns="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31E00E6B-C6A5-6F43-B030-457A8ED5F84E}"/>
              </a:ext>
            </a:extLst>
          </p:cNvPr>
          <p:cNvSpPr/>
          <p:nvPr/>
        </p:nvSpPr>
        <p:spPr>
          <a:xfrm>
            <a:off x="5529994" y="1092499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B158CAF-8FB7-474B-9710-B819EE5A4EEA}"/>
              </a:ext>
            </a:extLst>
          </p:cNvPr>
          <p:cNvSpPr txBox="1"/>
          <p:nvPr/>
        </p:nvSpPr>
        <p:spPr>
          <a:xfrm>
            <a:off x="9712475" y="1109351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CF0D223-5BCE-0E41-83A3-366B0005A6A8}"/>
              </a:ext>
            </a:extLst>
          </p:cNvPr>
          <p:cNvSpPr txBox="1"/>
          <p:nvPr/>
        </p:nvSpPr>
        <p:spPr>
          <a:xfrm>
            <a:off x="9712475" y="2574524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7838937-AC0C-7A48-A4AE-D76C9AF77F52}"/>
              </a:ext>
            </a:extLst>
          </p:cNvPr>
          <p:cNvSpPr txBox="1"/>
          <p:nvPr/>
        </p:nvSpPr>
        <p:spPr>
          <a:xfrm>
            <a:off x="9712475" y="532103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7648ECA-844D-6240-AC1D-0AA2B1C31E44}"/>
              </a:ext>
            </a:extLst>
          </p:cNvPr>
          <p:cNvSpPr txBox="1"/>
          <p:nvPr/>
        </p:nvSpPr>
        <p:spPr>
          <a:xfrm>
            <a:off x="9712475" y="4049527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AD77D5D7-DCBD-B44A-9997-DC34FA8CC7C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672740D-A7F7-0B40-A9E6-88F4108D3435}"/>
              </a:ext>
            </a:extLst>
          </p:cNvPr>
          <p:cNvCxnSpPr>
            <a:cxnSpLocks/>
            <a:stCxn id="4" idx="3"/>
            <a:endCxn id="74" idx="2"/>
          </p:cNvCxnSpPr>
          <p:nvPr/>
        </p:nvCxnSpPr>
        <p:spPr>
          <a:xfrm>
            <a:off x="2996297" y="2079313"/>
            <a:ext cx="9123" cy="103636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26A4F67A-6B68-CE49-AC8B-F9F46712F6A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4493403" y="1867647"/>
            <a:ext cx="819" cy="124055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9DF3AF22-E1D9-A745-AE35-064C3BA9DB6E}"/>
              </a:ext>
            </a:extLst>
          </p:cNvPr>
          <p:cNvCxnSpPr>
            <a:cxnSpLocks/>
            <a:stCxn id="6" idx="3"/>
            <a:endCxn id="76" idx="2"/>
          </p:cNvCxnSpPr>
          <p:nvPr/>
        </p:nvCxnSpPr>
        <p:spPr>
          <a:xfrm>
            <a:off x="5900599" y="2078308"/>
            <a:ext cx="15214" cy="104029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E516717F-8C5D-C143-8E92-DBC1198CE772}"/>
              </a:ext>
            </a:extLst>
          </p:cNvPr>
          <p:cNvCxnSpPr>
            <a:cxnSpLocks/>
            <a:stCxn id="7" idx="3"/>
            <a:endCxn id="77" idx="2"/>
          </p:cNvCxnSpPr>
          <p:nvPr/>
        </p:nvCxnSpPr>
        <p:spPr>
          <a:xfrm flipH="1">
            <a:off x="7484809" y="2079310"/>
            <a:ext cx="2806" cy="103346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57FB35E2-C75F-2147-9FD0-852F9CA3C18D}"/>
              </a:ext>
            </a:extLst>
          </p:cNvPr>
          <p:cNvCxnSpPr>
            <a:cxnSpLocks/>
            <a:endCxn id="78" idx="2"/>
          </p:cNvCxnSpPr>
          <p:nvPr/>
        </p:nvCxnSpPr>
        <p:spPr>
          <a:xfrm flipH="1">
            <a:off x="8979905" y="1867647"/>
            <a:ext cx="4816" cy="1245123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4DA3101-7AA5-E44F-8348-E42DE09908E0}"/>
              </a:ext>
            </a:extLst>
          </p:cNvPr>
          <p:cNvCxnSpPr>
            <a:cxnSpLocks/>
            <a:stCxn id="66" idx="0"/>
            <a:endCxn id="21" idx="2"/>
          </p:cNvCxnSpPr>
          <p:nvPr/>
        </p:nvCxnSpPr>
        <p:spPr>
          <a:xfrm>
            <a:off x="1499191" y="3632301"/>
            <a:ext cx="1214348" cy="11463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61C5E66D-6730-DC47-AC3E-A89519D37D6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xmlns="" id="{C314C69D-5263-6345-876B-413A792A4D7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1386E6D8-23E9-404C-891B-CDABAEA24C58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328431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xmlns="" id="{97E25ED0-3895-204D-B897-64517B71C8F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652F278C-4F28-0C4D-8E68-7A473A64A92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84AF70AC-2454-0843-B1A7-131FDB14163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A027F2AD-0388-6C46-9B8C-7468989E4F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E9BEA0F4-F1EB-5041-8D2B-88AA44F4DA22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xmlns="" id="{EB53B201-95DB-0A44-9984-2012E9D6FF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150445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0FC943D7-9289-D248-B3A2-0143ACD007F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39EB84A9-72E8-0243-BAC5-BB1C848600E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xmlns="" id="{A7BC03F4-4549-5047-ABC5-0B52B25D896A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4748766" cy="11347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2B7DB035-A1B5-6A42-8A9F-615CB9BF9B03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xmlns="" id="{2BB407E3-74AC-E94D-8EB9-BC841B01D87F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xmlns="" id="{D366F576-C077-6444-A731-ED416DAB8E0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xmlns="" id="{95E6FD51-33A1-BF46-947A-1B820EA12C9D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xmlns="" id="{3AA28045-1873-1E4C-8B0D-B720754E2AC4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xmlns="" id="{4FCDD33A-D6A3-744A-8263-9F371EBED9B5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6517701" cy="11366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D0E729F9-B1EA-5940-869B-E279C1E00B7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xmlns="" id="{E862EF5F-D601-EC4A-A9F7-277EE08245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9E2A8911-3620-5545-94ED-90BA94B4DEBA}"/>
              </a:ext>
            </a:extLst>
          </p:cNvPr>
          <p:cNvCxnSpPr>
            <a:cxnSpLocks/>
            <a:stCxn id="3" idx="3"/>
            <a:endCxn id="66" idx="2"/>
          </p:cNvCxnSpPr>
          <p:nvPr/>
        </p:nvCxnSpPr>
        <p:spPr>
          <a:xfrm>
            <a:off x="1499191" y="2079311"/>
            <a:ext cx="0" cy="103636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xmlns="" id="{360A864C-C4AC-674F-B84E-97B25EDFBBA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xmlns="" id="{3E7F16A2-C962-7540-BA56-4012268BE893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040582"/>
            <a:ext cx="0" cy="11371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xmlns="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060071"/>
            <a:ext cx="0" cy="1117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xmlns="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4330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7963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74061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90021" y="23266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59019" y="233228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67454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1053063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2559292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4048094" y="3108204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5469685" y="3118602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7038681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8533777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A4DA3101-7AA5-E44F-8348-E42DE09908E0}"/>
              </a:ext>
            </a:extLst>
          </p:cNvPr>
          <p:cNvCxnSpPr>
            <a:cxnSpLocks/>
            <a:stCxn id="66" idx="0"/>
            <a:endCxn id="22" idx="2"/>
          </p:cNvCxnSpPr>
          <p:nvPr/>
        </p:nvCxnSpPr>
        <p:spPr>
          <a:xfrm>
            <a:off x="1499191" y="3632301"/>
            <a:ext cx="2994212" cy="11658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220565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01049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781849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56377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2342934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412924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5915556" y="6113792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4ED2C895-0A5F-1E4D-BEE1-6DD4C22C275B}"/>
              </a:ext>
            </a:extLst>
          </p:cNvPr>
          <p:cNvSpPr/>
          <p:nvPr/>
        </p:nvSpPr>
        <p:spPr>
          <a:xfrm flipV="1">
            <a:off x="768252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MapReduce: what happens in between?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32" y="1266615"/>
            <a:ext cx="8668968" cy="54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4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MapReduce: the complete picture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26" y="1078179"/>
            <a:ext cx="9475380" cy="57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8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1: Split input files into chunks (shards)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77" y="1165049"/>
            <a:ext cx="9345478" cy="52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3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2: Fork processes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65" y="1141699"/>
            <a:ext cx="8713269" cy="54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6710</TotalTime>
  <Words>583</Words>
  <Application>Microsoft Macintosh PowerPoint</Application>
  <PresentationFormat>Widescreen</PresentationFormat>
  <Paragraphs>119</Paragraphs>
  <Slides>43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Mangal</vt:lpstr>
      <vt:lpstr>Wingdings</vt:lpstr>
      <vt:lpstr>Arial</vt:lpstr>
      <vt:lpstr>Office Theme</vt:lpstr>
      <vt:lpstr> CS639:  Data Management for  Data Science</vt:lpstr>
      <vt:lpstr>Logistics/Announcements</vt:lpstr>
      <vt:lpstr>Today’s Lecture</vt:lpstr>
      <vt:lpstr> MapReduce Implementation</vt:lpstr>
      <vt:lpstr>Recall: The Map Reduce Abstraction for Distributed Algorithms</vt:lpstr>
      <vt:lpstr>MapReduce: what happens in between?</vt:lpstr>
      <vt:lpstr>MapReduce: the complete picture</vt:lpstr>
      <vt:lpstr>Step 1: Split input files into chunks (shards)</vt:lpstr>
      <vt:lpstr>Step 2: Fork processes</vt:lpstr>
      <vt:lpstr>Step 3: Run Map Tasks</vt:lpstr>
      <vt:lpstr>Step 4: Create intermediate files</vt:lpstr>
      <vt:lpstr>Step 4a: Partitioning</vt:lpstr>
      <vt:lpstr>Step 5: Reduce Task - sorting</vt:lpstr>
      <vt:lpstr>Step 6: Reduce Task - reduce</vt:lpstr>
      <vt:lpstr>Step 7: Return to user</vt:lpstr>
      <vt:lpstr>MapReduce: the complete picture</vt:lpstr>
      <vt:lpstr>2. Spark</vt:lpstr>
      <vt:lpstr>Intro to Spark</vt:lpstr>
      <vt:lpstr>RDDs in Spark</vt:lpstr>
      <vt:lpstr>MapReduce vs Spark</vt:lpstr>
      <vt:lpstr>RDDs</vt:lpstr>
      <vt:lpstr>RDDs</vt:lpstr>
      <vt:lpstr>DAG</vt:lpstr>
      <vt:lpstr>Example: Word Count</vt:lpstr>
      <vt:lpstr>Spark Architecture</vt:lpstr>
      <vt:lpstr>Spark Components</vt:lpstr>
      <vt:lpstr>Spark Driver</vt:lpstr>
      <vt:lpstr>Spark Executor</vt:lpstr>
      <vt:lpstr>Dag Scheduler</vt:lpstr>
      <vt:lpstr>More RDD Operations</vt:lpstr>
      <vt:lpstr>Spark’s secret is really the RDD abstraction</vt:lpstr>
      <vt:lpstr>Typical NoSQL architecture</vt:lpstr>
      <vt:lpstr>CAP theorem for NoSQL</vt:lpstr>
      <vt:lpstr>CAP theorem for NoSQL</vt:lpstr>
      <vt:lpstr>PowerPoint Presentation</vt:lpstr>
      <vt:lpstr>Sharding of data</vt:lpstr>
      <vt:lpstr>Replica Sets</vt:lpstr>
      <vt:lpstr>How does NoSQL vary from RDBMS?</vt:lpstr>
      <vt:lpstr>Benefits of NoSQL</vt:lpstr>
      <vt:lpstr>Benefits of NoSQL</vt:lpstr>
      <vt:lpstr>Drawbacks of NoSQL</vt:lpstr>
      <vt:lpstr>Drawbacks of NoSQL</vt:lpstr>
      <vt:lpstr>ACID or BASE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770</cp:revision>
  <cp:lastPrinted>2019-02-22T02:19:54Z</cp:lastPrinted>
  <dcterms:created xsi:type="dcterms:W3CDTF">2015-09-11T05:09:33Z</dcterms:created>
  <dcterms:modified xsi:type="dcterms:W3CDTF">2019-03-06T19:46:19Z</dcterms:modified>
</cp:coreProperties>
</file>