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7" r:id="rId2"/>
    <p:sldId id="342" r:id="rId3"/>
    <p:sldId id="343" r:id="rId4"/>
    <p:sldId id="344" r:id="rId5"/>
    <p:sldId id="345" r:id="rId6"/>
    <p:sldId id="346" r:id="rId7"/>
    <p:sldId id="347" r:id="rId8"/>
    <p:sldId id="351" r:id="rId9"/>
    <p:sldId id="352" r:id="rId10"/>
    <p:sldId id="353" r:id="rId11"/>
    <p:sldId id="354" r:id="rId12"/>
    <p:sldId id="355" r:id="rId13"/>
    <p:sldId id="356" r:id="rId14"/>
    <p:sldId id="357" r:id="rId15"/>
    <p:sldId id="358" r:id="rId16"/>
    <p:sldId id="348" r:id="rId17"/>
    <p:sldId id="349" r:id="rId18"/>
    <p:sldId id="350" r:id="rId19"/>
    <p:sldId id="360" r:id="rId20"/>
    <p:sldId id="361" r:id="rId21"/>
    <p:sldId id="362" r:id="rId22"/>
    <p:sldId id="363" r:id="rId23"/>
    <p:sldId id="36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6777F86-1AD3-E745-8504-58BCD5495FDB}">
          <p14:sldIdLst>
            <p14:sldId id="257"/>
            <p14:sldId id="342"/>
            <p14:sldId id="343"/>
            <p14:sldId id="344"/>
            <p14:sldId id="345"/>
            <p14:sldId id="346"/>
            <p14:sldId id="347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48"/>
            <p14:sldId id="349"/>
            <p14:sldId id="350"/>
            <p14:sldId id="360"/>
            <p14:sldId id="361"/>
            <p14:sldId id="362"/>
            <p14:sldId id="363"/>
            <p14:sldId id="3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C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12"/>
    <p:restoredTop sz="91356"/>
  </p:normalViewPr>
  <p:slideViewPr>
    <p:cSldViewPr snapToGrid="0" snapToObjects="1">
      <p:cViewPr>
        <p:scale>
          <a:sx n="99" d="100"/>
          <a:sy n="99" d="100"/>
        </p:scale>
        <p:origin x="288" y="3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8A9A7-2F8A-8542-A5B3-1DCBE9DCB46D}" type="datetimeFigureOut">
              <a:rPr lang="en-US" smtClean="0"/>
              <a:t>3/15/19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1345F-47DA-8D41-A25D-7C1673F27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6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5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10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44600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09326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8458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31891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0639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66707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49993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14169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75142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19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0771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39737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20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87501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69128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4141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8544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805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59046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2321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1393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7307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7404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9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9891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5508-BB0A-464D-ADEF-3A0075ABE227}" type="datetime1">
              <a:rPr lang="en-US" smtClean="0"/>
              <a:t>3/15/19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1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59A3-DF54-4C46-A244-9A1C3258A5D5}" type="datetime1">
              <a:rPr lang="en-US" smtClean="0"/>
              <a:t>3/15/19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513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3A13-4A4C-C245-A282-B82029FF14A9}" type="datetime1">
              <a:rPr lang="en-US" smtClean="0"/>
              <a:t>3/15/19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16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BABF-E9B9-0B48-88BB-0E26979FE3C3}" type="datetime1">
              <a:rPr lang="en-US" smtClean="0"/>
              <a:t>3/15/19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6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F0DC-4CC6-E74B-ADE9-A3A724E54A70}" type="datetime1">
              <a:rPr lang="en-US" smtClean="0"/>
              <a:t>3/15/19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29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A4E7-51A4-4043-B144-32E78EB53B2F}" type="datetime1">
              <a:rPr lang="en-US" smtClean="0"/>
              <a:t>3/15/19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50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53EF-D8E3-0440-8139-36EEB92428E3}" type="datetime1">
              <a:rPr lang="en-US" smtClean="0"/>
              <a:t>3/15/19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3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77A2-9965-7C42-98E1-8D5C145B4EDB}" type="datetime1">
              <a:rPr lang="en-US" smtClean="0"/>
              <a:t>3/15/19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1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07D39-643B-3A4B-8B1B-C9B22069A6E3}" type="datetime1">
              <a:rPr lang="en-US" smtClean="0"/>
              <a:t>3/15/19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5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1225-698E-4144-BE2D-C0FAD87E1DE5}" type="datetime1">
              <a:rPr lang="en-US" smtClean="0"/>
              <a:t>3/15/19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41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2CE43-A1E8-1340-A845-87D6176A44FB}" type="datetime1">
              <a:rPr lang="en-US" smtClean="0"/>
              <a:t>3/15/19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36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80DAD-0F0E-1C48-9551-E0290ADDD356}" type="datetime1">
              <a:rPr lang="en-US" smtClean="0"/>
              <a:t>3/15/19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0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2302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CS639: </a:t>
            </a:r>
            <a:br>
              <a:rPr lang="en-US" dirty="0" smtClean="0"/>
            </a:br>
            <a:r>
              <a:rPr lang="en-US" b="1" dirty="0" smtClean="0"/>
              <a:t>Data Management for </a:t>
            </a:r>
            <a:br>
              <a:rPr lang="en-US" b="1" dirty="0" smtClean="0"/>
            </a:br>
            <a:r>
              <a:rPr lang="en-US" b="1" dirty="0" smtClean="0"/>
              <a:t>Data Science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02701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Lecture </a:t>
            </a:r>
            <a:r>
              <a:rPr lang="en-US" smtClean="0"/>
              <a:t>15: </a:t>
            </a:r>
            <a:r>
              <a:rPr lang="en-US" dirty="0" smtClean="0"/>
              <a:t>Bayesian Methods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Theodoros Rekatsinas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37" y="354834"/>
            <a:ext cx="4379089" cy="18246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Joint Distributions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09194"/>
            <a:ext cx="9675327" cy="553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86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Marginal Distributions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15086"/>
            <a:ext cx="8281838" cy="545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73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Probabilities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74217"/>
            <a:ext cx="8831621" cy="544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62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Probabilities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564" y="1437768"/>
            <a:ext cx="8584800" cy="530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52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Product Rule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81595"/>
            <a:ext cx="9382381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8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Bayes’ Rule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823" y="1308997"/>
            <a:ext cx="10380372" cy="523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4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Bayes’ Theorem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180" y="1332147"/>
            <a:ext cx="8357640" cy="535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98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Bayes’ Theorem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329" y="1348636"/>
            <a:ext cx="9163341" cy="550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33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Approach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169" y="1317592"/>
            <a:ext cx="8565661" cy="542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Learning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202" y="1478542"/>
            <a:ext cx="8629596" cy="528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00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release grades of Midterm by the end of day today.</a:t>
            </a:r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6005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 priors come from?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1861" y="1690688"/>
            <a:ext cx="7148278" cy="451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12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don’t prior matter (much)?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7992" y="1391502"/>
            <a:ext cx="8236016" cy="535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64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don’t prior matter (much)?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886" y="1346468"/>
            <a:ext cx="8644227" cy="542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51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0688"/>
            <a:ext cx="12192000" cy="430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46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 </a:t>
            </a:r>
            <a:r>
              <a:rPr lang="mr-IN" dirty="0" smtClean="0"/>
              <a:t>–</a:t>
            </a:r>
            <a:r>
              <a:rPr lang="en-US" dirty="0" smtClean="0"/>
              <a:t> Bayesian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 and Introduction</a:t>
            </a:r>
          </a:p>
          <a:p>
            <a:endParaRPr lang="en-US" dirty="0"/>
          </a:p>
          <a:p>
            <a:r>
              <a:rPr lang="en-US" dirty="0" smtClean="0"/>
              <a:t>Bayes Theorem</a:t>
            </a:r>
          </a:p>
          <a:p>
            <a:endParaRPr lang="en-US" dirty="0"/>
          </a:p>
          <a:p>
            <a:r>
              <a:rPr lang="en-US" dirty="0" smtClean="0"/>
              <a:t>Bayesian inference</a:t>
            </a:r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5285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Statistical inference: Drawing conclusions based on data that is subject to random variation (observational errors and sampling variation)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So far we saw the “frequentists” point of view.</a:t>
            </a:r>
          </a:p>
          <a:p>
            <a:endParaRPr lang="en-US" dirty="0"/>
          </a:p>
          <a:p>
            <a:r>
              <a:rPr lang="en-US" dirty="0" smtClean="0"/>
              <a:t>Bayesian inference provides a different way to draw conclusions from data.</a:t>
            </a:r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2587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Leverage </a:t>
            </a:r>
            <a:r>
              <a:rPr lang="en-US" b="1" dirty="0" smtClean="0"/>
              <a:t>prior information</a:t>
            </a:r>
            <a:r>
              <a:rPr lang="en-US" dirty="0" smtClean="0"/>
              <a:t> and update prior information with new data to create a </a:t>
            </a:r>
            <a:r>
              <a:rPr lang="en-US" b="1" dirty="0" smtClean="0"/>
              <a:t>posterior probability distribution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Three steps:</a:t>
            </a:r>
          </a:p>
          <a:p>
            <a:pPr lvl="1"/>
            <a:r>
              <a:rPr lang="en-US" dirty="0" smtClean="0"/>
              <a:t>Form prior (a probability model)</a:t>
            </a:r>
          </a:p>
          <a:p>
            <a:pPr lvl="1"/>
            <a:r>
              <a:rPr lang="en-US" dirty="0" smtClean="0"/>
              <a:t>Condition on observed data (new data from your sample)</a:t>
            </a:r>
          </a:p>
          <a:p>
            <a:pPr lvl="1"/>
            <a:r>
              <a:rPr lang="en-US" dirty="0" smtClean="0"/>
              <a:t>Evaluate the posterior distribution</a:t>
            </a:r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5302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“The </a:t>
            </a:r>
            <a:r>
              <a:rPr lang="en-US" b="1" dirty="0"/>
              <a:t>central feature</a:t>
            </a:r>
            <a:r>
              <a:rPr lang="en-US" dirty="0"/>
              <a:t> of Bayesian inference [is] the </a:t>
            </a:r>
            <a:r>
              <a:rPr lang="en-US" b="1" dirty="0"/>
              <a:t>direct quantification of uncertainty</a:t>
            </a:r>
            <a:r>
              <a:rPr lang="en-US" dirty="0"/>
              <a:t>” (</a:t>
            </a:r>
            <a:r>
              <a:rPr lang="en-US" dirty="0" err="1"/>
              <a:t>Gelman</a:t>
            </a:r>
            <a:r>
              <a:rPr lang="en-US" dirty="0"/>
              <a:t> et al. </a:t>
            </a:r>
            <a:r>
              <a:rPr lang="en-US" dirty="0" smtClean="0"/>
              <a:t>2014, 4).</a:t>
            </a:r>
            <a:endParaRPr lang="en-US" dirty="0"/>
          </a:p>
          <a:p>
            <a:pPr fontAlgn="base"/>
            <a:r>
              <a:rPr lang="en-US" dirty="0" smtClean="0"/>
              <a:t>Less </a:t>
            </a:r>
            <a:r>
              <a:rPr lang="en-US" dirty="0"/>
              <a:t>emphasis on p-value hypothesis testing. </a:t>
            </a:r>
            <a:r>
              <a:rPr lang="en-US" dirty="0" smtClean="0"/>
              <a:t>More emphasis on the </a:t>
            </a:r>
            <a:r>
              <a:rPr lang="en-US" dirty="0"/>
              <a:t>confidence and probability intervals.</a:t>
            </a:r>
          </a:p>
          <a:p>
            <a:pPr fontAlgn="base"/>
            <a:r>
              <a:rPr lang="en-US" dirty="0"/>
              <a:t>Many researchers actually interpret ‘frequentist’ confidence intervals </a:t>
            </a:r>
            <a:r>
              <a:rPr lang="en-US" i="1" dirty="0"/>
              <a:t>as if</a:t>
            </a:r>
            <a:r>
              <a:rPr lang="en-US" dirty="0"/>
              <a:t> they were Bayesian probability intervals.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5457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Uncertainty in Freq. and Bayesian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Both involve the </a:t>
            </a:r>
            <a:r>
              <a:rPr lang="en-US" b="1" dirty="0"/>
              <a:t>estimation of unknown quantities</a:t>
            </a:r>
            <a:r>
              <a:rPr lang="en-US" dirty="0"/>
              <a:t> of </a:t>
            </a:r>
            <a:r>
              <a:rPr lang="en-US" dirty="0" smtClean="0"/>
              <a:t>interest</a:t>
            </a:r>
            <a:endParaRPr lang="en-US" dirty="0"/>
          </a:p>
          <a:p>
            <a:pPr fontAlgn="base"/>
            <a:r>
              <a:rPr lang="en-US" dirty="0" smtClean="0"/>
              <a:t>The </a:t>
            </a:r>
            <a:r>
              <a:rPr lang="en-US" dirty="0"/>
              <a:t>estimates they produce have </a:t>
            </a:r>
            <a:r>
              <a:rPr lang="en-US" b="1" dirty="0"/>
              <a:t>different interpretations</a:t>
            </a:r>
            <a:r>
              <a:rPr lang="en-US" dirty="0" smtClean="0"/>
              <a:t>.</a:t>
            </a:r>
          </a:p>
          <a:p>
            <a:pPr fontAlgn="base"/>
            <a:endParaRPr lang="en-US" dirty="0"/>
          </a:p>
          <a:p>
            <a:pPr fontAlgn="base"/>
            <a:r>
              <a:rPr lang="en-US" b="1" dirty="0" smtClean="0"/>
              <a:t>Frequentist</a:t>
            </a:r>
            <a:r>
              <a:rPr lang="en-US" dirty="0" smtClean="0"/>
              <a:t>: </a:t>
            </a:r>
            <a:r>
              <a:rPr lang="en-US" b="1" dirty="0"/>
              <a:t>95% Confidence interval</a:t>
            </a:r>
            <a:r>
              <a:rPr lang="en-US" dirty="0"/>
              <a:t>: Repeated samples will contain the true parameter within the interval 95% of the time.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b="1" dirty="0" smtClean="0"/>
              <a:t>Bayesian</a:t>
            </a:r>
            <a:r>
              <a:rPr lang="en-US" dirty="0" smtClean="0"/>
              <a:t>: </a:t>
            </a:r>
            <a:r>
              <a:rPr lang="en-US" b="1" dirty="0"/>
              <a:t>95% Probability (credible) interval</a:t>
            </a:r>
            <a:r>
              <a:rPr lang="en-US" dirty="0"/>
              <a:t>: There is a 95% </a:t>
            </a:r>
            <a:r>
              <a:rPr lang="en-US" b="1" dirty="0"/>
              <a:t>probability</a:t>
            </a:r>
            <a:r>
              <a:rPr lang="en-US" dirty="0"/>
              <a:t> that the unknown parameter is actually in the interval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9470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Variables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98751"/>
            <a:ext cx="9139545" cy="545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41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Distributions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48230"/>
            <a:ext cx="7872295" cy="539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60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4293</TotalTime>
  <Words>209</Words>
  <Application>Microsoft Macintosh PowerPoint</Application>
  <PresentationFormat>Widescreen</PresentationFormat>
  <Paragraphs>77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Calibri</vt:lpstr>
      <vt:lpstr>Calibri Light</vt:lpstr>
      <vt:lpstr>Mangal</vt:lpstr>
      <vt:lpstr>Arial</vt:lpstr>
      <vt:lpstr>Office Theme</vt:lpstr>
      <vt:lpstr> CS639:  Data Management for  Data Science</vt:lpstr>
      <vt:lpstr>Announcements</vt:lpstr>
      <vt:lpstr>Today – Bayesian Methods</vt:lpstr>
      <vt:lpstr>Motivation</vt:lpstr>
      <vt:lpstr>Basic Idea</vt:lpstr>
      <vt:lpstr>Basic Idea</vt:lpstr>
      <vt:lpstr>Uncertainty in Freq. and Bayesian Approaches</vt:lpstr>
      <vt:lpstr>Random Variables</vt:lpstr>
      <vt:lpstr>Probability Distributions</vt:lpstr>
      <vt:lpstr>Joint Distributions</vt:lpstr>
      <vt:lpstr>Marginal Distributions</vt:lpstr>
      <vt:lpstr>Conditional Probabilities</vt:lpstr>
      <vt:lpstr>Conditional Probabilities</vt:lpstr>
      <vt:lpstr>The Product Rule</vt:lpstr>
      <vt:lpstr>Bayes’ Rule</vt:lpstr>
      <vt:lpstr>Bayes’ Theorem</vt:lpstr>
      <vt:lpstr>Bayes’ Theorem</vt:lpstr>
      <vt:lpstr>Bayesian Approach</vt:lpstr>
      <vt:lpstr>Bayesian Learning</vt:lpstr>
      <vt:lpstr>Where do priors come from?</vt:lpstr>
      <vt:lpstr>When don’t prior matter (much)?</vt:lpstr>
      <vt:lpstr>When don’t prior matter (much)?</vt:lpstr>
      <vt:lpstr>Summary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145 Style Guide</dc:title>
  <dc:creator>Alex Ratner</dc:creator>
  <cp:lastModifiedBy>Theodoros Rekatsinas</cp:lastModifiedBy>
  <cp:revision>551</cp:revision>
  <cp:lastPrinted>2019-03-15T18:52:25Z</cp:lastPrinted>
  <dcterms:created xsi:type="dcterms:W3CDTF">2015-09-11T05:09:33Z</dcterms:created>
  <dcterms:modified xsi:type="dcterms:W3CDTF">2019-03-15T19:26:07Z</dcterms:modified>
</cp:coreProperties>
</file>