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654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5" r:id="rId34"/>
    <p:sldId id="74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654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5"/>
            <p14:sldId id="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1358"/>
  </p:normalViewPr>
  <p:slideViewPr>
    <p:cSldViewPr snapToGrid="0" snapToObjects="1">
      <p:cViewPr>
        <p:scale>
          <a:sx n="100" d="100"/>
          <a:sy n="100" d="100"/>
        </p:scale>
        <p:origin x="12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Elipses</a:t>
            </a:r>
            <a:r>
              <a:rPr lang="en-US" dirty="0" smtClean="0"/>
              <a:t> are level curves (function is quadratic). If we start on ---- line –gradient goes towards minimum (middle), if not, bounce back and forth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Hessian to be invertible --- positive definite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brief introduction to Stochastic </a:t>
            </a:r>
            <a:r>
              <a:rPr lang="en-US" baseline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smtClean="0"/>
              <a:t>20: </a:t>
            </a:r>
            <a:r>
              <a:rPr lang="en-US" dirty="0" smtClean="0"/>
              <a:t>Optimization/Gradient Descent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7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sz="2000" dirty="0">
                <a:solidFill>
                  <a:srgbClr val="FF0000"/>
                </a:solidFill>
              </a:rPr>
              <a:t>Gradient Descent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2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47" y="2108200"/>
            <a:ext cx="6012711" cy="25839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Single Step Illustration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02" y="1865237"/>
            <a:ext cx="6025562" cy="3849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1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6141068" y="1560472"/>
            <a:ext cx="21525" cy="4756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1210" y="3650007"/>
            <a:ext cx="4699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Full Gradient Descent Illustration</a:t>
            </a:r>
          </a:p>
        </p:txBody>
      </p:sp>
      <p:sp>
        <p:nvSpPr>
          <p:cNvPr id="4" name="Oval 3"/>
          <p:cNvSpPr/>
          <p:nvPr/>
        </p:nvSpPr>
        <p:spPr>
          <a:xfrm rot="2413828">
            <a:off x="5181653" y="1315355"/>
            <a:ext cx="1578314" cy="4861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3828">
            <a:off x="5458872" y="1573433"/>
            <a:ext cx="1146541" cy="4314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60951" y="1380599"/>
            <a:ext cx="3888199" cy="473054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7"/>
          </p:cNvCxnSpPr>
          <p:nvPr/>
        </p:nvCxnSpPr>
        <p:spPr>
          <a:xfrm>
            <a:off x="6926723" y="2141613"/>
            <a:ext cx="400067" cy="68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7"/>
          </p:cNvCxnSpPr>
          <p:nvPr/>
        </p:nvCxnSpPr>
        <p:spPr>
          <a:xfrm flipH="1" flipV="1">
            <a:off x="6334791" y="2572087"/>
            <a:ext cx="991998" cy="25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34792" y="2572087"/>
            <a:ext cx="742605" cy="74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872006" y="2982769"/>
            <a:ext cx="1205390" cy="33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72006" y="2982769"/>
            <a:ext cx="839468" cy="86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162592" y="3650007"/>
            <a:ext cx="548882" cy="20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Newton’s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1829073"/>
            <a:ext cx="7708938" cy="384157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292351" y="4656714"/>
            <a:ext cx="7583269" cy="137751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6447809" y="4186318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7794835" y="4186317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7865" y="4848190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Inverse Hessian</a:t>
            </a:r>
          </a:p>
        </p:txBody>
      </p:sp>
      <p:sp>
        <p:nvSpPr>
          <p:cNvPr id="9" name="Rectangle 8"/>
          <p:cNvSpPr/>
          <p:nvPr/>
        </p:nvSpPr>
        <p:spPr>
          <a:xfrm>
            <a:off x="7579612" y="4848191"/>
            <a:ext cx="100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Newton’s Method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88" y="1292419"/>
            <a:ext cx="6063429" cy="4950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Gradient Descent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7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Subgradient</a:t>
            </a:r>
            <a:r>
              <a:rPr lang="en-US" sz="2000" dirty="0">
                <a:solidFill>
                  <a:srgbClr val="FF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Subgradient</a:t>
            </a:r>
            <a:r>
              <a:rPr lang="en-US" sz="3600" dirty="0"/>
              <a:t> Descent 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65" y="2098564"/>
            <a:ext cx="4030660" cy="2933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98" y="1711182"/>
            <a:ext cx="7360258" cy="387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30" y="5356049"/>
            <a:ext cx="6714915" cy="10072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Subgradient</a:t>
            </a:r>
            <a:r>
              <a:rPr lang="en-US" sz="3600" dirty="0"/>
              <a:t> Descent –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69206"/>
            <a:ext cx="6299054" cy="27072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learning and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machine learning :</a:t>
            </a:r>
          </a:p>
          <a:p>
            <a:pPr lvl="1"/>
            <a:r>
              <a:rPr lang="en-US" dirty="0" smtClean="0"/>
              <a:t>Minimize expected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given samples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Stochastic Optimization</a:t>
            </a:r>
          </a:p>
          <a:p>
            <a:pPr lvl="1"/>
            <a:r>
              <a:rPr lang="en-US" dirty="0" smtClean="0"/>
              <a:t>Assume loss function is convex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83" y="2756027"/>
            <a:ext cx="3577590" cy="43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34" y="3325004"/>
            <a:ext cx="2425446" cy="3063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(sub)gradient descent for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examples together in each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Entire training set examined at each step</a:t>
            </a:r>
          </a:p>
          <a:p>
            <a:r>
              <a:rPr lang="en-US" dirty="0" smtClean="0"/>
              <a:t>Very slow when </a:t>
            </a:r>
            <a:r>
              <a:rPr lang="en-US" i="1" dirty="0" smtClean="0"/>
              <a:t>n </a:t>
            </a:r>
            <a:r>
              <a:rPr lang="en-US" dirty="0" smtClean="0"/>
              <a:t>is very large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5" y="2475265"/>
            <a:ext cx="5502402" cy="15293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(sub)gradient descent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37844" y="1689213"/>
            <a:ext cx="8229600" cy="4525963"/>
          </a:xfrm>
        </p:spPr>
        <p:txBody>
          <a:bodyPr/>
          <a:lstStyle/>
          <a:p>
            <a:r>
              <a:rPr lang="en-US" dirty="0" smtClean="0"/>
              <a:t>“Optimize” one example at a time</a:t>
            </a:r>
          </a:p>
          <a:p>
            <a:r>
              <a:rPr lang="en-US" dirty="0" smtClean="0"/>
              <a:t>Choose examples randomly (or reorder and choose in order)</a:t>
            </a:r>
          </a:p>
          <a:p>
            <a:pPr lvl="1"/>
            <a:r>
              <a:rPr lang="en-US" dirty="0" smtClean="0"/>
              <a:t>Learning representative of example distribution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34" y="4464329"/>
            <a:ext cx="5225796" cy="1252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34" y="4045118"/>
            <a:ext cx="1833372" cy="217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(sub)gradient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Equivalent to online learning (the weight vector </a:t>
            </a:r>
            <a:r>
              <a:rPr lang="en-US" i="1" dirty="0" smtClean="0"/>
              <a:t>w </a:t>
            </a:r>
            <a:r>
              <a:rPr lang="en-US" dirty="0" smtClean="0"/>
              <a:t>changes with every example)</a:t>
            </a:r>
          </a:p>
          <a:p>
            <a:r>
              <a:rPr lang="en-US" dirty="0" smtClean="0"/>
              <a:t>Convergence guaranteed for convex functions (to local minimum)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9" y="2345130"/>
            <a:ext cx="5225796" cy="1252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9" y="1925919"/>
            <a:ext cx="1833372" cy="2171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– 1 example per iteration</a:t>
            </a:r>
          </a:p>
          <a:p>
            <a:r>
              <a:rPr lang="en-US" dirty="0" smtClean="0"/>
              <a:t>Batch – All the examples!</a:t>
            </a:r>
          </a:p>
          <a:p>
            <a:r>
              <a:rPr lang="en-US" dirty="0" smtClean="0"/>
              <a:t>Sample Average Approximation (SAA): </a:t>
            </a:r>
          </a:p>
          <a:p>
            <a:pPr lvl="1"/>
            <a:r>
              <a:rPr lang="en-US" dirty="0" smtClean="0"/>
              <a:t>Sample </a:t>
            </a:r>
            <a:r>
              <a:rPr lang="en-US" i="1" dirty="0" smtClean="0"/>
              <a:t>m </a:t>
            </a:r>
            <a:r>
              <a:rPr lang="en-US" dirty="0" smtClean="0"/>
              <a:t>examples at each step and perform SGD on them</a:t>
            </a:r>
          </a:p>
          <a:p>
            <a:r>
              <a:rPr lang="en-US" dirty="0" smtClean="0"/>
              <a:t>Allows for parallelization, but choice of </a:t>
            </a:r>
            <a:r>
              <a:rPr lang="en-US" i="1" dirty="0" smtClean="0"/>
              <a:t>m </a:t>
            </a:r>
            <a:r>
              <a:rPr lang="en-US" dirty="0" smtClean="0"/>
              <a:t>based on heuristics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 the minimum or maximum of an objective function given a set of constraints: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34" y="3209125"/>
            <a:ext cx="5187255" cy="1729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2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very sensitive to learning rate </a:t>
            </a:r>
          </a:p>
          <a:p>
            <a:pPr marL="457200" lvl="1" indent="0">
              <a:buNone/>
            </a:pPr>
            <a:r>
              <a:rPr lang="en-US" dirty="0" smtClean="0"/>
              <a:t>(   ) (oscillations near solution due to probabilistic nature of sampling)</a:t>
            </a:r>
          </a:p>
          <a:p>
            <a:pPr lvl="1"/>
            <a:r>
              <a:rPr lang="en-US" dirty="0" smtClean="0"/>
              <a:t>Might need to decrease with time to ensure the algorithm converges eventually</a:t>
            </a:r>
          </a:p>
          <a:p>
            <a:r>
              <a:rPr lang="en-US" dirty="0" smtClean="0"/>
              <a:t>Basically – SGD good for machine learning with large data sets!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41" y="2357597"/>
            <a:ext cx="226314" cy="2011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Crash Course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361" y="1462947"/>
            <a:ext cx="5584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Staggering amount of machine learning/stats can be written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70" y="1207806"/>
            <a:ext cx="3302000" cy="158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688" y="2992777"/>
            <a:ext cx="85202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 (number of </a:t>
            </a:r>
            <a:r>
              <a:rPr lang="en-US" sz="2800" dirty="0" err="1"/>
              <a:t>y</a:t>
            </a:r>
            <a:r>
              <a:rPr lang="en-US" sz="2800" baseline="-25000" dirty="0" err="1"/>
              <a:t>i</a:t>
            </a:r>
            <a:r>
              <a:rPr lang="en-US" sz="2800" dirty="0" err="1"/>
              <a:t>’s</a:t>
            </a:r>
            <a:r>
              <a:rPr lang="en-US" sz="2800" dirty="0"/>
              <a:t>, data) typically in the billions</a:t>
            </a:r>
          </a:p>
          <a:p>
            <a:pPr algn="ctr"/>
            <a:r>
              <a:rPr lang="en-US" sz="2800" dirty="0"/>
              <a:t>Ex: Classification, Recommendation, Deep Learning.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361" y="4282706"/>
            <a:ext cx="7922040" cy="2246769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De facto</a:t>
            </a:r>
            <a:r>
              <a:rPr lang="en-US" sz="2800" dirty="0"/>
              <a:t> iteration to solve large-scale problems: </a:t>
            </a:r>
            <a:r>
              <a:rPr lang="en-US" sz="2800" b="1" dirty="0"/>
              <a:t>SGD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Billions of tiny iterations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81" y="4904440"/>
            <a:ext cx="5918200" cy="1003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8177" y="4713592"/>
            <a:ext cx="272238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Select one term, j, and estimate gradient.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2281" y="4904440"/>
            <a:ext cx="6059889" cy="1003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1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20" y="21317"/>
            <a:ext cx="10515600" cy="1325563"/>
          </a:xfrm>
        </p:spPr>
        <p:txBody>
          <a:bodyPr/>
          <a:lstStyle/>
          <a:p>
            <a:r>
              <a:rPr lang="en-US" dirty="0"/>
              <a:t>Parallel SGD (Centralized)</a:t>
            </a:r>
          </a:p>
        </p:txBody>
      </p:sp>
      <p:sp>
        <p:nvSpPr>
          <p:cNvPr id="3" name="Can 2"/>
          <p:cNvSpPr/>
          <p:nvPr/>
        </p:nvSpPr>
        <p:spPr>
          <a:xfrm>
            <a:off x="5535062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Can 5"/>
          <p:cNvSpPr/>
          <p:nvPr/>
        </p:nvSpPr>
        <p:spPr>
          <a:xfrm>
            <a:off x="8050717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Can 6"/>
          <p:cNvSpPr/>
          <p:nvPr/>
        </p:nvSpPr>
        <p:spPr>
          <a:xfrm>
            <a:off x="10606076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55116" y="2927866"/>
            <a:ext cx="1828800" cy="1828800"/>
            <a:chOff x="1488558" y="2083981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7667945" y="2927866"/>
            <a:ext cx="1828800" cy="1828800"/>
            <a:chOff x="1488558" y="2083981"/>
            <a:chExt cx="1828800" cy="1828800"/>
          </a:xfrm>
        </p:grpSpPr>
        <p:sp>
          <p:nvSpPr>
            <p:cNvPr id="44" name="Rectangle 43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223304" y="2927866"/>
            <a:ext cx="1828800" cy="1828800"/>
            <a:chOff x="1488558" y="2083981"/>
            <a:chExt cx="1828800" cy="1828800"/>
          </a:xfrm>
        </p:grpSpPr>
        <p:sp>
          <p:nvSpPr>
            <p:cNvPr id="70" name="Rectangle 69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26986" y="1769477"/>
            <a:ext cx="4846320" cy="609227"/>
            <a:chOff x="3902357" y="1769477"/>
            <a:chExt cx="4846320" cy="609227"/>
          </a:xfrm>
        </p:grpSpPr>
        <p:sp>
          <p:nvSpPr>
            <p:cNvPr id="96" name="Rectangle 95"/>
            <p:cNvSpPr/>
            <p:nvPr/>
          </p:nvSpPr>
          <p:spPr>
            <a:xfrm>
              <a:off x="3902357" y="1769477"/>
              <a:ext cx="4846320" cy="6092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944887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483905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022923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546532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085550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24568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160989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700007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239025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>
            <a:stCxn id="3" idx="1"/>
            <a:endCxn id="9" idx="2"/>
          </p:cNvCxnSpPr>
          <p:nvPr/>
        </p:nvCxnSpPr>
        <p:spPr>
          <a:xfrm flipV="1">
            <a:off x="6066690" y="4756666"/>
            <a:ext cx="2826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" idx="1"/>
            <a:endCxn id="44" idx="2"/>
          </p:cNvCxnSpPr>
          <p:nvPr/>
        </p:nvCxnSpPr>
        <p:spPr>
          <a:xfrm flipV="1">
            <a:off x="8582345" y="4756666"/>
            <a:ext cx="0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" idx="1"/>
            <a:endCxn id="70" idx="2"/>
          </p:cNvCxnSpPr>
          <p:nvPr/>
        </p:nvCxnSpPr>
        <p:spPr>
          <a:xfrm flipV="1">
            <a:off x="11137704" y="4756666"/>
            <a:ext cx="0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</p:cNvCxnSpPr>
          <p:nvPr/>
        </p:nvCxnSpPr>
        <p:spPr>
          <a:xfrm flipV="1">
            <a:off x="6069516" y="2394112"/>
            <a:ext cx="489098" cy="533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298116" y="2412288"/>
            <a:ext cx="455430" cy="515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44" idx="0"/>
          </p:cNvCxnSpPr>
          <p:nvPr/>
        </p:nvCxnSpPr>
        <p:spPr>
          <a:xfrm>
            <a:off x="8582345" y="2440977"/>
            <a:ext cx="0" cy="486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438779" y="2436460"/>
            <a:ext cx="11367" cy="456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10278946" y="2436461"/>
            <a:ext cx="638646" cy="453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535204" y="2459486"/>
            <a:ext cx="610988" cy="430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51838" y="230961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624" y="2315982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Δ</a:t>
            </a:r>
            <a:r>
              <a:rPr lang="en-US" sz="3200" b="1" dirty="0"/>
              <a:t>w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024649" y="5570064"/>
            <a:ext cx="2214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Data Shards</a:t>
            </a:r>
            <a:endParaRPr lang="en-US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427248" y="1069820"/>
            <a:ext cx="586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Parameter Server:      </a:t>
            </a:r>
            <a:r>
              <a:rPr lang="en-US" sz="3200" dirty="0"/>
              <a:t>w = w - </a:t>
            </a:r>
            <a:r>
              <a:rPr lang="el-GR" sz="3200" dirty="0" err="1"/>
              <a:t>αΔ</a:t>
            </a:r>
            <a:r>
              <a:rPr lang="en-US" sz="3200" dirty="0"/>
              <a:t>w</a:t>
            </a:r>
            <a:endParaRPr lang="en-US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508737" y="3456057"/>
            <a:ext cx="1604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Model </a:t>
            </a:r>
            <a:endParaRPr lang="en-US" sz="3200" b="1" dirty="0"/>
          </a:p>
          <a:p>
            <a:pPr algn="ctr"/>
            <a:r>
              <a:rPr lang="en-US" sz="3200" b="1" dirty="0"/>
              <a:t>Workers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5266" y="1005357"/>
            <a:ext cx="4433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Centralized parameter updates guarantee convergence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Parameter Server is a bottleneck</a:t>
            </a:r>
          </a:p>
        </p:txBody>
      </p:sp>
    </p:spTree>
    <p:extLst>
      <p:ext uri="{BB962C8B-B14F-4D97-AF65-F5344CB8AC3E}">
        <p14:creationId xmlns:p14="http://schemas.microsoft.com/office/powerpoint/2010/main" val="162475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3" y="172105"/>
            <a:ext cx="10515600" cy="1325563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SGD (</a:t>
            </a:r>
            <a:r>
              <a:rPr lang="en-US" dirty="0" err="1" smtClean="0"/>
              <a:t>HogWild</a:t>
            </a:r>
            <a:r>
              <a:rPr lang="en-US" dirty="0" smtClean="0"/>
              <a:t>! - asynchronous)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8339" y="1097021"/>
            <a:ext cx="6295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Data Systems Perspective of SGD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8544" y="3023765"/>
            <a:ext cx="7134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Insane conflicts:</a:t>
            </a:r>
            <a:r>
              <a:rPr lang="en-US" sz="3600" dirty="0"/>
              <a:t> Billions of tiny jobs </a:t>
            </a:r>
          </a:p>
          <a:p>
            <a:r>
              <a:rPr lang="en-US" sz="3600" dirty="0"/>
              <a:t>(~100 instructions), RW conflicts on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99" y="2005486"/>
            <a:ext cx="5918200" cy="100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565" y="4448569"/>
            <a:ext cx="10816859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Multiple workers need to </a:t>
            </a:r>
            <a:r>
              <a:rPr lang="en-US" sz="4800" b="1" dirty="0"/>
              <a:t>communicate</a:t>
            </a:r>
            <a:r>
              <a:rPr lang="en-US" sz="4800" dirty="0"/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719" y="5504041"/>
            <a:ext cx="11674549" cy="107721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HogWild</a:t>
            </a:r>
            <a:r>
              <a:rPr lang="en-US" sz="3200" b="1" dirty="0"/>
              <a:t>!: </a:t>
            </a:r>
            <a:r>
              <a:rPr lang="en-US" sz="3200" dirty="0"/>
              <a:t>For sparse convex models (e.g., logistic regression) run without locks; SGD still converges (answer is statistically correct)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66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Linear Classification						Maximum Likelihood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K-Means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90" y="2310015"/>
            <a:ext cx="3091410" cy="91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2" y="5001205"/>
            <a:ext cx="5286443" cy="933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20" y="2104082"/>
            <a:ext cx="3617294" cy="1808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7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Prefer Convex Problems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Local (non global) minima and maxima: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22" y="2475414"/>
            <a:ext cx="4913447" cy="32846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61" y="4363807"/>
            <a:ext cx="2705100" cy="196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73" y="1824678"/>
            <a:ext cx="3356899" cy="2264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Convex Functions and Sets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71" y="1673802"/>
            <a:ext cx="8799741" cy="30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20" y="2178577"/>
            <a:ext cx="4999291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970" y="4062055"/>
            <a:ext cx="7242048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061" y="4665559"/>
            <a:ext cx="2299840" cy="3017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Important Convex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60" y="1886215"/>
            <a:ext cx="4242538" cy="3426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43985"/>
            <a:ext cx="4119261" cy="25143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Convex Optimization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55" y="2500969"/>
            <a:ext cx="5694002" cy="172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3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Lagrangian</a:t>
            </a:r>
            <a:r>
              <a:rPr lang="en-US" sz="3600" dirty="0"/>
              <a:t> Dual</a:t>
            </a:r>
          </a:p>
        </p:txBody>
      </p:sp>
      <p:pic>
        <p:nvPicPr>
          <p:cNvPr id="5" name="Picture 4" descr="Screen Shot 2013-04-23 at 12.4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30" y="1320783"/>
            <a:ext cx="7759687" cy="50533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0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\min_h L(h) = \mathbf{E} \left[ \mbox{loss} (h(x), y) \right] \nonumber&#10;\end{align}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(x_i, y_i) \mbox{ } i = 1,2...m \nonumber&#10;\end{align}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w^{(k+1)} \leftarrow w^{(k)} - \eta_t \left( \frac{1}{n} \displaystyle\sum_{i=1}^n\frac{\partial L(w, x_i, y_i)}{\partial w} \right) \nonumber&#10;\end{align}&#10;&#10;\begin{center}&#10;where $L$ is the regularized loss function&#10;\end{center}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ta_t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8708</TotalTime>
  <Words>590</Words>
  <Application>Microsoft Macintosh PowerPoint</Application>
  <PresentationFormat>Widescreen</PresentationFormat>
  <Paragraphs>263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Arial</vt:lpstr>
      <vt:lpstr>Office Theme</vt:lpstr>
      <vt:lpstr> CS639:  Data Management for  Data Science</vt:lpstr>
      <vt:lpstr>Today</vt:lpstr>
      <vt:lpstr>What is Optimization?</vt:lpstr>
      <vt:lpstr>Why Do We Care?</vt:lpstr>
      <vt:lpstr>Prefer Convex Problems</vt:lpstr>
      <vt:lpstr>Convex Functions and Sets</vt:lpstr>
      <vt:lpstr>Important Convex Functions</vt:lpstr>
      <vt:lpstr>Convex Optimization Problem</vt:lpstr>
      <vt:lpstr>Lagrangian Dual</vt:lpstr>
      <vt:lpstr>PowerPoint Presentation</vt:lpstr>
      <vt:lpstr>PowerPoint Presentation</vt:lpstr>
      <vt:lpstr>Gradient Descent</vt:lpstr>
      <vt:lpstr>Single Step Illustration</vt:lpstr>
      <vt:lpstr>Full Gradient Descent Illustration</vt:lpstr>
      <vt:lpstr>PowerPoint Presentation</vt:lpstr>
      <vt:lpstr>PowerPoint Presentation</vt:lpstr>
      <vt:lpstr>Newton’s Method</vt:lpstr>
      <vt:lpstr>Newton’s Method Picture</vt:lpstr>
      <vt:lpstr>PowerPoint Presentation</vt:lpstr>
      <vt:lpstr>PowerPoint Presentation</vt:lpstr>
      <vt:lpstr>Subgradient Descent Motivation</vt:lpstr>
      <vt:lpstr>Subgradient Descent – Algorithm</vt:lpstr>
      <vt:lpstr>PowerPoint Presentation</vt:lpstr>
      <vt:lpstr>PowerPoint Presentation</vt:lpstr>
      <vt:lpstr>Online learning and optimization</vt:lpstr>
      <vt:lpstr>Batch (sub)gradient descent for ML</vt:lpstr>
      <vt:lpstr>Stochastic (sub)gradient descent</vt:lpstr>
      <vt:lpstr>Stochastic (sub)gradient descent</vt:lpstr>
      <vt:lpstr>Hybrid!</vt:lpstr>
      <vt:lpstr>SGD - Issues</vt:lpstr>
      <vt:lpstr>PowerPoint Presentation</vt:lpstr>
      <vt:lpstr>Statistical Learning Crash Course</vt:lpstr>
      <vt:lpstr>Parallel SGD (Centralized)</vt:lpstr>
      <vt:lpstr>Parallel SGD (HogWild! - asynchronous)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972</cp:revision>
  <cp:lastPrinted>2019-04-01T19:09:13Z</cp:lastPrinted>
  <dcterms:created xsi:type="dcterms:W3CDTF">2015-09-11T05:09:33Z</dcterms:created>
  <dcterms:modified xsi:type="dcterms:W3CDTF">2019-04-12T19:02:01Z</dcterms:modified>
</cp:coreProperties>
</file>