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6" r:id="rId3"/>
    <p:sldId id="292" r:id="rId4"/>
    <p:sldId id="257" r:id="rId5"/>
    <p:sldId id="259" r:id="rId6"/>
    <p:sldId id="291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302" r:id="rId17"/>
    <p:sldId id="260" r:id="rId18"/>
    <p:sldId id="303" r:id="rId19"/>
    <p:sldId id="261" r:id="rId20"/>
    <p:sldId id="305" r:id="rId21"/>
    <p:sldId id="271" r:id="rId22"/>
    <p:sldId id="298" r:id="rId23"/>
    <p:sldId id="293" r:id="rId24"/>
    <p:sldId id="294" r:id="rId25"/>
    <p:sldId id="274" r:id="rId26"/>
    <p:sldId id="264" r:id="rId27"/>
    <p:sldId id="266" r:id="rId28"/>
    <p:sldId id="267" r:id="rId29"/>
    <p:sldId id="272" r:id="rId30"/>
    <p:sldId id="299" r:id="rId31"/>
    <p:sldId id="300" r:id="rId32"/>
    <p:sldId id="301" r:id="rId33"/>
    <p:sldId id="311" r:id="rId34"/>
    <p:sldId id="268" r:id="rId35"/>
    <p:sldId id="295" r:id="rId36"/>
    <p:sldId id="296" r:id="rId37"/>
    <p:sldId id="277" r:id="rId38"/>
    <p:sldId id="306" r:id="rId39"/>
    <p:sldId id="307" r:id="rId40"/>
    <p:sldId id="308" r:id="rId41"/>
    <p:sldId id="309" r:id="rId42"/>
    <p:sldId id="297" r:id="rId43"/>
    <p:sldId id="278" r:id="rId44"/>
    <p:sldId id="273" r:id="rId45"/>
    <p:sldId id="312" r:id="rId46"/>
    <p:sldId id="275" r:id="rId47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69B3-0937-412F-9361-4BFE3AD245F2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4025D-C3EF-4A78-85CD-2464B1F72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9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40213-67DF-4276-8DC0-742E87A1E44B}" type="datetimeFigureOut">
              <a:rPr lang="en-GB" smtClean="0"/>
              <a:t>07/11/2012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05AF9-6F76-4075-A136-DC1FCBAA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55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0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47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6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6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7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3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4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36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of this</a:t>
            </a:r>
            <a:r>
              <a:rPr lang="en-GB" baseline="0" dirty="0" smtClean="0"/>
              <a:t> is Open Source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4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2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07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</a:t>
            </a:r>
            <a:r>
              <a:rPr lang="en-GB" baseline="0" dirty="0" smtClean="0"/>
              <a:t> audience to put their hands 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2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Roku</a:t>
            </a:r>
            <a:r>
              <a:rPr lang="en-GB" baseline="0" dirty="0" smtClean="0"/>
              <a:t> 2 plays Angry Birds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8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67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58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4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05AF9-6F76-4075-A136-DC1FCBAA04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30B82FE-51D2-47C4-9527-FCA2A2A903FC}" type="datetimeFigureOut">
              <a:rPr lang="en-GB" smtClean="0"/>
              <a:pPr/>
              <a:t>07/11/2012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90A650-347B-41AA-8A1A-638B3BF3F7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Dust off your Raspberry 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Put your Pi to use and learn embedded development</a:t>
            </a:r>
            <a:endParaRPr lang="en-GB" dirty="0"/>
          </a:p>
        </p:txBody>
      </p:sp>
      <p:pic>
        <p:nvPicPr>
          <p:cNvPr id="1026" name="Picture 2" descr="http://www.raspberrypi.org/wp-content/uploads/2012/03/Raspi_Colour_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482"/>
            <a:ext cx="1963598" cy="236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1960" y="6505599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Raspberry Pi is a trademark of the Raspberry Pi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5279198" cy="37634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BBC Model B &amp; electron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05064"/>
            <a:ext cx="3419872" cy="2564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20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ZX Spectrum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4" y="1609725"/>
            <a:ext cx="6596052" cy="4846638"/>
          </a:xfrm>
        </p:spPr>
      </p:pic>
    </p:spTree>
    <p:extLst>
      <p:ext uri="{BB962C8B-B14F-4D97-AF65-F5344CB8AC3E}">
        <p14:creationId xmlns:p14="http://schemas.microsoft.com/office/powerpoint/2010/main" val="40627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Torch Computers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323306"/>
            <a:ext cx="4762500" cy="3419475"/>
          </a:xfrm>
        </p:spPr>
      </p:pic>
    </p:spTree>
    <p:extLst>
      <p:ext uri="{BB962C8B-B14F-4D97-AF65-F5344CB8AC3E}">
        <p14:creationId xmlns:p14="http://schemas.microsoft.com/office/powerpoint/2010/main" val="25972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Apple </a:t>
            </a:r>
            <a:r>
              <a:rPr lang="en-GB" dirty="0" err="1" smtClean="0"/>
              <a:t>iMAC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380456"/>
            <a:ext cx="4762500" cy="3305175"/>
          </a:xfrm>
        </p:spPr>
      </p:pic>
    </p:spTree>
    <p:extLst>
      <p:ext uri="{BB962C8B-B14F-4D97-AF65-F5344CB8AC3E}">
        <p14:creationId xmlns:p14="http://schemas.microsoft.com/office/powerpoint/2010/main" val="24872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 in the 80s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6" y="1609725"/>
            <a:ext cx="6743148" cy="4846638"/>
          </a:xfrm>
        </p:spPr>
      </p:pic>
    </p:spTree>
    <p:extLst>
      <p:ext uri="{BB962C8B-B14F-4D97-AF65-F5344CB8AC3E}">
        <p14:creationId xmlns:p14="http://schemas.microsoft.com/office/powerpoint/2010/main" val="41179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 now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" y="1609725"/>
            <a:ext cx="4345913" cy="32594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0" y="3717032"/>
            <a:ext cx="3851920" cy="2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PCB</a:t>
            </a:r>
            <a:endParaRPr lang="en-GB" dirty="0"/>
          </a:p>
        </p:txBody>
      </p:sp>
      <p:pic>
        <p:nvPicPr>
          <p:cNvPr id="2052" name="Picture 4" descr="http://www.raspberrypi.org/wp-content/uploads/2011/07/RaspiModelB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23" y="1609725"/>
            <a:ext cx="5496954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</a:t>
            </a:r>
            <a:r>
              <a:rPr lang="en-GB" dirty="0" err="1" smtClean="0"/>
              <a:t>SoC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Slow CPU core, STBs just reaching 1GHz, mobile now approaching 2GHz, many cores</a:t>
            </a:r>
          </a:p>
          <a:p>
            <a:r>
              <a:rPr lang="en-GB" dirty="0" smtClean="0"/>
              <a:t>Lots of specialised co-processors for multimedia, DSP, graphics, security</a:t>
            </a:r>
          </a:p>
          <a:p>
            <a:r>
              <a:rPr lang="en-GB" dirty="0" err="1" smtClean="0"/>
              <a:t>DACs</a:t>
            </a:r>
            <a:r>
              <a:rPr lang="en-GB" dirty="0" smtClean="0"/>
              <a:t>, ADCs, signal generation, front ends often integrated</a:t>
            </a:r>
          </a:p>
          <a:p>
            <a:r>
              <a:rPr lang="en-GB" dirty="0" smtClean="0"/>
              <a:t>Push as much processing onto co-processors as possible</a:t>
            </a:r>
          </a:p>
          <a:p>
            <a:r>
              <a:rPr lang="en-GB" dirty="0" smtClean="0"/>
              <a:t>Aim is generally to offer something that is just “good enough” for the job to keep costs low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Package On Package (POP)</a:t>
            </a:r>
            <a:endParaRPr lang="en-GB" dirty="0"/>
          </a:p>
        </p:txBody>
      </p:sp>
      <p:pic>
        <p:nvPicPr>
          <p:cNvPr id="1026" name="Picture 2" descr="http://www.raspberrypi.org/wp-content/uploads/2012/09/2012-09-21-10.58.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08" y="1609725"/>
            <a:ext cx="6462184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acceleration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OpenGL ES 2.0 – 3D graphics</a:t>
            </a:r>
          </a:p>
          <a:p>
            <a:pPr lvl="1"/>
            <a:r>
              <a:rPr lang="en-GB" dirty="0" smtClean="0"/>
              <a:t>Gaming, slick UI effects, </a:t>
            </a:r>
            <a:r>
              <a:rPr lang="en-GB" dirty="0" err="1" smtClean="0"/>
              <a:t>shaders</a:t>
            </a:r>
            <a:endParaRPr lang="en-GB" dirty="0" smtClean="0"/>
          </a:p>
          <a:p>
            <a:r>
              <a:rPr lang="en-GB" dirty="0" err="1" smtClean="0"/>
              <a:t>OpenVG</a:t>
            </a:r>
            <a:r>
              <a:rPr lang="en-GB" dirty="0" smtClean="0"/>
              <a:t> – 2D graphics</a:t>
            </a:r>
          </a:p>
          <a:p>
            <a:pPr lvl="1"/>
            <a:r>
              <a:rPr lang="en-GB" dirty="0" smtClean="0"/>
              <a:t>Vector graphics, UI compositing</a:t>
            </a:r>
          </a:p>
          <a:p>
            <a:r>
              <a:rPr lang="en-GB" dirty="0" err="1" smtClean="0"/>
              <a:t>OpenMAX</a:t>
            </a:r>
            <a:r>
              <a:rPr lang="en-GB" dirty="0" smtClean="0"/>
              <a:t> – Hardware audio and video decoding and encoding</a:t>
            </a:r>
          </a:p>
          <a:p>
            <a:pPr lvl="1"/>
            <a:r>
              <a:rPr lang="en-GB" dirty="0" smtClean="0"/>
              <a:t>The official method and only sane way to doing AV decoding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Douglas Gore</a:t>
            </a:r>
          </a:p>
          <a:p>
            <a:r>
              <a:rPr lang="en-GB" dirty="0" smtClean="0"/>
              <a:t>Embedded software engineer (6 years)</a:t>
            </a:r>
          </a:p>
          <a:p>
            <a:r>
              <a:rPr lang="en-GB" dirty="0" smtClean="0"/>
              <a:t>Work at </a:t>
            </a:r>
            <a:r>
              <a:rPr lang="en-GB" dirty="0" err="1" smtClean="0"/>
              <a:t>Nagra</a:t>
            </a:r>
            <a:r>
              <a:rPr lang="en-GB" dirty="0" smtClean="0"/>
              <a:t> Media UK</a:t>
            </a:r>
          </a:p>
          <a:p>
            <a:r>
              <a:rPr lang="en-GB" dirty="0" smtClean="0"/>
              <a:t>Primarily work on Set Top Boxes and PVRs</a:t>
            </a:r>
          </a:p>
          <a:p>
            <a:r>
              <a:rPr lang="en-GB" dirty="0" smtClean="0"/>
              <a:t>Love to experiment with technology and ideas in my spare time</a:t>
            </a:r>
          </a:p>
          <a:p>
            <a:r>
              <a:rPr lang="en-GB" dirty="0" smtClean="0"/>
              <a:t>E.g. JavaScript MOD player, </a:t>
            </a:r>
            <a:r>
              <a:rPr lang="en-GB" dirty="0" err="1" smtClean="0"/>
              <a:t>GameBoy</a:t>
            </a:r>
            <a:r>
              <a:rPr lang="en-GB" dirty="0" smtClean="0"/>
              <a:t> emulator,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Find me on Twitter @</a:t>
            </a:r>
            <a:r>
              <a:rPr lang="en-GB" dirty="0" err="1" smtClean="0"/>
              <a:t>DougGore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those </a:t>
            </a:r>
            <a:r>
              <a:rPr lang="en-GB" dirty="0" err="1" smtClean="0"/>
              <a:t>Apis</a:t>
            </a:r>
            <a:r>
              <a:rPr lang="en-GB" dirty="0" smtClean="0"/>
              <a:t> Sit</a:t>
            </a:r>
            <a:endParaRPr lang="en-GB" dirty="0"/>
          </a:p>
        </p:txBody>
      </p:sp>
      <p:pic>
        <p:nvPicPr>
          <p:cNvPr id="1026" name="Picture 2" descr="http://www.raspberrypi.org/wp-content/uploads/2012/10/Architecture-and-Sourc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09" y="1412777"/>
            <a:ext cx="482838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Codec support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Video</a:t>
            </a:r>
          </a:p>
          <a:p>
            <a:pPr lvl="1"/>
            <a:r>
              <a:rPr lang="en-GB" dirty="0" smtClean="0"/>
              <a:t>H.264 – </a:t>
            </a:r>
            <a:r>
              <a:rPr lang="en-GB" dirty="0" err="1" smtClean="0"/>
              <a:t>Blu</a:t>
            </a:r>
            <a:r>
              <a:rPr lang="en-GB" dirty="0" smtClean="0"/>
              <a:t>-Ray, web video (</a:t>
            </a:r>
            <a:r>
              <a:rPr lang="en-GB" dirty="0" err="1" smtClean="0"/>
              <a:t>YouTube</a:t>
            </a:r>
            <a:r>
              <a:rPr lang="en-GB" dirty="0" smtClean="0"/>
              <a:t>), HDTV, IPTV</a:t>
            </a:r>
          </a:p>
          <a:p>
            <a:pPr lvl="1"/>
            <a:r>
              <a:rPr lang="en-GB" dirty="0" smtClean="0"/>
              <a:t>MPEG2 (£2.40) – DVD, SDTV</a:t>
            </a:r>
          </a:p>
          <a:p>
            <a:pPr lvl="1"/>
            <a:r>
              <a:rPr lang="en-GB" smtClean="0"/>
              <a:t>VC-1 (£1.20) – </a:t>
            </a:r>
            <a:r>
              <a:rPr lang="en-GB" dirty="0" smtClean="0"/>
              <a:t>Windows Media, </a:t>
            </a:r>
            <a:r>
              <a:rPr lang="en-GB" dirty="0" err="1" smtClean="0"/>
              <a:t>Blu</a:t>
            </a:r>
            <a:r>
              <a:rPr lang="en-GB" dirty="0" smtClean="0"/>
              <a:t>-Ray</a:t>
            </a:r>
          </a:p>
          <a:p>
            <a:r>
              <a:rPr lang="en-GB" dirty="0" smtClean="0"/>
              <a:t>Audio</a:t>
            </a:r>
          </a:p>
          <a:p>
            <a:pPr lvl="1"/>
            <a:r>
              <a:rPr lang="en-GB" dirty="0" smtClean="0"/>
              <a:t>HE-AAC – HDTV, IPTV, web video, DAB+, Internet radio</a:t>
            </a:r>
          </a:p>
          <a:p>
            <a:pPr lvl="1"/>
            <a:r>
              <a:rPr lang="en-GB" dirty="0" smtClean="0"/>
              <a:t>AAC – </a:t>
            </a:r>
            <a:r>
              <a:rPr lang="en-GB" dirty="0" err="1" smtClean="0"/>
              <a:t>iTunes</a:t>
            </a:r>
            <a:endParaRPr lang="en-GB" dirty="0" smtClean="0"/>
          </a:p>
          <a:p>
            <a:pPr lvl="1"/>
            <a:r>
              <a:rPr lang="en-GB" dirty="0" smtClean="0"/>
              <a:t>MP3 – Music</a:t>
            </a:r>
          </a:p>
          <a:p>
            <a:pPr lvl="1"/>
            <a:r>
              <a:rPr lang="en-GB" dirty="0" smtClean="0"/>
              <a:t>MP2 – DAB, SDTV, DVD</a:t>
            </a:r>
          </a:p>
          <a:p>
            <a:pPr lvl="1"/>
            <a:r>
              <a:rPr lang="en-GB" dirty="0" smtClean="0"/>
              <a:t>Dolby + DTS (</a:t>
            </a:r>
            <a:r>
              <a:rPr lang="en-GB" dirty="0" err="1" smtClean="0"/>
              <a:t>passthrough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APIs and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DirectFB</a:t>
            </a:r>
            <a:endParaRPr lang="en-GB" dirty="0" smtClean="0"/>
          </a:p>
          <a:p>
            <a:pPr lvl="1"/>
            <a:r>
              <a:rPr lang="en-GB" dirty="0" smtClean="0"/>
              <a:t>Direct access to the </a:t>
            </a:r>
            <a:r>
              <a:rPr lang="en-GB" dirty="0" err="1" smtClean="0"/>
              <a:t>framebuffer</a:t>
            </a:r>
            <a:r>
              <a:rPr lang="en-GB" dirty="0" smtClean="0"/>
              <a:t> for drawing, </a:t>
            </a:r>
            <a:r>
              <a:rPr lang="en-GB" dirty="0" err="1" smtClean="0"/>
              <a:t>bliting</a:t>
            </a:r>
            <a:endParaRPr lang="en-GB" dirty="0" smtClean="0"/>
          </a:p>
          <a:p>
            <a:r>
              <a:rPr lang="en-GB" dirty="0" smtClean="0"/>
              <a:t>Simple </a:t>
            </a:r>
            <a:r>
              <a:rPr lang="en-GB" dirty="0" err="1" smtClean="0"/>
              <a:t>DirectMedia</a:t>
            </a:r>
            <a:r>
              <a:rPr lang="en-GB" dirty="0" smtClean="0"/>
              <a:t> Layer (SDL)</a:t>
            </a:r>
          </a:p>
          <a:p>
            <a:pPr lvl="1"/>
            <a:r>
              <a:rPr lang="en-GB" dirty="0" smtClean="0"/>
              <a:t>Multi-platform API for multimedia, like DirectX</a:t>
            </a:r>
          </a:p>
          <a:p>
            <a:r>
              <a:rPr lang="en-GB" dirty="0" err="1" smtClean="0"/>
              <a:t>GStreamer</a:t>
            </a:r>
            <a:endParaRPr lang="en-GB" dirty="0" smtClean="0"/>
          </a:p>
          <a:p>
            <a:pPr lvl="1"/>
            <a:r>
              <a:rPr lang="en-GB" dirty="0" smtClean="0"/>
              <a:t>Pipeline based media architecture, like DirectShow</a:t>
            </a:r>
          </a:p>
          <a:p>
            <a:r>
              <a:rPr lang="en-GB" dirty="0" err="1" smtClean="0"/>
              <a:t>LiRC</a:t>
            </a:r>
            <a:endParaRPr lang="en-GB" dirty="0" smtClean="0"/>
          </a:p>
          <a:p>
            <a:pPr lvl="1"/>
            <a:r>
              <a:rPr lang="en-GB" dirty="0" smtClean="0"/>
              <a:t>Standard system for handling IR remotes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2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Flashing an SD card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partitions, a FAT32 partition for the </a:t>
            </a:r>
            <a:r>
              <a:rPr lang="en-GB" dirty="0" err="1" smtClean="0"/>
              <a:t>bootloader</a:t>
            </a:r>
            <a:r>
              <a:rPr lang="en-GB" dirty="0" smtClean="0"/>
              <a:t> and a ext4 partition for the OS</a:t>
            </a:r>
          </a:p>
          <a:p>
            <a:r>
              <a:rPr lang="en-GB" dirty="0"/>
              <a:t>Windows users should use a program called Win32DiskImager</a:t>
            </a:r>
          </a:p>
          <a:p>
            <a:r>
              <a:rPr lang="en-GB" dirty="0" smtClean="0"/>
              <a:t>Linux geeks, you can use </a:t>
            </a:r>
            <a:r>
              <a:rPr lang="en-GB" dirty="0" err="1" smtClean="0"/>
              <a:t>dd</a:t>
            </a:r>
            <a:r>
              <a:rPr lang="en-GB" dirty="0" smtClean="0"/>
              <a:t> and figure it out yourself ;-)</a:t>
            </a:r>
          </a:p>
          <a:p>
            <a:r>
              <a:rPr lang="en-GB" dirty="0" smtClean="0"/>
              <a:t>If present on image, use </a:t>
            </a:r>
            <a:r>
              <a:rPr lang="en-GB" dirty="0" err="1" smtClean="0"/>
              <a:t>raspi-config</a:t>
            </a:r>
            <a:r>
              <a:rPr lang="en-GB" dirty="0" smtClean="0"/>
              <a:t> to make rest of SD card accessible and configure some basic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4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</a:t>
            </a:r>
            <a:r>
              <a:rPr lang="en-GB" dirty="0" err="1" smtClean="0"/>
              <a:t>prebuilt</a:t>
            </a:r>
            <a:r>
              <a:rPr lang="en-GB" dirty="0" smtClean="0"/>
              <a:t>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by installing packages that interest you, it’s just normal Linux</a:t>
            </a:r>
          </a:p>
          <a:p>
            <a:r>
              <a:rPr lang="en-GB" dirty="0" smtClean="0"/>
              <a:t>Command line tool, apt-get manages common software packages on </a:t>
            </a:r>
            <a:r>
              <a:rPr lang="en-GB" dirty="0" err="1" smtClean="0"/>
              <a:t>Debian</a:t>
            </a:r>
            <a:r>
              <a:rPr lang="en-GB" dirty="0" smtClean="0"/>
              <a:t> variants</a:t>
            </a:r>
          </a:p>
          <a:p>
            <a:r>
              <a:rPr lang="en-GB" dirty="0" smtClean="0"/>
              <a:t>Syntax “apt-get install &lt;package&gt;”</a:t>
            </a:r>
          </a:p>
          <a:p>
            <a:r>
              <a:rPr lang="en-GB" dirty="0" smtClean="0"/>
              <a:t>Some things will work better than others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Interesting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Penguins </a:t>
            </a:r>
            <a:r>
              <a:rPr lang="en-GB" dirty="0" smtClean="0"/>
              <a:t>Puzzle</a:t>
            </a:r>
          </a:p>
          <a:p>
            <a:r>
              <a:rPr lang="en-GB" dirty="0" err="1" smtClean="0"/>
              <a:t>TinyBASIC</a:t>
            </a:r>
            <a:endParaRPr lang="en-GB" dirty="0" smtClean="0"/>
          </a:p>
          <a:p>
            <a:r>
              <a:rPr lang="en-GB" dirty="0" err="1" smtClean="0"/>
              <a:t>PyGame</a:t>
            </a:r>
            <a:r>
              <a:rPr lang="en-GB" dirty="0" smtClean="0"/>
              <a:t> (Squirrel Eat Squirrel)</a:t>
            </a:r>
          </a:p>
          <a:p>
            <a:r>
              <a:rPr lang="en-GB" dirty="0" err="1" smtClean="0"/>
              <a:t>RetroArch</a:t>
            </a:r>
            <a:endParaRPr lang="en-GB" dirty="0" smtClean="0"/>
          </a:p>
          <a:p>
            <a:r>
              <a:rPr lang="en-GB" dirty="0" smtClean="0"/>
              <a:t>Quake 3</a:t>
            </a:r>
          </a:p>
          <a:p>
            <a:r>
              <a:rPr lang="en-GB" dirty="0" smtClean="0"/>
              <a:t>Scratch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Omxplayer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simple command line media player which uses the hardware acceleration</a:t>
            </a:r>
            <a:r>
              <a:rPr lang="en-GB" dirty="0"/>
              <a:t> </a:t>
            </a:r>
            <a:r>
              <a:rPr lang="en-GB" dirty="0" smtClean="0"/>
              <a:t>capabilities</a:t>
            </a:r>
          </a:p>
          <a:p>
            <a:r>
              <a:rPr lang="en-GB" dirty="0" smtClean="0"/>
              <a:t>Best way to “just play something”</a:t>
            </a:r>
          </a:p>
          <a:p>
            <a:r>
              <a:rPr lang="en-GB" dirty="0" smtClean="0"/>
              <a:t>May need to be explicit about outputs used</a:t>
            </a:r>
          </a:p>
          <a:p>
            <a:r>
              <a:rPr lang="en-GB" dirty="0" err="1" smtClean="0"/>
              <a:t>GStreamer</a:t>
            </a:r>
            <a:r>
              <a:rPr lang="en-GB" dirty="0" smtClean="0"/>
              <a:t> is more advanced but is harder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echnobuffalo.com/wp-content/uploads/2012/08/qt-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873896" cy="287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Coding with Qt5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the code…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Cross-platform development environment</a:t>
            </a:r>
          </a:p>
          <a:p>
            <a:r>
              <a:rPr lang="en-GB" dirty="0" smtClean="0"/>
              <a:t>Program in a variety of languages</a:t>
            </a:r>
          </a:p>
          <a:p>
            <a:r>
              <a:rPr lang="en-GB" dirty="0" smtClean="0"/>
              <a:t>Qt Quick high level UI builder + JavaScript = quick, fast and easy application development</a:t>
            </a:r>
          </a:p>
          <a:p>
            <a:r>
              <a:rPr lang="en-GB" dirty="0" smtClean="0"/>
              <a:t>Ideal for designers and web developers</a:t>
            </a:r>
          </a:p>
          <a:p>
            <a:r>
              <a:rPr lang="en-GB" dirty="0" smtClean="0"/>
              <a:t>Largely self-contained ecosystem</a:t>
            </a:r>
          </a:p>
          <a:p>
            <a:r>
              <a:rPr lang="en-GB" dirty="0" smtClean="0"/>
              <a:t>Runs on a wide variety of hardware and takes advantage of hardware acceleration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the Pi</a:t>
            </a:r>
          </a:p>
          <a:p>
            <a:r>
              <a:rPr lang="en-GB" dirty="0" smtClean="0"/>
              <a:t>The hardware and APIs</a:t>
            </a:r>
          </a:p>
          <a:p>
            <a:r>
              <a:rPr lang="en-GB" dirty="0" smtClean="0"/>
              <a:t>Setup</a:t>
            </a:r>
          </a:p>
          <a:p>
            <a:r>
              <a:rPr lang="en-GB" dirty="0" smtClean="0"/>
              <a:t>A few interesting programs</a:t>
            </a:r>
          </a:p>
          <a:p>
            <a:r>
              <a:rPr lang="en-GB" dirty="0" smtClean="0"/>
              <a:t>High level coding with Qt5 and </a:t>
            </a:r>
            <a:r>
              <a:rPr lang="en-GB" dirty="0" err="1" smtClean="0"/>
              <a:t>QtQuick</a:t>
            </a:r>
            <a:endParaRPr lang="en-GB" dirty="0" smtClean="0"/>
          </a:p>
          <a:p>
            <a:r>
              <a:rPr lang="en-GB" dirty="0" smtClean="0"/>
              <a:t>Low level interfacing</a:t>
            </a:r>
          </a:p>
          <a:p>
            <a:r>
              <a:rPr lang="en-GB" dirty="0" smtClean="0"/>
              <a:t>Q&amp;A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0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Was in </a:t>
            </a:r>
            <a:r>
              <a:rPr lang="en-GB" dirty="0" err="1" smtClean="0"/>
              <a:t>Debian</a:t>
            </a:r>
            <a:r>
              <a:rPr lang="en-GB" dirty="0" smtClean="0"/>
              <a:t> Wheezy, disappeared when </a:t>
            </a:r>
            <a:r>
              <a:rPr lang="en-GB" dirty="0" err="1" smtClean="0"/>
              <a:t>Raspbian</a:t>
            </a:r>
            <a:r>
              <a:rPr lang="en-GB" dirty="0" smtClean="0"/>
              <a:t> appeared</a:t>
            </a:r>
          </a:p>
          <a:p>
            <a:r>
              <a:rPr lang="en-GB" dirty="0" smtClean="0"/>
              <a:t>You can roll your own but you have to compile it first (sorry)</a:t>
            </a:r>
          </a:p>
          <a:p>
            <a:r>
              <a:rPr lang="en-GB" dirty="0" smtClean="0"/>
              <a:t>Handy script called </a:t>
            </a:r>
            <a:r>
              <a:rPr lang="en-GB" dirty="0" err="1" smtClean="0"/>
              <a:t>bakeqtpi</a:t>
            </a:r>
            <a:r>
              <a:rPr lang="en-GB" dirty="0" smtClean="0"/>
              <a:t> has been developed</a:t>
            </a:r>
          </a:p>
          <a:p>
            <a:r>
              <a:rPr lang="en-GB" dirty="0" smtClean="0"/>
              <a:t>Works on Linux and OSX</a:t>
            </a:r>
          </a:p>
          <a:p>
            <a:r>
              <a:rPr lang="en-GB" dirty="0" smtClean="0"/>
              <a:t>Can develop on your PC then deploy to Raspberry Pi (Windows, Linux, Mac)</a:t>
            </a:r>
          </a:p>
          <a:p>
            <a:r>
              <a:rPr lang="en-GB" dirty="0" smtClean="0"/>
              <a:t>Easier to get started with </a:t>
            </a:r>
            <a:r>
              <a:rPr lang="en-GB" dirty="0" err="1" smtClean="0"/>
              <a:t>Qt</a:t>
            </a:r>
            <a:r>
              <a:rPr lang="en-GB" dirty="0" smtClean="0"/>
              <a:t> Creator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</a:t>
            </a:r>
            <a:r>
              <a:rPr lang="en-GB" dirty="0" err="1" smtClean="0"/>
              <a:t>QtQuick</a:t>
            </a:r>
            <a:r>
              <a:rPr lang="en-GB" dirty="0" smtClean="0"/>
              <a:t> work?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Easiest way is to write one or more .</a:t>
            </a:r>
            <a:r>
              <a:rPr lang="en-GB" dirty="0" err="1" smtClean="0"/>
              <a:t>qml</a:t>
            </a:r>
            <a:r>
              <a:rPr lang="en-GB" dirty="0" smtClean="0"/>
              <a:t> files and execute them using </a:t>
            </a:r>
            <a:r>
              <a:rPr lang="en-GB" dirty="0" err="1" smtClean="0"/>
              <a:t>qmlscene</a:t>
            </a:r>
            <a:endParaRPr lang="en-GB" dirty="0" smtClean="0"/>
          </a:p>
          <a:p>
            <a:r>
              <a:rPr lang="en-GB" dirty="0" smtClean="0"/>
              <a:t>Eventually you can build a binary and complement with native code</a:t>
            </a:r>
          </a:p>
          <a:p>
            <a:r>
              <a:rPr lang="en-GB" dirty="0" smtClean="0"/>
              <a:t>QML = </a:t>
            </a:r>
            <a:r>
              <a:rPr lang="en-GB" dirty="0" err="1" smtClean="0"/>
              <a:t>Qt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r>
              <a:rPr lang="en-GB" dirty="0" smtClean="0"/>
              <a:t>Syntax consists of describing objects and their properties</a:t>
            </a:r>
          </a:p>
          <a:p>
            <a:r>
              <a:rPr lang="en-GB" dirty="0" smtClean="0"/>
              <a:t>JavaScript can be inline or external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6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Hello, world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69112"/>
            <a:ext cx="7272808" cy="536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08000"/>
                </a:solidFill>
                <a:latin typeface="Courier New"/>
                <a:ea typeface="Times New Roman"/>
                <a:cs typeface="Times New Roman"/>
              </a:rPr>
              <a:t>import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 err="1">
                <a:latin typeface="Courier New"/>
                <a:ea typeface="Times New Roman"/>
                <a:cs typeface="Times New Roman"/>
              </a:rPr>
              <a:t>QtQuick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2.0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latin typeface="Courier New"/>
                <a:ea typeface="Times New Roman"/>
                <a:cs typeface="Times New Roman"/>
              </a:rPr>
              <a:t> 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Rectangle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latin typeface="Courier New"/>
                <a:ea typeface="Times New Roman"/>
                <a:cs typeface="Times New Roman"/>
              </a:rPr>
              <a:t>{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GB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main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GB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width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1280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GB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height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720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GB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color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"white"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	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GB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Text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{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GB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id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i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hello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GB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text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"Hello,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world"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GB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font.pointSize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48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GB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color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:</a:t>
            </a: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"black"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C0C0C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GB" dirty="0">
                <a:latin typeface="Courier New"/>
                <a:ea typeface="Times New Roman"/>
                <a:cs typeface="Times New Roman"/>
              </a:rPr>
              <a:t>}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itchFamily="49" charset="0"/>
                <a:ea typeface="Times New Roman"/>
                <a:cs typeface="Courier New" pitchFamily="49" charset="0"/>
              </a:rPr>
              <a:t>}</a:t>
            </a:r>
            <a:endParaRPr lang="en-GB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Qt5 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level Hardware Interfacing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ore\Downloads\6335959002_64fb3bfe45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 level I/O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6546830"/>
            <a:ext cx="5025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Photo used under Creative Commons from EJP Photo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3439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When people tell you programming is just 1s and 0s…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157192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…they’re right you just haven’t entered The Matrix yet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8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on the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x 13 </a:t>
            </a:r>
            <a:r>
              <a:rPr lang="en-GB" dirty="0" err="1" smtClean="0"/>
              <a:t>pinout</a:t>
            </a:r>
            <a:r>
              <a:rPr lang="en-GB" dirty="0" smtClean="0"/>
              <a:t> (some changes on Rev 2)</a:t>
            </a:r>
          </a:p>
          <a:p>
            <a:r>
              <a:rPr lang="en-GB" dirty="0" smtClean="0"/>
              <a:t>3.3V and 5V power pins plus ground</a:t>
            </a:r>
            <a:endParaRPr lang="en-GB" dirty="0"/>
          </a:p>
          <a:p>
            <a:r>
              <a:rPr lang="en-GB" dirty="0" smtClean="0"/>
              <a:t>8 x GPIO pins</a:t>
            </a:r>
          </a:p>
          <a:p>
            <a:r>
              <a:rPr lang="en-GB" dirty="0" smtClean="0"/>
              <a:t>I2C</a:t>
            </a:r>
          </a:p>
          <a:p>
            <a:r>
              <a:rPr lang="en-GB" dirty="0" smtClean="0"/>
              <a:t>SPI</a:t>
            </a:r>
          </a:p>
          <a:p>
            <a:r>
              <a:rPr lang="en-GB" dirty="0" smtClean="0"/>
              <a:t>UART</a:t>
            </a:r>
          </a:p>
          <a:p>
            <a:r>
              <a:rPr lang="en-GB" dirty="0" smtClean="0"/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17949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GPIO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GPIO = General Purpose Input Output</a:t>
            </a:r>
          </a:p>
          <a:p>
            <a:r>
              <a:rPr lang="en-GB" dirty="0" smtClean="0"/>
              <a:t>The signals on these pins have no specific pre-defined purpose, you are free to control them as you wish</a:t>
            </a:r>
          </a:p>
          <a:p>
            <a:r>
              <a:rPr lang="en-GB" dirty="0" smtClean="0"/>
              <a:t>Simplest and most flexible construct</a:t>
            </a:r>
          </a:p>
          <a:p>
            <a:r>
              <a:rPr lang="en-GB" dirty="0" smtClean="0"/>
              <a:t>Most basic use is enable/disable</a:t>
            </a:r>
          </a:p>
          <a:p>
            <a:r>
              <a:rPr lang="en-GB" dirty="0" smtClean="0"/>
              <a:t>Time and or multiple pins can be used for more complex functionality</a:t>
            </a:r>
          </a:p>
          <a:p>
            <a:r>
              <a:rPr lang="en-GB" dirty="0" smtClean="0"/>
              <a:t>Pure software IO is called “bit banging”</a:t>
            </a:r>
          </a:p>
          <a:p>
            <a:r>
              <a:rPr lang="en-GB" dirty="0" smtClean="0"/>
              <a:t>IR remote control/receiver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 Peripheral Interface Bus</a:t>
            </a:r>
          </a:p>
          <a:p>
            <a:r>
              <a:rPr lang="en-GB" dirty="0" smtClean="0"/>
              <a:t>Hardware support</a:t>
            </a:r>
          </a:p>
          <a:p>
            <a:r>
              <a:rPr lang="en-GB" dirty="0" smtClean="0"/>
              <a:t>4 pins </a:t>
            </a:r>
            <a:r>
              <a:rPr lang="en-GB" dirty="0" err="1" smtClean="0"/>
              <a:t>useds</a:t>
            </a:r>
            <a:endParaRPr lang="en-GB" dirty="0" smtClean="0"/>
          </a:p>
          <a:p>
            <a:pPr lvl="1"/>
            <a:r>
              <a:rPr lang="en-GB" dirty="0" smtClean="0"/>
              <a:t>Serial clock</a:t>
            </a:r>
          </a:p>
          <a:p>
            <a:pPr lvl="1"/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Chip select</a:t>
            </a:r>
          </a:p>
          <a:p>
            <a:r>
              <a:rPr lang="en-GB" dirty="0" smtClean="0"/>
              <a:t>Many useful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64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Spi</a:t>
            </a:r>
            <a:r>
              <a:rPr lang="en-GB" dirty="0" smtClean="0"/>
              <a:t>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File:Canon EF lens mou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39056"/>
            <a:ext cx="2474640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HC HD C16 32GB 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1379130" cy="18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anyosemi.com/en/images/memory/topics/spi-nor/spi-n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62" y="1933918"/>
            <a:ext cx="2775122" cy="18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kLp9BGzQ6kpxdXZG5s6ExBFWBPSvxTCdkX4HPBfjkFCKKSKt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71" y="1484784"/>
            <a:ext cx="24193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you do Pi?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Hands up if you own a Raspberry Pi?</a:t>
            </a:r>
          </a:p>
          <a:p>
            <a:r>
              <a:rPr lang="en-GB" dirty="0" smtClean="0"/>
              <a:t>Hands down if you have only run XMBC?</a:t>
            </a:r>
            <a:endParaRPr lang="en-GB" dirty="0"/>
          </a:p>
          <a:p>
            <a:r>
              <a:rPr lang="en-GB" dirty="0" smtClean="0"/>
              <a:t>Hands down if you haven’t touched it in a month?</a:t>
            </a:r>
          </a:p>
          <a:p>
            <a:r>
              <a:rPr lang="en-GB" dirty="0" smtClean="0"/>
              <a:t>Hands up if you have created or ported software on the Pi?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Inter-Integrated Circuit (or 2 wire)</a:t>
            </a:r>
          </a:p>
          <a:p>
            <a:r>
              <a:rPr lang="en-GB" dirty="0" smtClean="0"/>
              <a:t>Just clock and data pins</a:t>
            </a:r>
          </a:p>
          <a:p>
            <a:r>
              <a:rPr lang="en-GB" dirty="0" smtClean="0"/>
              <a:t>Very common and widely used</a:t>
            </a:r>
          </a:p>
          <a:p>
            <a:r>
              <a:rPr lang="en-GB" dirty="0" smtClean="0"/>
              <a:t>Very easy to program just write device addresses, sub-address (optional) and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Applications</a:t>
            </a:r>
            <a:endParaRPr lang="en-GB" dirty="0"/>
          </a:p>
        </p:txBody>
      </p:sp>
      <p:pic>
        <p:nvPicPr>
          <p:cNvPr id="2050" name="Picture 2" descr="File:HDMI-Conn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53883" cy="20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.made-in-china.com/2f0j00VeqQuUtogKks/Can-Tuner-GSKL-01-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2861638" cy="20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analog.com/static/imported-files/eval_boards/p1000370_164x1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16089"/>
            <a:ext cx="1562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est-microcontroller-projects.com/images/cpu-fan-controller-based-on-cpu-temperature-212945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3016"/>
            <a:ext cx="2545203" cy="232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Raspberry Pi </a:t>
            </a:r>
            <a:r>
              <a:rPr lang="en-GB" dirty="0" err="1" smtClean="0"/>
              <a:t>Pinout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223342"/>
              </p:ext>
            </p:extLst>
          </p:nvPr>
        </p:nvGraphicFramePr>
        <p:xfrm>
          <a:off x="4067944" y="3782963"/>
          <a:ext cx="1666528" cy="2926080"/>
        </p:xfrm>
        <a:graphic>
          <a:graphicData uri="http://schemas.openxmlformats.org/drawingml/2006/table">
            <a:tbl>
              <a:tblPr/>
              <a:tblGrid>
                <a:gridCol w="1666528"/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Colour 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FFFF"/>
                          </a:solidFill>
                          <a:effectLst/>
                        </a:rPr>
                        <a:t>+5 V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/>
                        <a:t>+3.3 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FFFF"/>
                          </a:solidFill>
                          <a:effectLst/>
                        </a:rPr>
                        <a:t>Ground, 0V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UART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/>
                        <a:t>GPIO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FFFFF"/>
                          </a:solidFill>
                          <a:effectLst/>
                        </a:rPr>
                        <a:t>SPI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dirty="0"/>
                        <a:t>I²C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elinux.org/images/2/2a/GP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689"/>
            <a:ext cx="2863230" cy="6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570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ight Arrow 5"/>
          <p:cNvSpPr/>
          <p:nvPr/>
        </p:nvSpPr>
        <p:spPr>
          <a:xfrm rot="20796203" flipV="1">
            <a:off x="4024650" y="1374324"/>
            <a:ext cx="340298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957522" flipV="1">
            <a:off x="4033526" y="2543890"/>
            <a:ext cx="2977134" cy="52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ttps://encrypted-tbn3.gstatic.com/images?q=tbn:ANd9GcTpQetyvl2ZCsTy4CoxKtNvFhIgSwpusDrGdRHsE0Rd7VlbeR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34" y="1613742"/>
            <a:ext cx="1047495" cy="1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NEAR TECHNOLOGYLTC2631AITS8-LM12#TRMPB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93" y="2608033"/>
            <a:ext cx="1391141" cy="126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20068445" flipV="1">
            <a:off x="2684193" y="1982143"/>
            <a:ext cx="4488244" cy="5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20137944">
            <a:off x="2691581" y="2292076"/>
            <a:ext cx="45008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20257281">
            <a:off x="2644752" y="2653127"/>
            <a:ext cx="45008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419150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sure you know where pin 1 is!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9374700">
            <a:off x="2671692" y="2565928"/>
            <a:ext cx="4808801" cy="86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20796203" flipV="1">
            <a:off x="2839181" y="3116467"/>
            <a:ext cx="41733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7" grpId="0"/>
      <p:bldP spid="9" grpId="0" animBg="1"/>
      <p:bldP spid="16" grpId="0" animBg="1"/>
      <p:bldP spid="1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= high, 0 = low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81213"/>
            <a:ext cx="7467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944761" y="2826228"/>
            <a:ext cx="200261" cy="666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2598659" y="2829045"/>
            <a:ext cx="200261" cy="666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3887812" y="2842900"/>
            <a:ext cx="200261" cy="666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3222344" y="2842900"/>
            <a:ext cx="200261" cy="666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46109" y="5643483"/>
            <a:ext cx="3083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FALLING EDGE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452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8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ways to code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the target platform directly with normal GNU </a:t>
            </a:r>
            <a:r>
              <a:rPr lang="en-GB" dirty="0" err="1" smtClean="0"/>
              <a:t>toolchain</a:t>
            </a:r>
            <a:r>
              <a:rPr lang="en-GB" dirty="0" smtClean="0"/>
              <a:t> make, </a:t>
            </a:r>
            <a:r>
              <a:rPr lang="en-GB" dirty="0" err="1" smtClean="0"/>
              <a:t>gcc</a:t>
            </a:r>
            <a:r>
              <a:rPr lang="en-GB" dirty="0" smtClean="0"/>
              <a:t>, etc</a:t>
            </a:r>
          </a:p>
          <a:p>
            <a:r>
              <a:rPr lang="en-GB" dirty="0" smtClean="0"/>
              <a:t>Cross compiling from your host (PC) to the target (Pi)</a:t>
            </a:r>
          </a:p>
          <a:p>
            <a:r>
              <a:rPr lang="en-GB" dirty="0" smtClean="0"/>
              <a:t>Cross compiling </a:t>
            </a:r>
            <a:r>
              <a:rPr lang="en-GB" dirty="0" err="1" smtClean="0"/>
              <a:t>toolchain</a:t>
            </a:r>
            <a:r>
              <a:rPr lang="en-GB" dirty="0" smtClean="0"/>
              <a:t> run on the host but the binaries run on the target</a:t>
            </a:r>
          </a:p>
          <a:p>
            <a:r>
              <a:rPr lang="en-GB" dirty="0" smtClean="0"/>
              <a:t>More involved but will be far quicker especially for large complex projects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Hardware and API available</a:t>
            </a:r>
          </a:p>
          <a:p>
            <a:r>
              <a:rPr lang="en-GB" smtClean="0"/>
              <a:t>Setting up your Pi</a:t>
            </a:r>
            <a:endParaRPr lang="en-GB" dirty="0" smtClean="0"/>
          </a:p>
          <a:p>
            <a:r>
              <a:rPr lang="en-GB" dirty="0" smtClean="0"/>
              <a:t>Talked about some apps</a:t>
            </a:r>
          </a:p>
          <a:p>
            <a:r>
              <a:rPr lang="en-GB" dirty="0" smtClean="0"/>
              <a:t>Introduced Qt5</a:t>
            </a:r>
          </a:p>
          <a:p>
            <a:r>
              <a:rPr lang="en-GB" dirty="0" smtClean="0"/>
              <a:t>Covered low level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8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That’s all folks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Follow me on Twitter @</a:t>
            </a:r>
            <a:r>
              <a:rPr lang="en-GB" dirty="0" err="1" smtClean="0"/>
              <a:t>DougGore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3131840" y="4036210"/>
            <a:ext cx="4198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/>
              <a:t>Any questions?</a:t>
            </a:r>
            <a:endParaRPr lang="en-GB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the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Broadcom BCM2835 </a:t>
            </a:r>
            <a:r>
              <a:rPr lang="en-GB" dirty="0" err="1" smtClean="0"/>
              <a:t>SoC</a:t>
            </a:r>
            <a:endParaRPr lang="en-GB" dirty="0" smtClean="0"/>
          </a:p>
          <a:p>
            <a:r>
              <a:rPr lang="en-GB" dirty="0" smtClean="0"/>
              <a:t>Hardware accelerated 3D graphics</a:t>
            </a:r>
          </a:p>
          <a:p>
            <a:r>
              <a:rPr lang="en-GB" dirty="0" smtClean="0"/>
              <a:t>Hardware video and audio decoding</a:t>
            </a:r>
          </a:p>
          <a:p>
            <a:r>
              <a:rPr lang="en-GB" dirty="0" smtClean="0"/>
              <a:t>H.264 video encoding</a:t>
            </a:r>
          </a:p>
          <a:p>
            <a:r>
              <a:rPr lang="en-GB" dirty="0" smtClean="0"/>
              <a:t>256MB RAM split between CPU and GPU</a:t>
            </a:r>
          </a:p>
          <a:p>
            <a:r>
              <a:rPr lang="en-GB" dirty="0" smtClean="0"/>
              <a:t>Forget that, it’s now 512MB</a:t>
            </a:r>
          </a:p>
          <a:p>
            <a:r>
              <a:rPr lang="en-GB" dirty="0" smtClean="0"/>
              <a:t>Same chip as </a:t>
            </a:r>
            <a:r>
              <a:rPr lang="en-GB" dirty="0" err="1" smtClean="0"/>
              <a:t>Roku</a:t>
            </a:r>
            <a:r>
              <a:rPr lang="en-GB" dirty="0" smtClean="0"/>
              <a:t> 2</a:t>
            </a:r>
          </a:p>
          <a:p>
            <a:r>
              <a:rPr lang="en-GB" dirty="0" smtClean="0"/>
              <a:t>Programmable pins for custom hardware</a:t>
            </a:r>
          </a:p>
          <a:p>
            <a:r>
              <a:rPr lang="en-GB" dirty="0" smtClean="0"/>
              <a:t>And most importantly…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484784"/>
            <a:ext cx="6255488" cy="1362075"/>
          </a:xfrm>
        </p:spPr>
        <p:txBody>
          <a:bodyPr/>
          <a:lstStyle/>
          <a:p>
            <a:pPr algn="ctr"/>
            <a:r>
              <a:rPr lang="en-GB" dirty="0" smtClean="0"/>
              <a:t> NOW Built in </a:t>
            </a:r>
            <a:r>
              <a:rPr lang="en-GB" dirty="0" err="1" smtClean="0"/>
              <a:t>WaLes</a:t>
            </a:r>
            <a:endParaRPr lang="en-GB" dirty="0"/>
          </a:p>
        </p:txBody>
      </p:sp>
      <p:pic>
        <p:nvPicPr>
          <p:cNvPr id="1026" name="Picture 2" descr="http://upload.wikimedia.org/wikipedia/commons/thumb/5/59/Flag_of_Wales_2.svg/1000px-Flag_of_Wales_2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124400" cy="247464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657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Last Computer Made in Wales?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65" y="1609725"/>
            <a:ext cx="6138870" cy="4846638"/>
          </a:xfrm>
        </p:spPr>
      </p:pic>
    </p:spTree>
    <p:extLst>
      <p:ext uri="{BB962C8B-B14F-4D97-AF65-F5344CB8AC3E}">
        <p14:creationId xmlns:p14="http://schemas.microsoft.com/office/powerpoint/2010/main" val="42778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…Not Quite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Zebra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9" y="1609725"/>
            <a:ext cx="6027622" cy="4846638"/>
          </a:xfrm>
        </p:spPr>
      </p:pic>
      <p:sp>
        <p:nvSpPr>
          <p:cNvPr id="3" name="Rectangle 2"/>
          <p:cNvSpPr/>
          <p:nvPr/>
        </p:nvSpPr>
        <p:spPr>
          <a:xfrm>
            <a:off x="229460" y="2492896"/>
            <a:ext cx="784887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Zeer Eenvoudige Binaire Reken Automaat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8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3368</TotalTime>
  <Words>1150</Words>
  <Application>Microsoft Office PowerPoint</Application>
  <PresentationFormat>On-screen Show (4:3)</PresentationFormat>
  <Paragraphs>230</Paragraphs>
  <Slides>46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Opulent</vt:lpstr>
      <vt:lpstr>Dust off your Raspberry Pi</vt:lpstr>
      <vt:lpstr>About me</vt:lpstr>
      <vt:lpstr>What We will Cover</vt:lpstr>
      <vt:lpstr>Do you do Pi?</vt:lpstr>
      <vt:lpstr>Introducing the Pi</vt:lpstr>
      <vt:lpstr> NOW Built in WaLes</vt:lpstr>
      <vt:lpstr>The Last Computer Made in Wales?</vt:lpstr>
      <vt:lpstr>…Not Quite</vt:lpstr>
      <vt:lpstr>The Zebra</vt:lpstr>
      <vt:lpstr>BBC Model B &amp; electron</vt:lpstr>
      <vt:lpstr>ZX Spectrum</vt:lpstr>
      <vt:lpstr>Torch Computers</vt:lpstr>
      <vt:lpstr>Apple iMAC</vt:lpstr>
      <vt:lpstr>Production in the 80s</vt:lpstr>
      <vt:lpstr>Production now</vt:lpstr>
      <vt:lpstr>The PCB</vt:lpstr>
      <vt:lpstr>What is an SoC?</vt:lpstr>
      <vt:lpstr>Package On Package (POP)</vt:lpstr>
      <vt:lpstr>Hardware acceleration</vt:lpstr>
      <vt:lpstr>Where those Apis Sit</vt:lpstr>
      <vt:lpstr>Codec support</vt:lpstr>
      <vt:lpstr>Useful APIs and Systems</vt:lpstr>
      <vt:lpstr>Setup</vt:lpstr>
      <vt:lpstr>Flashing an SD card</vt:lpstr>
      <vt:lpstr>Getting prebuilt software</vt:lpstr>
      <vt:lpstr>Interesting programs</vt:lpstr>
      <vt:lpstr>Omxplayer</vt:lpstr>
      <vt:lpstr>High level Coding with Qt5</vt:lpstr>
      <vt:lpstr>QT5</vt:lpstr>
      <vt:lpstr>Getting Started</vt:lpstr>
      <vt:lpstr>How does QtQuick work?</vt:lpstr>
      <vt:lpstr>Hello, world</vt:lpstr>
      <vt:lpstr>Qt5 demo</vt:lpstr>
      <vt:lpstr>Low level Hardware Interfacing</vt:lpstr>
      <vt:lpstr>Low level I/O</vt:lpstr>
      <vt:lpstr>What’s on the Pi</vt:lpstr>
      <vt:lpstr>GPIO programming</vt:lpstr>
      <vt:lpstr>SPI</vt:lpstr>
      <vt:lpstr>Spi applications</vt:lpstr>
      <vt:lpstr>I2C</vt:lpstr>
      <vt:lpstr>I2C Applications</vt:lpstr>
      <vt:lpstr>Raspberry Pi Pinout</vt:lpstr>
      <vt:lpstr>Clocks</vt:lpstr>
      <vt:lpstr>Two ways to code C/C++</vt:lpstr>
      <vt:lpstr>Summary</vt:lpstr>
      <vt:lpstr>That’s all folks</vt:lpstr>
    </vt:vector>
  </TitlesOfParts>
  <Company>Quative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off your Raspberry Pi</dc:title>
  <dc:creator>Douglas Gore</dc:creator>
  <cp:lastModifiedBy>Douglas Gore</cp:lastModifiedBy>
  <cp:revision>187</cp:revision>
  <cp:lastPrinted>2012-11-04T23:47:59Z</cp:lastPrinted>
  <dcterms:created xsi:type="dcterms:W3CDTF">2012-09-06T21:09:37Z</dcterms:created>
  <dcterms:modified xsi:type="dcterms:W3CDTF">2012-11-07T19:56:59Z</dcterms:modified>
</cp:coreProperties>
</file>