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60" r:id="rId12"/>
  </p:sldMasterIdLst>
  <p:notesMasterIdLst>
    <p:notesMasterId r:id="rId42"/>
  </p:notesMasterIdLst>
  <p:handoutMasterIdLst>
    <p:handoutMasterId r:id="rId43"/>
  </p:handoutMasterIdLst>
  <p:sldIdLst>
    <p:sldId id="383" r:id="rId13"/>
    <p:sldId id="384" r:id="rId14"/>
    <p:sldId id="399" r:id="rId15"/>
    <p:sldId id="436" r:id="rId16"/>
    <p:sldId id="401" r:id="rId17"/>
    <p:sldId id="402" r:id="rId18"/>
    <p:sldId id="403" r:id="rId19"/>
    <p:sldId id="404" r:id="rId20"/>
    <p:sldId id="431" r:id="rId21"/>
    <p:sldId id="405" r:id="rId22"/>
    <p:sldId id="406" r:id="rId23"/>
    <p:sldId id="407" r:id="rId24"/>
    <p:sldId id="408" r:id="rId25"/>
    <p:sldId id="413" r:id="rId26"/>
    <p:sldId id="414" r:id="rId27"/>
    <p:sldId id="415" r:id="rId28"/>
    <p:sldId id="417" r:id="rId29"/>
    <p:sldId id="418" r:id="rId30"/>
    <p:sldId id="420" r:id="rId31"/>
    <p:sldId id="421" r:id="rId32"/>
    <p:sldId id="422" r:id="rId33"/>
    <p:sldId id="424" r:id="rId34"/>
    <p:sldId id="429" r:id="rId35"/>
    <p:sldId id="430" r:id="rId36"/>
    <p:sldId id="397" r:id="rId37"/>
    <p:sldId id="432" r:id="rId38"/>
    <p:sldId id="434" r:id="rId39"/>
    <p:sldId id="435" r:id="rId40"/>
    <p:sldId id="398" r:id="rId41"/>
  </p:sldIdLst>
  <p:sldSz cx="12188825" cy="6858000"/>
  <p:notesSz cx="9101138" cy="6858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2F92FF"/>
    <a:srgbClr val="007AFF"/>
    <a:srgbClr val="414E77"/>
    <a:srgbClr val="EA772A"/>
    <a:srgbClr val="D98049"/>
    <a:srgbClr val="858FB9"/>
    <a:srgbClr val="929BC0"/>
    <a:srgbClr val="9BA3C5"/>
    <a:srgbClr val="A5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2273" autoAdjust="0"/>
  </p:normalViewPr>
  <p:slideViewPr>
    <p:cSldViewPr showGuides="1">
      <p:cViewPr varScale="1">
        <p:scale>
          <a:sx n="93" d="100"/>
          <a:sy n="93" d="100"/>
        </p:scale>
        <p:origin x="108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1860" y="84"/>
      </p:cViewPr>
      <p:guideLst>
        <p:guide orient="horz" pos="2160"/>
        <p:guide pos="28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AF1FCD-5B2D-45CF-A6D4-0F3F74FBD606}" type="datetime1">
              <a:rPr lang="en-GB" smtClean="0">
                <a:solidFill>
                  <a:schemeClr val="tx2"/>
                </a:solidFill>
              </a:rPr>
              <a:t>04/06/2023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82CE1-C859-40EE-9EB2-765AABAEDB14}" type="datetime1">
              <a:rPr lang="en-GB" noProof="0" smtClean="0"/>
              <a:t>04/06/2023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0114" y="3257550"/>
            <a:ext cx="728091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04/06/2023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477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32004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3282244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336408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457202"/>
            <a:ext cx="7008574" cy="2666998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125" y="3733798"/>
            <a:ext cx="7008574" cy="18536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2DA936-D7C3-DDDD-2A73-FF662244F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332111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413955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4958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1588913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21A3A23-DAD4-4B02-355F-DC2EAA0B76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248E8-1FA9-417F-8B76-833AE802A4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55C575-978C-7939-7AC7-7319EC3453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FCF6-5E85-4AAB-A056-2F887AB5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136745-51EE-4927-87F0-436C5B135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E0FB2D8-2DFE-F076-4BD3-8E75CBA38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4E552-1C7D-4F9B-BA9A-7B9CCD9B8154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72439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806243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888088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125" y="1981201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40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Name &amp; Contact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0125" y="5257798"/>
            <a:ext cx="7008574" cy="6858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dirty="0"/>
              <a:t>Please fill out your evaluation.</a:t>
            </a:r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3934EC-8BEE-42BE-BCF5-1D32DE917333}"/>
              </a:ext>
            </a:extLst>
          </p:cNvPr>
          <p:cNvSpPr txBox="1">
            <a:spLocks/>
          </p:cNvSpPr>
          <p:nvPr userDrawn="1"/>
        </p:nvSpPr>
        <p:spPr>
          <a:xfrm>
            <a:off x="1877316" y="304795"/>
            <a:ext cx="8434192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 You!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26B0C0-BA92-5C7C-7CE0-963D9F5B7A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0000E-C760-4FD2-ACBA-9EA8C0003806}"/>
              </a:ext>
            </a:extLst>
          </p:cNvPr>
          <p:cNvSpPr/>
          <p:nvPr userDrawn="1"/>
        </p:nvSpPr>
        <p:spPr>
          <a:xfrm>
            <a:off x="1523205" y="1288774"/>
            <a:ext cx="10665620" cy="511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DCB0472-BC25-A564-9028-DDE3F6BEE05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09" r:id="rId3"/>
    <p:sldLayoutId id="2147483715" r:id="rId4"/>
    <p:sldLayoutId id="214748370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218987" rtl="0" eaLnBrk="1" latinLnBrk="0" hangingPunct="1">
        <a:lnSpc>
          <a:spcPct val="100000"/>
        </a:lnSpc>
        <a:spcBef>
          <a:spcPts val="1866"/>
        </a:spcBef>
        <a:buSzPct val="90000"/>
        <a:buFont typeface="Wingdings 2" panose="05020102010507070707" pitchFamily="18" charset="2"/>
        <a:buChar char="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1066"/>
        </a:spcBef>
        <a:buSzPct val="70000"/>
        <a:buFont typeface="Century Gothic" panose="020B0502020202020204" pitchFamily="34" charset="0"/>
        <a:buChar char="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Century Gothic" panose="020B0502020202020204" pitchFamily="34" charset="0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shel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Hennig/PowerShel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747FE-A305-46DB-85E4-48B528D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PowerShell: Batch Files on Steroids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7EF910-D56A-4F0E-B025-4DA186C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Hennig</a:t>
            </a:r>
          </a:p>
          <a:p>
            <a:r>
              <a:rPr lang="en-US" dirty="0"/>
              <a:t>Stonefield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3397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AD74-A684-4493-AE63-3BA373E6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0F2C-733E-4541-8BAD-725687A4E7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Four types:</a:t>
            </a:r>
          </a:p>
          <a:p>
            <a:pPr lvl="1"/>
            <a:r>
              <a:rPr lang="en-CA" dirty="0"/>
              <a:t>Native commands</a:t>
            </a:r>
          </a:p>
          <a:p>
            <a:pPr lvl="1"/>
            <a:r>
              <a:rPr lang="en-CA" dirty="0"/>
              <a:t>Cmdlets</a:t>
            </a:r>
          </a:p>
          <a:p>
            <a:pPr lvl="1"/>
            <a:r>
              <a:rPr lang="en-CA" dirty="0"/>
              <a:t>Scripts</a:t>
            </a:r>
          </a:p>
          <a:p>
            <a:pPr lvl="1"/>
            <a:r>
              <a:rPr lang="en-CA" dirty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A38F-6C7E-4917-B2BA-61D4808C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2D8E-D5DF-4731-9CFD-1AE31F0FA5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Built-in commands</a:t>
            </a:r>
          </a:p>
          <a:p>
            <a:r>
              <a:rPr lang="en-CA" dirty="0"/>
              <a:t>Verb-noun syntax</a:t>
            </a:r>
          </a:p>
          <a:p>
            <a:r>
              <a:rPr lang="en-CA" dirty="0"/>
              <a:t>Case-insensitive</a:t>
            </a:r>
          </a:p>
          <a:p>
            <a:r>
              <a:rPr lang="en-CA" dirty="0"/>
              <a:t>Aliases</a:t>
            </a:r>
          </a:p>
        </p:txBody>
      </p:sp>
    </p:spTree>
    <p:extLst>
      <p:ext uri="{BB962C8B-B14F-4D97-AF65-F5344CB8AC3E}">
        <p14:creationId xmlns:p14="http://schemas.microsoft.com/office/powerpoint/2010/main" val="42599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245D-9577-4C09-B579-30B5A915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CA28-8DA2-4EFA-A557-E85ABE604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ps1 file</a:t>
            </a:r>
          </a:p>
          <a:p>
            <a:r>
              <a:rPr lang="en-CA" dirty="0"/>
              <a:t>Execution policy prevents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BF9B-B390-497C-91AA-667084D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5533-2128-4BDD-BDC6-05E083370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HelloWorld($name)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 "Hello, $name"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C1B9-74E3-4578-9EBA-90CE63FD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4EEB-29DE-415E-AD67-38AB091F9B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Scripts (psm1) that provide functions to other scripts</a:t>
            </a:r>
          </a:p>
          <a:p>
            <a:r>
              <a:rPr lang="en-CA" dirty="0"/>
              <a:t>$</a:t>
            </a:r>
            <a:r>
              <a:rPr lang="en-CA" dirty="0" err="1"/>
              <a:t>env:psModulePath</a:t>
            </a:r>
            <a:r>
              <a:rPr lang="en-CA" dirty="0"/>
              <a:t> shows paths</a:t>
            </a:r>
            <a:endParaRPr lang="en-US" dirty="0"/>
          </a:p>
          <a:p>
            <a:r>
              <a:rPr lang="en-CA" dirty="0"/>
              <a:t>Import-Module loads a module</a:t>
            </a:r>
          </a:p>
          <a:p>
            <a:r>
              <a:rPr lang="en-CA" dirty="0"/>
              <a:t>Get-Module lists loaded modules</a:t>
            </a:r>
          </a:p>
          <a:p>
            <a:r>
              <a:rPr lang="en-CA" dirty="0"/>
              <a:t>PowerShell Gallery</a:t>
            </a:r>
            <a:r>
              <a:rPr lang="en-CA"/>
              <a:t>: </a:t>
            </a:r>
            <a:r>
              <a:rPr lang="en-CA">
                <a:hlinkClick r:id="rId2"/>
              </a:rPr>
              <a:t>https://www.powershellgallery.com</a:t>
            </a:r>
            <a:r>
              <a:rPr lang="en-CA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074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A6F4-EDD3-45A0-961B-EDE13CC6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8BD6-163C-43D7-89E5-883895071A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Comparisons case-insensitive</a:t>
            </a:r>
          </a:p>
          <a:p>
            <a:r>
              <a:rPr lang="en-CA" dirty="0"/>
              <a:t>Use “c” prefix for case-sensitive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9D647D-624C-41C0-8D0F-B6B38CA8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8002"/>
              </p:ext>
            </p:extLst>
          </p:nvPr>
        </p:nvGraphicFramePr>
        <p:xfrm>
          <a:off x="3183453" y="2926080"/>
          <a:ext cx="7057708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Operator</a:t>
                      </a:r>
                      <a:endParaRPr lang="en-US" sz="1600" b="1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en-US" sz="1600" dirty="0" err="1">
                          <a:effectLst/>
                        </a:rPr>
                        <a:t>eq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Equals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-ne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equals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-gt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-lt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-ge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 or equals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-le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 or equal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-like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Like; you can use “*” as a wildcard character.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-notlike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like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-contains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Contains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-notcontains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Does not contain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-in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In a list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-notin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in a list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FD57-6F93-4096-A8B4-68BFB268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E795-D9AF-45C8-93B1-123160096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Logical: -not (or !), -and, -or</a:t>
            </a:r>
          </a:p>
          <a:p>
            <a:r>
              <a:rPr lang="en-CA" dirty="0"/>
              <a:t>Assignment operators: =, ++, --, +=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07E2-A84E-43D7-AE03-5836CCDA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Branching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481F-894C-4CF1-AF84-1BA43EC452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10148220" cy="4648192"/>
          </a:xfrm>
        </p:spPr>
        <p:txBody>
          <a:bodyPr/>
          <a:lstStyle/>
          <a:p>
            <a:r>
              <a:rPr lang="en-CA" dirty="0"/>
              <a:t>if: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(some condition)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elseif (some condition)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AD99-4774-419A-8B22-CC8F0657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Branching Code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A9AB-F507-47A8-866B-8ED8B6DADD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switch: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(expression)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value1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2D75-9A2C-465A-A6AD-C82B1BAF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E443-A061-43D7-8200-7D10A12288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do while/while:</a:t>
            </a:r>
            <a:br>
              <a:rPr lang="en-CA" dirty="0"/>
            </a:b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while ($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-le 5)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BBE92-AA68-482B-A6E7-BA8CBE6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C939-36E8-4567-A94D-BC386F35EF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10209212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CTO of Stonefield Software Inc.</a:t>
            </a:r>
          </a:p>
          <a:p>
            <a:pPr eaLnBrk="1" hangingPunct="1">
              <a:defRPr/>
            </a:pPr>
            <a:r>
              <a:rPr lang="en-US" dirty="0"/>
              <a:t>More than 40 years experience in IT industry</a:t>
            </a:r>
          </a:p>
          <a:p>
            <a:pPr eaLnBrk="1" hangingPunct="1">
              <a:defRPr/>
            </a:pPr>
            <a:r>
              <a:rPr lang="en-US" dirty="0"/>
              <a:t>Author of award-winning Stonefield Query</a:t>
            </a:r>
          </a:p>
          <a:p>
            <a:pPr eaLnBrk="1" hangingPunct="1">
              <a:defRPr/>
            </a:pPr>
            <a:r>
              <a:rPr lang="en-US" dirty="0"/>
              <a:t>Author of several books and over 100 articles</a:t>
            </a:r>
          </a:p>
          <a:p>
            <a:pPr eaLnBrk="1" hangingPunct="1">
              <a:defRPr/>
            </a:pPr>
            <a:r>
              <a:rPr lang="en-US" dirty="0"/>
              <a:t>15-time Microsoft MVP</a:t>
            </a:r>
            <a:endParaRPr lang="en-CA" dirty="0"/>
          </a:p>
        </p:txBody>
      </p:sp>
      <p:pic>
        <p:nvPicPr>
          <p:cNvPr id="6" name="Picture 5" descr="SFQUERY">
            <a:extLst>
              <a:ext uri="{FF2B5EF4-FFF2-40B4-BE49-F238E27FC236}">
                <a16:creationId xmlns:a16="http://schemas.microsoft.com/office/drawing/2014/main" id="{148430E6-A8C5-4872-BC40-29AF120C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36" y="5229200"/>
            <a:ext cx="2092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 descr="C:\Development\WWW\Stonefield\MVPHorizontal.jpg">
            <a:extLst>
              <a:ext uri="{FF2B5EF4-FFF2-40B4-BE49-F238E27FC236}">
                <a16:creationId xmlns:a16="http://schemas.microsoft.com/office/drawing/2014/main" id="{3D34D492-BEDA-1A24-E259-3F59991A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5238874"/>
            <a:ext cx="16557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68B-3491-47D9-B3FB-18A4163F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1F9D-22C4-4136-8E16-843C733752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800" dirty="0"/>
              <a:t>do until:</a:t>
            </a:r>
            <a:br>
              <a:rPr lang="en-CA" sz="2800" dirty="0"/>
            </a:br>
            <a:endParaRPr lang="en-CA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until ($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90B9-54BA-442F-8C59-E2C47E2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6018-61C4-4429-976F-67CF34A70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10209213" cy="4648192"/>
          </a:xfrm>
        </p:spPr>
        <p:txBody>
          <a:bodyPr/>
          <a:lstStyle/>
          <a:p>
            <a:r>
              <a:rPr lang="en-CA" sz="2400" dirty="0"/>
              <a:t>for:</a:t>
            </a:r>
            <a:br>
              <a:rPr lang="en-CA" sz="2400" dirty="0"/>
            </a:br>
            <a:endParaRPr lang="en-CA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for ($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1;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6;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30DD-4CD4-428A-8DB4-C8F97AB1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81D7-D820-4E6C-B38C-3C91A3EE01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10019456" cy="4648192"/>
          </a:xfrm>
        </p:spPr>
        <p:txBody>
          <a:bodyPr/>
          <a:lstStyle/>
          <a:p>
            <a:r>
              <a:rPr lang="en-CA" dirty="0"/>
              <a:t>foreach:</a:t>
            </a:r>
            <a:br>
              <a:rPr lang="en-CA" dirty="0"/>
            </a:b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currFolder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Get-Location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foreach($item in (Get-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ChildItem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–Path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currFolder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-Recurse -File))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$source =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item.DirectoryName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"\" + $item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CA" sz="2400" dirty="0"/>
              <a:t>break and continue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BE69-6AD0-4FBB-93E5-20E571F3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E462-FD00-4916-8FF2-269C4FE7BD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try/catch/finally</a:t>
            </a:r>
          </a:p>
          <a:p>
            <a:r>
              <a:rPr lang="en-CA" dirty="0"/>
              <a:t>$? contains status of last statement</a:t>
            </a:r>
          </a:p>
          <a:p>
            <a:r>
              <a:rPr lang="en-CA" dirty="0"/>
              <a:t>$Error contains information about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5A37-9CC6-432B-9277-0D71BAE2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7B1E-30D1-4393-8EE7-099F510E1F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Use | to send output of one command to input of another</a:t>
            </a:r>
          </a:p>
          <a:p>
            <a:r>
              <a:rPr lang="en-CA" dirty="0"/>
              <a:t>Use $input for pipelined values</a:t>
            </a:r>
            <a:endParaRPr lang="en-US" dirty="0"/>
          </a:p>
          <a:p>
            <a:r>
              <a:rPr lang="en-CA" dirty="0"/>
              <a:t>Filter removes items ($_ is current item)</a:t>
            </a:r>
          </a:p>
          <a:p>
            <a:r>
              <a:rPr lang="en-CA" dirty="0"/>
              <a:t>e.g. Where-Object acts like WHERE clause in SQL</a:t>
            </a:r>
          </a:p>
        </p:txBody>
      </p:sp>
    </p:spTree>
    <p:extLst>
      <p:ext uri="{BB962C8B-B14F-4D97-AF65-F5344CB8AC3E}">
        <p14:creationId xmlns:p14="http://schemas.microsoft.com/office/powerpoint/2010/main" val="11696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79B9F-116A-4370-9702-B5EBDEC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Working with .NET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4BB3-4E84-4133-A4C9-335F711E4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CA" dirty="0"/>
              <a:t>New-Object instantiates object</a:t>
            </a:r>
          </a:p>
          <a:p>
            <a:r>
              <a:rPr lang="en-CA" dirty="0"/>
              <a:t>[Class]::Member calls static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9901-77E0-4131-BB2A-BCFCC66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4CCB-51A1-47D0-978F-64D8C4CD22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Automating application installation</a:t>
            </a:r>
          </a:p>
          <a:p>
            <a:r>
              <a:rPr lang="en-CA" dirty="0"/>
              <a:t>Backing up files</a:t>
            </a:r>
          </a:p>
          <a:p>
            <a:r>
              <a:rPr lang="en-CA" dirty="0"/>
              <a:t>Backing up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33268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44C2-1B50-4025-BE60-2685A0E0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8BAA-9856-47C4-AFF0-269149613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GIYF: “how do I &lt;something&gt; in PowerShell”</a:t>
            </a:r>
          </a:p>
          <a:p>
            <a:r>
              <a:rPr lang="en-US" dirty="0"/>
              <a:t>Microsoft’s PowerShell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https://learn.microsoft.com/en-us/powershell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1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F88E-B1BF-4D15-8A20-46E2FE8E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FAF0-EE44-466D-940D-9EFE13618F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Can automate just about anything</a:t>
            </a:r>
          </a:p>
          <a:p>
            <a:pPr eaLnBrk="1" hangingPunct="1">
              <a:defRPr/>
            </a:pPr>
            <a:r>
              <a:rPr lang="en-CA" dirty="0"/>
              <a:t>Relatively easy to learn</a:t>
            </a:r>
          </a:p>
          <a:p>
            <a:pPr eaLnBrk="1" hangingPunct="1">
              <a:defRPr/>
            </a:pPr>
            <a:r>
              <a:rPr lang="en-CA" dirty="0"/>
              <a:t>Tons of resources available</a:t>
            </a:r>
          </a:p>
          <a:p>
            <a:pPr eaLnBrk="1" hangingPunct="1">
              <a:defRPr/>
            </a:pPr>
            <a:r>
              <a:rPr lang="en-CA" dirty="0"/>
              <a:t>Session materials </a:t>
            </a:r>
            <a:r>
              <a:rPr lang="en-CA"/>
              <a:t>at </a:t>
            </a:r>
            <a:r>
              <a:rPr lang="en-CA">
                <a:hlinkClick r:id="rId2"/>
              </a:rPr>
              <a:t>https://github.com/DougHennig/PowerShell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5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C866F-EFAC-46BA-904A-D52904C9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Doug Hennig</a:t>
            </a:r>
            <a:br>
              <a:rPr lang="en-US" dirty="0"/>
            </a:br>
            <a:r>
              <a:rPr lang="en-US" dirty="0"/>
              <a:t>Stonefield Software Inc.</a:t>
            </a:r>
            <a:br>
              <a:rPr lang="en-US" dirty="0"/>
            </a:br>
            <a:r>
              <a:rPr lang="en-US" dirty="0"/>
              <a:t>doug@doughennig.com</a:t>
            </a:r>
            <a:br>
              <a:rPr lang="en-US" dirty="0"/>
            </a:br>
            <a:r>
              <a:rPr lang="en-US" dirty="0"/>
              <a:t>https://DougHennig.com</a:t>
            </a:r>
          </a:p>
        </p:txBody>
      </p:sp>
    </p:spTree>
    <p:extLst>
      <p:ext uri="{BB962C8B-B14F-4D97-AF65-F5344CB8AC3E}">
        <p14:creationId xmlns:p14="http://schemas.microsoft.com/office/powerpoint/2010/main" val="26559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4CCC9-5DD0-43CF-95EE-2E64ECC8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AFA4-2FDE-47DF-A390-3AE777B0F8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Can’t automate GUI tasks</a:t>
            </a:r>
          </a:p>
          <a:p>
            <a:pPr eaLnBrk="1" hangingPunct="1">
              <a:defRPr/>
            </a:pPr>
            <a:r>
              <a:rPr lang="en-CA" dirty="0"/>
              <a:t>BAT files have shortcomings</a:t>
            </a:r>
          </a:p>
          <a:p>
            <a:pPr eaLnBrk="1" hangingPunct="1">
              <a:defRPr/>
            </a:pPr>
            <a:r>
              <a:rPr lang="en-CA" dirty="0"/>
              <a:t>Windows PowerShell included with Windows 7 and later</a:t>
            </a:r>
          </a:p>
        </p:txBody>
      </p:sp>
    </p:spTree>
    <p:extLst>
      <p:ext uri="{BB962C8B-B14F-4D97-AF65-F5344CB8AC3E}">
        <p14:creationId xmlns:p14="http://schemas.microsoft.com/office/powerpoint/2010/main" val="33721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E1DC-7FA5-439B-AA4C-7D535E26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FC07-2013-4078-9DEE-510DB06E23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Two versions:</a:t>
            </a:r>
          </a:p>
          <a:p>
            <a:pPr lvl="1">
              <a:defRPr/>
            </a:pPr>
            <a:r>
              <a:rPr lang="en-CA" dirty="0"/>
              <a:t>“Classic” (5.1 latest version):</a:t>
            </a:r>
          </a:p>
          <a:p>
            <a:pPr lvl="2">
              <a:defRPr/>
            </a:pPr>
            <a:r>
              <a:rPr lang="en-CA" dirty="0"/>
              <a:t>Built on .NET framework: Windows only</a:t>
            </a:r>
          </a:p>
          <a:p>
            <a:pPr lvl="2">
              <a:defRPr/>
            </a:pPr>
            <a:r>
              <a:rPr lang="en-CA" dirty="0"/>
              <a:t>No longer developed</a:t>
            </a:r>
          </a:p>
          <a:p>
            <a:pPr lvl="2">
              <a:defRPr/>
            </a:pPr>
            <a:r>
              <a:rPr lang="en-US" dirty="0"/>
              <a:t>C:\Windows\System32\WindowsPowerShell\v1.0\PowerShell.exe</a:t>
            </a:r>
            <a:endParaRPr lang="en-CA" dirty="0"/>
          </a:p>
          <a:p>
            <a:pPr lvl="1">
              <a:defRPr/>
            </a:pPr>
            <a:r>
              <a:rPr lang="en-CA" dirty="0"/>
              <a:t>PowerShell Core (7.3.4 latest version):</a:t>
            </a:r>
          </a:p>
          <a:p>
            <a:pPr lvl="2">
              <a:defRPr/>
            </a:pPr>
            <a:r>
              <a:rPr lang="en-CA" dirty="0"/>
              <a:t>Built on .NET Core: Windows, MacOS, Linux</a:t>
            </a:r>
          </a:p>
          <a:p>
            <a:pPr lvl="2">
              <a:defRPr/>
            </a:pPr>
            <a:r>
              <a:rPr lang="en-CA" dirty="0"/>
              <a:t>Not installed by default</a:t>
            </a:r>
          </a:p>
          <a:p>
            <a:pPr lvl="2">
              <a:defRPr/>
            </a:pPr>
            <a:r>
              <a:rPr lang="en-US" dirty="0"/>
              <a:t>C:\Program Files\PowerShell\7\Pwsh.exe</a:t>
            </a:r>
            <a:endParaRPr lang="en-CA" dirty="0"/>
          </a:p>
          <a:p>
            <a:pPr>
              <a:defRPr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5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9EB1-5C41-4F74-A363-20F893C1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9DF3-0AD1-4CC0-9E8A-F2F4914656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Key things to know:</a:t>
            </a:r>
          </a:p>
          <a:p>
            <a:pPr lvl="1"/>
            <a:r>
              <a:rPr lang="en-CA" dirty="0"/>
              <a:t>Based on .NET</a:t>
            </a:r>
          </a:p>
          <a:p>
            <a:pPr lvl="1"/>
            <a:r>
              <a:rPr lang="en-CA" dirty="0"/>
              <a:t>Full access to COM and WMI</a:t>
            </a:r>
          </a:p>
          <a:p>
            <a:pPr lvl="1"/>
            <a:r>
              <a:rPr lang="en-CA" dirty="0"/>
              <a:t>Interpreted and interactive</a:t>
            </a:r>
          </a:p>
          <a:p>
            <a:pPr lvl="1"/>
            <a:r>
              <a:rPr lang="en-CA" dirty="0"/>
              <a:t>Dynamically typed</a:t>
            </a:r>
          </a:p>
          <a:p>
            <a:pPr lvl="1"/>
            <a:r>
              <a:rPr lang="en-CA" dirty="0"/>
              <a:t>Everything is an object</a:t>
            </a:r>
          </a:p>
        </p:txBody>
      </p:sp>
    </p:spTree>
    <p:extLst>
      <p:ext uri="{BB962C8B-B14F-4D97-AF65-F5344CB8AC3E}">
        <p14:creationId xmlns:p14="http://schemas.microsoft.com/office/powerpoint/2010/main" val="5285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AF7B-8207-497B-A069-88A6977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PowerShell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0333-ED6B-45AE-9DE4-F46D6EF7BC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Server management</a:t>
            </a:r>
          </a:p>
          <a:p>
            <a:r>
              <a:rPr lang="en-CA" dirty="0"/>
              <a:t>Web server management</a:t>
            </a:r>
          </a:p>
          <a:p>
            <a:r>
              <a:rPr lang="en-CA" dirty="0"/>
              <a:t>Workstation management</a:t>
            </a:r>
          </a:p>
          <a:p>
            <a:r>
              <a:rPr lang="en-CA" dirty="0"/>
              <a:t>Application management</a:t>
            </a:r>
          </a:p>
          <a:p>
            <a:r>
              <a:rPr lang="en-CA" dirty="0"/>
              <a:t>Anything else you want to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1A2C-883C-40F0-9F9D-41419640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Starting with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2CC8-7D4F-49F1-B87D-0D9248BA30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Windows Start, “</a:t>
            </a:r>
            <a:r>
              <a:rPr lang="en-CA" dirty="0" err="1"/>
              <a:t>powershell</a:t>
            </a:r>
            <a:r>
              <a:rPr lang="en-CA" dirty="0"/>
              <a:t>” (“</a:t>
            </a:r>
            <a:r>
              <a:rPr lang="en-CA" dirty="0" err="1"/>
              <a:t>powershell</a:t>
            </a:r>
            <a:r>
              <a:rPr lang="en-CA" dirty="0"/>
              <a:t> 7”)</a:t>
            </a:r>
          </a:p>
          <a:p>
            <a:r>
              <a:rPr lang="en-CA" dirty="0"/>
              <a:t>Type “</a:t>
            </a:r>
            <a:r>
              <a:rPr lang="en-CA" dirty="0" err="1"/>
              <a:t>powershell</a:t>
            </a:r>
            <a:r>
              <a:rPr lang="en-CA" dirty="0"/>
              <a:t>” (“</a:t>
            </a:r>
            <a:r>
              <a:rPr lang="en-CA" dirty="0" err="1"/>
              <a:t>pwsh</a:t>
            </a:r>
            <a:r>
              <a:rPr lang="en-CA" dirty="0"/>
              <a:t>”) in address bar</a:t>
            </a:r>
          </a:p>
          <a:p>
            <a:r>
              <a:rPr lang="en-CA" dirty="0"/>
              <a:t>Any cmd.exe command works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8D8B15-1DC7-B00B-E742-45A9F8FC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22" y="3645024"/>
            <a:ext cx="4915918" cy="27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489D-C770-486F-ADD9-5278FE07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9837-F528-4D65-AFAC-FD7F902B3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Names:</a:t>
            </a:r>
          </a:p>
          <a:p>
            <a:pPr lvl="1"/>
            <a:r>
              <a:rPr lang="en-CA" dirty="0"/>
              <a:t>Start with $</a:t>
            </a:r>
          </a:p>
          <a:p>
            <a:pPr lvl="1"/>
            <a:r>
              <a:rPr lang="en-CA" dirty="0"/>
              <a:t>Case-insensitive</a:t>
            </a:r>
          </a:p>
          <a:p>
            <a:pPr lvl="1"/>
            <a:r>
              <a:rPr lang="en-CA" dirty="0"/>
              <a:t>Any character except !, @, #, %, &amp;, comma, period, space</a:t>
            </a:r>
          </a:p>
          <a:p>
            <a:pPr lvl="1"/>
            <a:r>
              <a:rPr lang="en-CA" dirty="0"/>
              <a:t>Avoid reserved words</a:t>
            </a:r>
          </a:p>
          <a:p>
            <a:pPr lvl="1"/>
            <a:r>
              <a:rPr lang="en-CA" dirty="0"/>
              <a:t>Normal convention: camelCase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4264-6707-4754-A83F-CCB7F68F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PowerShell 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B768-C17B-4143-8295-3B2A2C8783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For PowerShell (use VS Code with PS extension for PowerShell Core)</a:t>
            </a:r>
          </a:p>
          <a:p>
            <a:r>
              <a:rPr lang="en-CA" dirty="0"/>
              <a:t>Console pane, script editor, debugger, commands pane, IntelliSense</a:t>
            </a:r>
          </a:p>
          <a:p>
            <a:r>
              <a:rPr lang="en-CA" dirty="0"/>
              <a:t>Launch: edit ps1 file or</a:t>
            </a:r>
            <a:br>
              <a:rPr lang="en-CA" dirty="0"/>
            </a:br>
            <a:r>
              <a:rPr lang="en-CA" dirty="0"/>
              <a:t>“</a:t>
            </a:r>
            <a:r>
              <a:rPr lang="en-CA" dirty="0" err="1"/>
              <a:t>powershell_ise</a:t>
            </a:r>
            <a:r>
              <a:rPr lang="en-CA" dirty="0"/>
              <a:t>” in</a:t>
            </a:r>
            <a:br>
              <a:rPr lang="en-CA" dirty="0"/>
            </a:br>
            <a:r>
              <a:rPr lang="en-CA" dirty="0"/>
              <a:t>Windows Explorer address bar</a:t>
            </a:r>
          </a:p>
          <a:p>
            <a:r>
              <a:rPr lang="en-CA" dirty="0"/>
              <a:t>Tab completion handy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3F90-67F1-46F0-B794-F716FEEE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33" y="3284984"/>
            <a:ext cx="3752212" cy="30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FF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rtualFoxFest Template.pptx" id="{B23F494D-9431-449C-91E1-CF8C6B5F427F}" vid="{7A3966F1-F5AB-472E-93BB-CDD7AB7106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10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5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6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7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9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10.xml><?xml version="1.0" encoding="utf-8"?>
<ds:datastoreItem xmlns:ds="http://schemas.openxmlformats.org/officeDocument/2006/customXml" ds:itemID="{9BE992AB-AC79-4CFA-8E4D-01B8E612C59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DCE84C0-C49E-43FD-B3E0-95EA30D6B5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93E3EFA-D9D3-4448-BC21-BB615615836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64DEF83-831D-41CA-B887-8B4678D8435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24F15E0-202D-4292-9536-B4298F98D69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CC5A912-861C-4DE5-A79D-195E5086349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4248713-04D9-4B55-9B64-290315285C6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8B7C765-2F36-4486-9DE5-D0E485AFE8E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VirtualFoxFest Template</Template>
  <TotalTime>880</TotalTime>
  <Words>857</Words>
  <Application>Microsoft Office PowerPoint</Application>
  <PresentationFormat>Custom</PresentationFormat>
  <Paragraphs>197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</vt:lpstr>
      <vt:lpstr>Century Gothic</vt:lpstr>
      <vt:lpstr>Consolas</vt:lpstr>
      <vt:lpstr>Wingdings 2</vt:lpstr>
      <vt:lpstr>VFF</vt:lpstr>
      <vt:lpstr>Windows PowerShell: Batch Files on Steroids</vt:lpstr>
      <vt:lpstr>About Me</vt:lpstr>
      <vt:lpstr>Introduction</vt:lpstr>
      <vt:lpstr>Introduction (continued)</vt:lpstr>
      <vt:lpstr>Introduction (continued)</vt:lpstr>
      <vt:lpstr>What is PowerShell Good For?</vt:lpstr>
      <vt:lpstr>Starting with PowerShell</vt:lpstr>
      <vt:lpstr>Variables</vt:lpstr>
      <vt:lpstr>PowerShell ISE</vt:lpstr>
      <vt:lpstr>Commands</vt:lpstr>
      <vt:lpstr>Cmdlets</vt:lpstr>
      <vt:lpstr>Scripts</vt:lpstr>
      <vt:lpstr>Functions</vt:lpstr>
      <vt:lpstr>Modules</vt:lpstr>
      <vt:lpstr>Comparison Operators</vt:lpstr>
      <vt:lpstr>Other Operators</vt:lpstr>
      <vt:lpstr>Branching Code</vt:lpstr>
      <vt:lpstr>Branching Code (continued)</vt:lpstr>
      <vt:lpstr>Loops</vt:lpstr>
      <vt:lpstr>Loops (continued)</vt:lpstr>
      <vt:lpstr>Loops (continued)</vt:lpstr>
      <vt:lpstr>Loops (continued)</vt:lpstr>
      <vt:lpstr>Error Handling</vt:lpstr>
      <vt:lpstr>Pipelining</vt:lpstr>
      <vt:lpstr>Working with .NET</vt:lpstr>
      <vt:lpstr>Examples</vt:lpstr>
      <vt:lpstr>Resources</vt:lpstr>
      <vt:lpstr>Summary</vt:lpstr>
      <vt:lpstr>Doug Hennig Stonefield Software Inc. doug@doughennig.com https://DougHennig.com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PowerShell: Batch Files on Steroids</dc:title>
  <dc:creator>Doug Hennig</dc:creator>
  <cp:keywords>Virtual Fox Fest</cp:keywords>
  <cp:lastModifiedBy>Doug Hennig</cp:lastModifiedBy>
  <cp:revision>79</cp:revision>
  <dcterms:created xsi:type="dcterms:W3CDTF">2021-04-08T19:06:37Z</dcterms:created>
  <dcterms:modified xsi:type="dcterms:W3CDTF">2023-06-04T15:25:06Z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