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601" r:id="rId1"/>
  </p:sldMasterIdLst>
  <p:notesMasterIdLst>
    <p:notesMasterId r:id="rId31"/>
  </p:notesMasterIdLst>
  <p:sldIdLst>
    <p:sldId id="295" r:id="rId2"/>
    <p:sldId id="256" r:id="rId3"/>
    <p:sldId id="283" r:id="rId4"/>
    <p:sldId id="257" r:id="rId5"/>
    <p:sldId id="258" r:id="rId6"/>
    <p:sldId id="287" r:id="rId7"/>
    <p:sldId id="274" r:id="rId8"/>
    <p:sldId id="288" r:id="rId9"/>
    <p:sldId id="289" r:id="rId10"/>
    <p:sldId id="275" r:id="rId11"/>
    <p:sldId id="290" r:id="rId12"/>
    <p:sldId id="270" r:id="rId13"/>
    <p:sldId id="271" r:id="rId14"/>
    <p:sldId id="265" r:id="rId15"/>
    <p:sldId id="291" r:id="rId16"/>
    <p:sldId id="284" r:id="rId17"/>
    <p:sldId id="277" r:id="rId18"/>
    <p:sldId id="279" r:id="rId19"/>
    <p:sldId id="273" r:id="rId20"/>
    <p:sldId id="282" r:id="rId21"/>
    <p:sldId id="278" r:id="rId22"/>
    <p:sldId id="266" r:id="rId23"/>
    <p:sldId id="269" r:id="rId24"/>
    <p:sldId id="259" r:id="rId25"/>
    <p:sldId id="280" r:id="rId26"/>
    <p:sldId id="294" r:id="rId27"/>
    <p:sldId id="262" r:id="rId28"/>
    <p:sldId id="263" r:id="rId29"/>
    <p:sldId id="26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0" autoAdjust="0"/>
    <p:restoredTop sz="70147" autoAdjust="0"/>
  </p:normalViewPr>
  <p:slideViewPr>
    <p:cSldViewPr snapToGrid="0">
      <p:cViewPr>
        <p:scale>
          <a:sx n="63" d="100"/>
          <a:sy n="63" d="100"/>
        </p:scale>
        <p:origin x="1164" y="72"/>
      </p:cViewPr>
      <p:guideLst/>
    </p:cSldViewPr>
  </p:slideViewPr>
  <p:outlineViewPr>
    <p:cViewPr>
      <p:scale>
        <a:sx n="33" d="100"/>
        <a:sy n="33" d="100"/>
      </p:scale>
      <p:origin x="0" y="-460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3-08T04:45:47.52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1781 369,'0'6,"-6"2,-13-1,-20-1,-21-2,-23-2,-14 0,-8-2,-3 0,11 0,11 0,8-1,1 1,8 0,4 0,1 0,-4 0,2 0,8 0,8 0,0 0,4 0,-2 0,1 6,4 1,3 0,2 5,3 0,6-8,9-10,8-10,5-14,11-1,3-1,7-1,13 5,1 1,1 6,3 7,0-1,7-3,2 1,11-1,8 1,0 4,-5-1,-6 1,-5 4,-5 2,2-2,0-1,-1 2,-2 3,-2 1,5 2,1 1,4 1,1 1,3-1,10 0,1 1,1-1,-4 0,-6 0,-7 0,-4 0,-5-5,-2-3,5 1,1 1,5 2,6 1,-17 2,-19 0,-19 1,-14 1,-9-1,-6 0,-4 6,-6 2,-1-1,0-1,3-2,2-1,2-2,2 0,-5 4,-1 3,1-1,1-2,-3-1,-2 4,3 1,1-1,3-3,1-1,-4-2,-2 0,2-2,1 5,2 3,1-2,2 0,0-2,1-2,0 5,0 1,0-1,-1-1,1-2,0-2,-1-1,1 0,0-2,-7 1,-1 0,1-1,1 1,1 0,-4 0,0 0,7-6,14-7,18-2,8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3-08T04:45:51.64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99,'6'0,"7"0,7 0,7 0,3 0,9 0,8 0,3 0,3 0,-1 0,2 0,-2 0,0 0,4 0,-2 0,-6 0,-3 0,0-6,-1-1,-2-1,-3 3,-3 1,5 1,1 2,4-6,0 0,-2 0,-2 1,-4 3,4-5,6-1,1 1,-3 2,-4 3,-8 6,-10 9,-9 8,-14 7,-6 3,-2 4,0 0,-5 2,0-1,-4-1,-4-5,-11-3,-6 1,-2-5,0-6,1-6,-4-4,-2-3,2-3,3-1,1 0,2 0,1 0,2 0,-6 1,-2 0,1 0,1 0,2 0,1 0,-4 0,-2 0,2 0,-5 0,0 0,2 0,3 0,2 0,2 0,2 5,0 3,7-12,7-11,7-20,7-4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3-08T04:45:56.42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 36,'0'5,"6"3,7-1,7-1,7-2,3-1,3-2,1 0,1-1,0-1,0 1,-1 0,0-1,0 1,-1 0,1 0,-1-6,0-1,1 0,-1 1,6 2,-4-5,-2 1,0 0,-2 2,1 2,6 2,2 1,0 1,-1 0,-1 0,-2 0,-1 1,-1-1,-1 0,6 0,2 0,-1 0,-7 6,-9 7,-8 8,-8 5,-4 4,-4 3,-1 2,0-1,-1 1,0 0,1-1,-5-5,-8-3,-6-6,-1 0,-2-3,-2 0,-4-2,-2-4,-6-3,-4-4,0-2,1-1,2-2,1 1,2-1,1 0,1 1,-1-1,1 1,0 0,0 0,0 0,-1 0,-5 0,-2 0,1 0,1 0,1 0,2 0,1-6,1-1,1 0,0 1,5-4,-3 0,-3 1,0-3,-1-5,6-11,7-7,8-9,1-2,2 1,9 8,10 10,16 10,14 8,7 5,2 3,-2 3,-3 0,-3 0,-2-1,-2 1,-1-2,-1 1,-5-1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3-08T04:47:39.795"/>
    </inkml:context>
    <inkml:brush xml:id="br0">
      <inkml:brushProperty name="width" value="0.10583" units="cm"/>
      <inkml:brushProperty name="height" value="0.21167" units="cm"/>
      <inkml:brushProperty name="color" value="#00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87441-D82C-4367-8403-8C94CF67F02C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59B80-60D7-4D87-BFC5-11C041BC4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69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9B80-60D7-4D87-BFC5-11C041BC4B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10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examples of what D3 can do.</a:t>
            </a:r>
            <a:br>
              <a:rPr lang="en-US" dirty="0"/>
            </a:br>
            <a:r>
              <a:rPr lang="en-US" dirty="0"/>
              <a:t>	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 I said it was community supported</a:t>
            </a:r>
            <a:br>
              <a:rPr lang="en-US" dirty="0"/>
            </a:br>
            <a:r>
              <a:rPr lang="en-US" dirty="0"/>
              <a:t>	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Scroll through the items</a:t>
            </a:r>
          </a:p>
          <a:p>
            <a:endParaRPr lang="en-US" dirty="0"/>
          </a:p>
          <a:p>
            <a:r>
              <a:rPr lang="en-US" dirty="0"/>
              <a:t>	Switch to Example 2.1 then 2.2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9B80-60D7-4D87-BFC5-11C041BC4B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75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use some of this power in our Bar</a:t>
            </a:r>
            <a:r>
              <a:rPr lang="en-US" baseline="0" dirty="0"/>
              <a:t> Chart</a:t>
            </a:r>
          </a:p>
          <a:p>
            <a:endParaRPr lang="en-US" baseline="0" dirty="0"/>
          </a:p>
          <a:p>
            <a:r>
              <a:rPr lang="en-US" baseline="0" dirty="0"/>
              <a:t>	</a:t>
            </a:r>
            <a:r>
              <a:rPr lang="en-US" dirty="0"/>
              <a:t>Switch</a:t>
            </a:r>
            <a:r>
              <a:rPr lang="en-US" baseline="0" dirty="0"/>
              <a:t> to Example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9B80-60D7-4D87-BFC5-11C041BC4B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21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size is</a:t>
            </a:r>
            <a:r>
              <a:rPr lang="en-US" baseline="0" dirty="0"/>
              <a:t> starting to grow.  Can we refactor?</a:t>
            </a:r>
          </a:p>
          <a:p>
            <a:endParaRPr lang="en-US" baseline="0" dirty="0"/>
          </a:p>
          <a:p>
            <a:r>
              <a:rPr lang="en-US" baseline="0" dirty="0"/>
              <a:t>DC.js can help.  Built on top of D3.js.</a:t>
            </a:r>
          </a:p>
          <a:p>
            <a:endParaRPr lang="en-US" baseline="0" dirty="0"/>
          </a:p>
          <a:p>
            <a:r>
              <a:rPr lang="en-US" baseline="0" dirty="0"/>
              <a:t>	Switch to Example 4-DC-Bar-chart.html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9B80-60D7-4D87-BFC5-11C041BC4B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35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Cool, much fewer lines of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9B80-60D7-4D87-BFC5-11C041BC4B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89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Guess what, a new napkin appears</a:t>
            </a:r>
            <a:r>
              <a:rPr lang="en-US" baseline="0" dirty="0"/>
              <a:t> …</a:t>
            </a:r>
          </a:p>
          <a:p>
            <a:endParaRPr lang="en-US" baseline="0" dirty="0"/>
          </a:p>
          <a:p>
            <a:r>
              <a:rPr lang="en-US" baseline="0" dirty="0"/>
              <a:t>	Switch to 5-D3-Line-chart.html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9B80-60D7-4D87-BFC5-11C041BC4B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2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interaction happen?</a:t>
            </a:r>
          </a:p>
          <a:p>
            <a:endParaRPr lang="en-US" dirty="0"/>
          </a:p>
          <a:p>
            <a:r>
              <a:rPr lang="en-US" dirty="0"/>
              <a:t>	Switch to 6-D3-Dashboard.html</a:t>
            </a:r>
          </a:p>
          <a:p>
            <a:endParaRPr lang="en-US" dirty="0"/>
          </a:p>
          <a:p>
            <a:r>
              <a:rPr lang="en-US" dirty="0"/>
              <a:t>	Show amount of CUSTOM code to add each 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9B80-60D7-4D87-BFC5-11C041BC4B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54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9B80-60D7-4D87-BFC5-11C041BC4B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68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Go to the website to show </a:t>
            </a:r>
            <a:r>
              <a:rPr lang="en-US"/>
              <a:t>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9B80-60D7-4D87-BFC5-11C041BC4B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32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9B80-60D7-4D87-BFC5-11C041BC4B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89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tell this is not random data</a:t>
            </a:r>
            <a:br>
              <a:rPr lang="en-US" dirty="0"/>
            </a:br>
            <a:r>
              <a:rPr lang="en-US" dirty="0"/>
              <a:t>	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 a structure here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does this resemble?</a:t>
            </a:r>
            <a:br>
              <a:rPr lang="en-US" dirty="0"/>
            </a:br>
            <a:r>
              <a:rPr lang="en-US" dirty="0"/>
              <a:t>	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Brain? Universe?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a treasure trove of info, but not discoverable or explorable. </a:t>
            </a:r>
          </a:p>
          <a:p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get meaning out of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9B80-60D7-4D87-BFC5-11C041BC4B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38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 the data we have in Raw form is useless to our users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to coalesce and massage the data to get at what is vital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where the secret sauce and IP of companies is built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9B80-60D7-4D87-BFC5-11C041BC4B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31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 this on the Internet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Funny, yet accurate example of Map Reduce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Walk through each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9B80-60D7-4D87-BFC5-11C041BC4B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8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example is based on daily stock results</a:t>
            </a:r>
            <a:br>
              <a:rPr lang="en-US" dirty="0"/>
            </a:br>
            <a:r>
              <a:rPr lang="en-US" dirty="0"/>
              <a:t>	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Rolled up to provide monthly stats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Notice multiple Reduction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functions here.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 the size of the data before and after</a:t>
            </a:r>
            <a:br>
              <a:rPr lang="en-US" dirty="0"/>
            </a:b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Question: How can we tell which Company had the highest stock value for a month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Question: How can we tell which Day had the most activity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We can't because the data has been lost in the 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9B80-60D7-4D87-BFC5-11C041BC4B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15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what makes developing hard and keeps us in business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important to spend time figuring out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details the customer need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details get in the way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Iteration of datasets is important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 your data operations for change and growth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 your data Visuals for change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9B80-60D7-4D87-BFC5-11C041BC4B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27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</a:t>
            </a:r>
            <a:r>
              <a:rPr lang="en-US" baseline="0" dirty="0"/>
              <a:t> get a napkin with your requirements Document drawn on it.</a:t>
            </a:r>
          </a:p>
          <a:p>
            <a:endParaRPr lang="en-US" baseline="0" dirty="0"/>
          </a:p>
          <a:p>
            <a:r>
              <a:rPr lang="en-US" baseline="0" dirty="0"/>
              <a:t>How can we do this?</a:t>
            </a:r>
          </a:p>
          <a:p>
            <a:endParaRPr lang="en-US" dirty="0"/>
          </a:p>
          <a:p>
            <a:r>
              <a:rPr lang="en-US" dirty="0"/>
              <a:t>	Switch to 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9B80-60D7-4D87-BFC5-11C041BC4B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61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to</a:t>
            </a:r>
            <a:r>
              <a:rPr lang="en-US" baseline="0" dirty="0"/>
              <a:t> Example 2  </a:t>
            </a:r>
          </a:p>
          <a:p>
            <a:endParaRPr lang="en-US" baseline="0" dirty="0"/>
          </a:p>
          <a:p>
            <a:r>
              <a:rPr lang="en-US" baseline="0" dirty="0"/>
              <a:t>	Shows redoing this with D3</a:t>
            </a:r>
          </a:p>
          <a:p>
            <a:r>
              <a:rPr lang="en-US" baseline="0" dirty="0"/>
              <a:t>	Select – Enter - Exit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9B80-60D7-4D87-BFC5-11C041BC4B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D3 works within the DOM</a:t>
            </a:r>
            <a:br>
              <a:rPr lang="en-US" dirty="0"/>
            </a:br>
            <a:r>
              <a:rPr lang="en-US" dirty="0"/>
              <a:t>	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Doesn't replace the DOM</a:t>
            </a:r>
            <a:br>
              <a:rPr lang="en-US" dirty="0"/>
            </a:br>
            <a:r>
              <a:rPr lang="en-US" dirty="0"/>
              <a:t>	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 concepts to jQuery</a:t>
            </a:r>
          </a:p>
          <a:p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Mike Bostock started it while working at New York Times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Release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2011.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Strong Open Source Community.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9B80-60D7-4D87-BFC5-11C041BC4B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0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0125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3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61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4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9516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8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2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4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6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23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5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2" r:id="rId1"/>
    <p:sldLayoutId id="2147484603" r:id="rId2"/>
    <p:sldLayoutId id="2147484604" r:id="rId3"/>
    <p:sldLayoutId id="2147484605" r:id="rId4"/>
    <p:sldLayoutId id="2147484606" r:id="rId5"/>
    <p:sldLayoutId id="2147484607" r:id="rId6"/>
    <p:sldLayoutId id="2147484608" r:id="rId7"/>
    <p:sldLayoutId id="2147484609" r:id="rId8"/>
    <p:sldLayoutId id="2147484610" r:id="rId9"/>
    <p:sldLayoutId id="2147484611" r:id="rId10"/>
    <p:sldLayoutId id="21474846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hyperlink" Target="http://d3js.org/" TargetMode="External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3/d3/wiki/Galler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quare.github.com/crossfilter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://d3js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Doug.Mair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Doug.Mair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CA6F5F-5408-468D-B99C-E4853E4B0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841" y="100282"/>
            <a:ext cx="4739640" cy="662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64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dataset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757517"/>
              </p:ext>
            </p:extLst>
          </p:nvPr>
        </p:nvGraphicFramePr>
        <p:xfrm>
          <a:off x="683721" y="1684973"/>
          <a:ext cx="4319793" cy="4705552"/>
        </p:xfrm>
        <a:graphic>
          <a:graphicData uri="http://schemas.openxmlformats.org/drawingml/2006/table">
            <a:tbl>
              <a:tblPr/>
              <a:tblGrid>
                <a:gridCol w="727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6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7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0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 b="0" dirty="0">
                          <a:effectLst/>
                        </a:rPr>
                        <a:t>Date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b="0">
                          <a:effectLst/>
                        </a:rPr>
                        <a:t>Open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b="0">
                          <a:effectLst/>
                        </a:rPr>
                        <a:t>High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b="0">
                          <a:effectLst/>
                        </a:rPr>
                        <a:t>Low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b="0">
                          <a:effectLst/>
                        </a:rPr>
                        <a:t>Close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b="0">
                          <a:effectLst/>
                        </a:rPr>
                        <a:t>Volume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b="0">
                          <a:effectLst/>
                        </a:rPr>
                        <a:t>Adj Close*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Oct 6,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26.99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27.41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26.96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27.29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70,409,000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27.29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Oct 5,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26.37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27.20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26.22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26.82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103,735,400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26.82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Oct 2,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24.87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25.49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24.83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25.47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42,508,500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25.47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Oct 1,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25.15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25.31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24.79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25.19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39,649,700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25.19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Sep 30,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24.73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25.24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24.69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25.22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43,496,700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25.22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Sep 29,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24.33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24.60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24.26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24.57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41,155,800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24.57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Sep 28,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24.69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24.74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24.31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24.31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42,431,300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24.31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Sep 25,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25.04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24.86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24.92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38,818,000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24.92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Sep 24,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24.87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25.45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24.65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24.91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53,239,500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24.91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Sep 23,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25.01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25.33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24.98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25.14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41,190,000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25.14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Sep 22,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24.76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25.16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24.60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25.11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44,205,000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25.11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Sep 21,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24.89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25.20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24.84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25.09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29,618,900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25.09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Sep 18,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25.21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24.71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24.80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77,869,300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24.80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Sep 17,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25.50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25.93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25.27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25.35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48,844,100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25.35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Sep 16,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25.53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26.03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25.42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25.93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61,540,100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25.70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Sep 15,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24.90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25.45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24.70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25.30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46,334,700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25.08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Sep 14,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24.97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24.98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24.60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24.77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26,237,600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24.55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Sep 11,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24.74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24.96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24.50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24.95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31,903,000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24.73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Sep 10,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24.56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24.86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24.50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24.68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35,043,100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24.46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Sep 9,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25.20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25.22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24.48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24.55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34,611,200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24.33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Sep 8,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24.51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24.98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24.27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24.96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46,212,800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24.74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Sep 4,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24.18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24.18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23.85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35,628,400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23.79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Sep 3,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24.76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24.95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24.39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24.51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33,564,800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24.29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Sep 2,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24.14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24.58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23.83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24.57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50,480,800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24.35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Sep 1,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24.24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24.36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23.68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23.88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65,344,000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23.67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Aug 31,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24.98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24.98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24.58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24.82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37,006,800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24.60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Aug 28,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24.92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25.17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24.78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25.16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32,942,500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24.94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Aug 27,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24.43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25.01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24.38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25.01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64,894,200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24.79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Aug 26,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23.85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24.07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23.27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24.01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78,965,900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23.80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Aug 25,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24.73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24.74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23.27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23.27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60,778,000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64207"/>
              </p:ext>
            </p:extLst>
          </p:nvPr>
        </p:nvGraphicFramePr>
        <p:xfrm>
          <a:off x="6775805" y="2363057"/>
          <a:ext cx="4730395" cy="28870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1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4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216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Month</a:t>
                      </a:r>
                      <a:endParaRPr lang="en-US" sz="12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Average Open</a:t>
                      </a:r>
                      <a:endParaRPr lang="en-US" sz="12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US" sz="12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Low</a:t>
                      </a:r>
                      <a:endParaRPr lang="en-US" sz="12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Average Close</a:t>
                      </a:r>
                      <a:endParaRPr lang="en-US" sz="12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Total Volume</a:t>
                      </a:r>
                      <a:endParaRPr lang="en-US" sz="12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OCT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25.845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27.41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25.19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26.19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256,302,600</a:t>
                      </a:r>
                      <a:endParaRPr lang="en-US" sz="11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SEP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24.79333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25.06905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24.54238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24.83429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927,769,100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AUG</a:t>
                      </a:r>
                      <a:endParaRPr lang="en-US" sz="11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24.77667</a:t>
                      </a:r>
                      <a:endParaRPr lang="en-US" sz="11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25.05333</a:t>
                      </a:r>
                      <a:endParaRPr lang="en-US" sz="11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24.58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24.99667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134,843,500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337424" y="3278741"/>
            <a:ext cx="1438382" cy="945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40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s3-us-west-2.amazonaws.com/s.cdpn.io/t-478/DataBalanc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309" y="2790264"/>
            <a:ext cx="8575382" cy="250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99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Requirement</a:t>
            </a:r>
            <a:br>
              <a:rPr lang="en-US" dirty="0"/>
            </a:br>
            <a:r>
              <a:rPr lang="en-US" dirty="0"/>
              <a:t>Make a Bar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Now that we have all the data separated out …</a:t>
            </a:r>
          </a:p>
          <a:p>
            <a:endParaRPr lang="en-US" sz="2400" dirty="0"/>
          </a:p>
          <a:p>
            <a:r>
              <a:rPr lang="en-US" sz="2400" dirty="0"/>
              <a:t>Your Client wants to see it in a Bar Chart.</a:t>
            </a:r>
          </a:p>
          <a:p>
            <a:endParaRPr lang="en-US" sz="2400" dirty="0"/>
          </a:p>
          <a:p>
            <a:r>
              <a:rPr lang="en-US" sz="2400" dirty="0"/>
              <a:t>Options:</a:t>
            </a:r>
          </a:p>
          <a:p>
            <a:pPr lvl="1"/>
            <a:r>
              <a:rPr lang="en-US" sz="2400" dirty="0"/>
              <a:t>Generate Chart server side and Embed PDF</a:t>
            </a:r>
          </a:p>
          <a:p>
            <a:pPr lvl="1"/>
            <a:r>
              <a:rPr lang="en-US" sz="2400" dirty="0"/>
              <a:t>Plain old HTML and CSS</a:t>
            </a:r>
          </a:p>
          <a:p>
            <a:pPr lvl="1"/>
            <a:r>
              <a:rPr lang="en-US" sz="2400" dirty="0"/>
              <a:t>D3</a:t>
            </a:r>
          </a:p>
          <a:p>
            <a:pPr lvl="1"/>
            <a:r>
              <a:rPr lang="en-US" sz="2400" dirty="0"/>
              <a:t>And more …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669" y="2960680"/>
            <a:ext cx="3267531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67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50" y="1574685"/>
            <a:ext cx="6097019" cy="30574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40842" y="2180091"/>
            <a:ext cx="409627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From:   </a:t>
            </a:r>
          </a:p>
          <a:p>
            <a:r>
              <a:rPr lang="en-US" sz="2000" b="1" dirty="0"/>
              <a:t>http://bost.ocks.org/mike/bar/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8870" y="743822"/>
            <a:ext cx="5298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Example 1: HTML and </a:t>
            </a:r>
            <a:r>
              <a:rPr lang="en-US" sz="3200" dirty="0" err="1"/>
              <a:t>Divs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136873" y="4738628"/>
            <a:ext cx="9153192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Functional …</a:t>
            </a:r>
          </a:p>
          <a:p>
            <a:pPr lvl="1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but its BORING!!, inflexible, </a:t>
            </a:r>
          </a:p>
          <a:p>
            <a:pPr lvl="1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manual math, non-interactive.</a:t>
            </a:r>
          </a:p>
        </p:txBody>
      </p:sp>
    </p:spTree>
    <p:extLst>
      <p:ext uri="{BB962C8B-B14F-4D97-AF65-F5344CB8AC3E}">
        <p14:creationId xmlns:p14="http://schemas.microsoft.com/office/powerpoint/2010/main" val="3718115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D3.js</a:t>
            </a:r>
            <a:r>
              <a:rPr lang="en-US" dirty="0"/>
              <a:t> is a JavaScript library for manipulating documents based on data. </a:t>
            </a:r>
            <a:r>
              <a:rPr lang="en-US" b="1" dirty="0"/>
              <a:t>D3</a:t>
            </a:r>
            <a:r>
              <a:rPr lang="en-US" dirty="0"/>
              <a:t> helps you bring data to life using </a:t>
            </a:r>
            <a:r>
              <a:rPr lang="en-US" b="1" dirty="0"/>
              <a:t>HTML</a:t>
            </a:r>
            <a:r>
              <a:rPr lang="en-US" dirty="0"/>
              <a:t>, </a:t>
            </a:r>
            <a:r>
              <a:rPr lang="en-US" b="1" dirty="0"/>
              <a:t>SVG</a:t>
            </a:r>
            <a:r>
              <a:rPr lang="en-US" dirty="0"/>
              <a:t>, and </a:t>
            </a:r>
            <a:r>
              <a:rPr lang="en-US" b="1" dirty="0"/>
              <a:t>CSS</a:t>
            </a:r>
            <a:r>
              <a:rPr lang="en-US" dirty="0"/>
              <a:t>. D3’s emphasis on web standards gives you the full capabilities of modern browsers without tying yourself to a proprietary framework, combining powerful visualization components and a data-driven approach to DOM manipulation.</a:t>
            </a:r>
          </a:p>
          <a:p>
            <a:r>
              <a:rPr lang="en-US" baseline="0" dirty="0"/>
              <a:t>Written by Mike Bostock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200" dirty="0">
                <a:hlinkClick r:id="rId3"/>
              </a:rPr>
              <a:t>http://d3js.org/</a:t>
            </a:r>
            <a:endParaRPr lang="en-US" sz="3200" baseline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300" y="5374769"/>
            <a:ext cx="7391400" cy="981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6493718" y="2574095"/>
              <a:ext cx="641160" cy="162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57718" y="2502254"/>
                <a:ext cx="713160" cy="306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7314878" y="2599295"/>
              <a:ext cx="541800" cy="1486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78878" y="2527295"/>
                <a:ext cx="61380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8678918" y="2585975"/>
              <a:ext cx="480240" cy="1706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42918" y="2513975"/>
                <a:ext cx="55224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/>
              <p14:cNvContentPartPr/>
              <p14:nvPr/>
            </p14:nvContentPartPr>
            <p14:xfrm>
              <a:off x="-1672522" y="1287095"/>
              <a:ext cx="360" cy="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/>
            <p:spPr/>
          </p:pic>
        </mc:Fallback>
      </mc:AlternateContent>
    </p:spTree>
    <p:extLst>
      <p:ext uri="{BB962C8B-B14F-4D97-AF65-F5344CB8AC3E}">
        <p14:creationId xmlns:p14="http://schemas.microsoft.com/office/powerpoint/2010/main" val="2858153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85978"/>
            <a:ext cx="10820400" cy="4832708"/>
          </a:xfrm>
        </p:spPr>
        <p:txBody>
          <a:bodyPr/>
          <a:lstStyle/>
          <a:p>
            <a:pPr marL="0" indent="0" algn="ctr" fontAlgn="base">
              <a:buNone/>
            </a:pPr>
            <a:r>
              <a:rPr lang="en-US" sz="6600" b="1" dirty="0"/>
              <a:t>D3 Gallery</a:t>
            </a:r>
          </a:p>
          <a:p>
            <a:pPr marL="0" indent="0" algn="ctr" fontAlgn="base">
              <a:buNone/>
            </a:pPr>
            <a:r>
              <a:rPr lang="en-US" dirty="0">
                <a:hlinkClick r:id="rId3"/>
              </a:rPr>
              <a:t>https://github.com/d3/d3/wiki/Gallery</a:t>
            </a:r>
            <a:endParaRPr lang="en-US" dirty="0"/>
          </a:p>
          <a:p>
            <a:pPr marL="0" indent="0" algn="ctr" fontAlgn="base">
              <a:buNone/>
            </a:pPr>
            <a:endParaRPr lang="en-US" dirty="0"/>
          </a:p>
          <a:p>
            <a:pPr marL="0" indent="0" algn="ctr" fontAlgn="base">
              <a:buNone/>
            </a:pPr>
            <a:r>
              <a:rPr lang="en-US" dirty="0"/>
              <a:t>340+ Visual examples</a:t>
            </a:r>
          </a:p>
          <a:p>
            <a:pPr marL="0" indent="0" algn="ctr" fontAlgn="base">
              <a:buNone/>
            </a:pPr>
            <a:r>
              <a:rPr lang="en-US" dirty="0"/>
              <a:t>600+ Links to even more examples</a:t>
            </a:r>
          </a:p>
          <a:p>
            <a:pPr marL="0" indent="0" algn="ctr" fontAlgn="base">
              <a:buNone/>
            </a:pPr>
            <a:endParaRPr lang="en-US" dirty="0"/>
          </a:p>
          <a:p>
            <a:pPr marL="0" indent="0" algn="ctr" fontAlgn="base">
              <a:buNone/>
            </a:pPr>
            <a:r>
              <a:rPr lang="en-US" b="1" dirty="0"/>
              <a:t>Look for a chart you want to create</a:t>
            </a:r>
            <a:br>
              <a:rPr lang="en-US" b="1" dirty="0"/>
            </a:br>
            <a:r>
              <a:rPr lang="en-US" b="1" dirty="0"/>
              <a:t>and you will most likely find a</a:t>
            </a:r>
            <a:br>
              <a:rPr lang="en-US" b="1" dirty="0"/>
            </a:br>
            <a:r>
              <a:rPr lang="en-US" b="1" dirty="0"/>
              <a:t>working sample to build from.</a:t>
            </a:r>
          </a:p>
          <a:p>
            <a:pPr marL="0" indent="0" algn="ctr" fontAlgn="base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29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 Samples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0971" y="2762446"/>
            <a:ext cx="3450190" cy="3319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187" y="2762446"/>
            <a:ext cx="4956013" cy="28960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0150" y="2228850"/>
            <a:ext cx="244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Force Layout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0900" y="2228850"/>
            <a:ext cx="2217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Carto gram</a:t>
            </a:r>
          </a:p>
        </p:txBody>
      </p:sp>
      <p:sp>
        <p:nvSpPr>
          <p:cNvPr id="8" name="Right Arrow 5"/>
          <p:cNvSpPr/>
          <p:nvPr/>
        </p:nvSpPr>
        <p:spPr>
          <a:xfrm>
            <a:off x="5245409" y="3382258"/>
            <a:ext cx="1438382" cy="945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15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D3.js Data Driven Bar 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33" y="1744573"/>
            <a:ext cx="7931430" cy="45945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27550" y="2633396"/>
            <a:ext cx="3359649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Now we’re </a:t>
            </a:r>
          </a:p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Talking!!</a:t>
            </a:r>
          </a:p>
        </p:txBody>
      </p:sp>
      <p:sp>
        <p:nvSpPr>
          <p:cNvPr id="5" name="Rectangle 4"/>
          <p:cNvSpPr/>
          <p:nvPr/>
        </p:nvSpPr>
        <p:spPr>
          <a:xfrm>
            <a:off x="8527549" y="4937035"/>
            <a:ext cx="3359649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We need Interaction</a:t>
            </a:r>
          </a:p>
        </p:txBody>
      </p:sp>
    </p:spTree>
    <p:extLst>
      <p:ext uri="{BB962C8B-B14F-4D97-AF65-F5344CB8AC3E}">
        <p14:creationId xmlns:p14="http://schemas.microsoft.com/office/powerpoint/2010/main" val="571929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</a:t>
            </a:r>
            <a:r>
              <a:rPr lang="en-US" dirty="0" err="1"/>
              <a:t>BarChart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718" y="1977822"/>
            <a:ext cx="7130463" cy="42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25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We want to switch from Bar Chart to Line Chart.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Should be easy right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642081"/>
            <a:ext cx="5800725" cy="3067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10206" y="4478750"/>
            <a:ext cx="4095994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These’s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gotta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Be a better way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039" y="1867108"/>
            <a:ext cx="2286001" cy="212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4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1539" y="1380068"/>
            <a:ext cx="10121484" cy="2616199"/>
          </a:xfrm>
        </p:spPr>
        <p:txBody>
          <a:bodyPr>
            <a:normAutofit fontScale="90000"/>
          </a:bodyPr>
          <a:lstStyle/>
          <a:p>
            <a:r>
              <a:rPr lang="en-US" dirty="0"/>
              <a:t>Feed Your Inner </a:t>
            </a:r>
            <a:br>
              <a:rPr lang="en-US" dirty="0"/>
            </a:br>
            <a:r>
              <a:rPr lang="en-US" dirty="0"/>
              <a:t>Data Scientist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JavaScript tools for Data Visualization and Analysis</a:t>
            </a:r>
          </a:p>
        </p:txBody>
      </p:sp>
    </p:spTree>
    <p:extLst>
      <p:ext uri="{BB962C8B-B14F-4D97-AF65-F5344CB8AC3E}">
        <p14:creationId xmlns:p14="http://schemas.microsoft.com/office/powerpoint/2010/main" val="4003629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Clients are happy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But …</a:t>
            </a:r>
          </a:p>
          <a:p>
            <a:endParaRPr lang="en-US" sz="2800" dirty="0"/>
          </a:p>
          <a:p>
            <a:r>
              <a:rPr lang="en-US" sz="2800" dirty="0"/>
              <a:t>Now they want a Dashboard </a:t>
            </a:r>
          </a:p>
          <a:p>
            <a:pPr marL="0" indent="0">
              <a:buNone/>
            </a:pPr>
            <a:r>
              <a:rPr lang="en-US" sz="2800" dirty="0"/>
              <a:t>	with more features.</a:t>
            </a:r>
          </a:p>
          <a:p>
            <a:endParaRPr lang="en-US" sz="2800" dirty="0"/>
          </a:p>
          <a:p>
            <a:r>
              <a:rPr lang="en-US" sz="2800" dirty="0"/>
              <a:t>Multiple charts that Interact </a:t>
            </a:r>
          </a:p>
          <a:p>
            <a:pPr marL="0" indent="0">
              <a:buNone/>
            </a:pPr>
            <a:r>
              <a:rPr lang="en-US" sz="2800" dirty="0"/>
              <a:t>	with each other.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19986">
            <a:off x="7165645" y="1991198"/>
            <a:ext cx="4305809" cy="399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98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 Dashboard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763" y="2057401"/>
            <a:ext cx="7591425" cy="421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47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39074"/>
            <a:ext cx="10820400" cy="46130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dc.js - Dimensional Charting </a:t>
            </a:r>
            <a:r>
              <a:rPr lang="en-US" b="1" dirty="0" err="1"/>
              <a:t>Javascript</a:t>
            </a:r>
            <a:r>
              <a:rPr lang="en-US" b="1" dirty="0"/>
              <a:t> Library</a:t>
            </a:r>
          </a:p>
          <a:p>
            <a:pPr marL="0" indent="0">
              <a:buNone/>
            </a:pPr>
            <a:r>
              <a:rPr lang="en-US" sz="2000" dirty="0"/>
              <a:t>dc.js is a </a:t>
            </a:r>
            <a:r>
              <a:rPr lang="en-US" sz="2000" dirty="0" err="1"/>
              <a:t>javascript</a:t>
            </a:r>
            <a:r>
              <a:rPr lang="en-US" sz="2000" dirty="0"/>
              <a:t> charting library with native </a:t>
            </a:r>
            <a:r>
              <a:rPr lang="en-US" sz="2000" dirty="0" err="1">
                <a:hlinkClick r:id="rId3"/>
              </a:rPr>
              <a:t>crossfilter</a:t>
            </a:r>
            <a:r>
              <a:rPr lang="en-US" sz="2000" dirty="0"/>
              <a:t> support and allowing highly efficient exploration on large multi-dimensional dataset (inspired by </a:t>
            </a:r>
            <a:r>
              <a:rPr lang="en-US" sz="2000" dirty="0" err="1"/>
              <a:t>crossfilter's</a:t>
            </a:r>
            <a:r>
              <a:rPr lang="en-US" sz="2000" dirty="0"/>
              <a:t> demo). </a:t>
            </a:r>
          </a:p>
          <a:p>
            <a:pPr marL="0" indent="0">
              <a:buNone/>
            </a:pPr>
            <a:r>
              <a:rPr lang="en-US" sz="2000" dirty="0"/>
              <a:t>It leverages </a:t>
            </a:r>
            <a:r>
              <a:rPr lang="en-US" sz="2000" dirty="0">
                <a:hlinkClick r:id="rId4"/>
              </a:rPr>
              <a:t>d3</a:t>
            </a:r>
            <a:r>
              <a:rPr lang="en-US" sz="2000" dirty="0"/>
              <a:t> engine to render charts in </a:t>
            </a:r>
            <a:r>
              <a:rPr lang="en-US" sz="2000" dirty="0" err="1"/>
              <a:t>css</a:t>
            </a:r>
            <a:r>
              <a:rPr lang="en-US" sz="2000" dirty="0"/>
              <a:t> friendly </a:t>
            </a:r>
            <a:r>
              <a:rPr lang="en-US" sz="2000" dirty="0" err="1"/>
              <a:t>svg</a:t>
            </a:r>
            <a:r>
              <a:rPr lang="en-US" sz="2000" dirty="0"/>
              <a:t> format. Charts rendered using dc.js are naturally data driven and reactive therefore providing instant feedback on user's interaction. The main objective of this project is to provide an easy yet powerful </a:t>
            </a:r>
            <a:r>
              <a:rPr lang="en-US" sz="2000" dirty="0" err="1"/>
              <a:t>javascript</a:t>
            </a:r>
            <a:r>
              <a:rPr lang="en-US" sz="2000" dirty="0"/>
              <a:t> library which can be utilized to perform data visualization and analysis in browser as well as on mobile device.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800" dirty="0"/>
              <a:t>https://dc-js.github.io/dc.js/</a:t>
            </a:r>
          </a:p>
          <a:p>
            <a:pPr marL="0" indent="0" algn="ctr">
              <a:buNone/>
            </a:pPr>
            <a:endParaRPr lang="en-US" sz="2800" dirty="0"/>
          </a:p>
          <a:p>
            <a:r>
              <a:rPr lang="en-US" dirty="0"/>
              <a:t>Fluent interface – Be careful of return type and order.</a:t>
            </a:r>
          </a:p>
          <a:p>
            <a:r>
              <a:rPr lang="en-US" dirty="0"/>
              <a:t>Great for Dashboards</a:t>
            </a:r>
          </a:p>
        </p:txBody>
      </p:sp>
      <p:pic>
        <p:nvPicPr>
          <p:cNvPr id="3074" name="Picture 2" descr="https://dc-js.github.io/dc.js/dc.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831" y="4628275"/>
            <a:ext cx="14478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893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</a:t>
            </a:r>
            <a:r>
              <a:rPr lang="en-US" baseline="0" dirty="0"/>
              <a:t>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Crossfilter</a:t>
            </a:r>
            <a:r>
              <a:rPr lang="en-US" sz="24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 is a JavaScript library for exploring large multivariate datasets in the browser. </a:t>
            </a:r>
            <a:r>
              <a:rPr lang="en-US" sz="2400" b="0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Crossfilter</a:t>
            </a:r>
            <a:r>
              <a:rPr lang="en-US" sz="24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 supports extremely fast (&lt;30ms) interaction with coordinated views, even with datasets containing a million or more records; we built it to power analytics for Square Register, allowing merchants to slice and dice their payment history fluidly.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/>
              <a:t>http://</a:t>
            </a:r>
            <a:r>
              <a:rPr lang="en-US" sz="2800" dirty="0"/>
              <a:t>square.github.io/crossfilter</a:t>
            </a:r>
            <a:r>
              <a:rPr lang="en-US" dirty="0"/>
              <a:t>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675" y="5063804"/>
            <a:ext cx="29146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63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Javascript</a:t>
            </a:r>
            <a:r>
              <a:rPr lang="en-US" dirty="0"/>
              <a:t> Map / Reduce framework.</a:t>
            </a:r>
          </a:p>
          <a:p>
            <a:pPr marL="0" indent="0">
              <a:buNone/>
            </a:pPr>
            <a:r>
              <a:rPr lang="en-US" dirty="0"/>
              <a:t>Steps for using Cross Filter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34455"/>
              </p:ext>
            </p:extLst>
          </p:nvPr>
        </p:nvGraphicFramePr>
        <p:xfrm>
          <a:off x="1639617" y="3230012"/>
          <a:ext cx="9672229" cy="28701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5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6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Create Indexes 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var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ndx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crossfilter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(data);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var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all =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ndx.groupAll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Create Dimensions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var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dateDimension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ndx.dimension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(function (d) {  return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d.date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;  });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Create Groups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dayWebGroup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dayDimension.group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reduceSum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(function (d) { return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d.web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});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Use Groups on the charts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stocksChart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.dimension(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dayDimension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.group(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reduceGroup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"TV Spots")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271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Dashboard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252" y="1844853"/>
            <a:ext cx="8742986" cy="465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34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48FA-9CBB-4DFE-9693-23505E52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Chart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480F0-60A6-40EF-913D-BC444D517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4289B-AAFF-40CF-9F83-90CDFF49A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94560"/>
            <a:ext cx="10814664" cy="34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40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6477000" cy="4024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0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DataTables</a:t>
            </a:r>
            <a:r>
              <a:rPr lang="en-US" sz="20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 Table plug-in for jQuery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https://datatables.net/</a:t>
            </a:r>
          </a:p>
          <a:p>
            <a:pPr marL="457200" lvl="1" indent="0">
              <a:buNone/>
            </a:pPr>
            <a:endParaRPr lang="en-US" sz="2800" b="0" i="0" kern="120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2000" b="0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DataTables</a:t>
            </a:r>
            <a:r>
              <a:rPr lang="en-US" sz="20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 is a plug-in for the </a:t>
            </a:r>
            <a:r>
              <a:rPr lang="en-US" sz="2000" b="1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jQuery</a:t>
            </a:r>
            <a:r>
              <a:rPr lang="en-US" sz="20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2000" b="0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20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 library. It is a highly flexible tool, based upon the foundations of progressive enhancement, and will add </a:t>
            </a:r>
            <a:r>
              <a:rPr lang="en-US" sz="20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advanced interaction controls</a:t>
            </a:r>
            <a:r>
              <a:rPr lang="en-US" sz="20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 to any HTML table.</a:t>
            </a:r>
          </a:p>
          <a:p>
            <a:endParaRPr lang="en-US" dirty="0"/>
          </a:p>
          <a:p>
            <a:r>
              <a:rPr lang="en-US" dirty="0"/>
              <a:t>Highly configurable JavaScript</a:t>
            </a:r>
            <a:r>
              <a:rPr lang="en-US" baseline="0" dirty="0"/>
              <a:t> library for displaying data in tables.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0" y="2057401"/>
            <a:ext cx="4508500" cy="39496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4317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Open Source – Still cant believe these tools are free.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Easy entry to building Dashboards.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still tough, but lots of help available online.</a:t>
            </a:r>
          </a:p>
        </p:txBody>
      </p:sp>
    </p:spTree>
    <p:extLst>
      <p:ext uri="{BB962C8B-B14F-4D97-AF65-F5344CB8AC3E}">
        <p14:creationId xmlns:p14="http://schemas.microsoft.com/office/powerpoint/2010/main" val="1801032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None/>
              <a:tabLst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overed: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d3.js, dc.js, crossfilter.js, </a:t>
            </a: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None/>
              <a:tabLst/>
              <a:defRPr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moment.js, datatables.net</a:t>
            </a: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None/>
              <a:tabLst/>
              <a:defRPr/>
            </a:pPr>
            <a:endParaRPr lang="en-US" sz="2000" kern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None/>
              <a:tabLst/>
              <a:defRPr/>
            </a:pPr>
            <a:r>
              <a: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Contact Info: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Doug.Mair@gmail.com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None/>
              <a:tabLst/>
              <a:defRPr/>
            </a:pPr>
            <a:r>
              <a: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			@</a:t>
            </a:r>
            <a:r>
              <a:rPr lang="en-US" sz="2800" kern="1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doug_mair</a:t>
            </a:r>
            <a:endParaRPr lang="en-US" sz="2800" kern="120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None/>
              <a:tabLst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None/>
              <a:tabLst/>
              <a:defRPr/>
            </a:pPr>
            <a:r>
              <a:rPr lang="en-US" sz="4400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Feel free to ask Questions?</a:t>
            </a:r>
          </a:p>
        </p:txBody>
      </p:sp>
    </p:spTree>
    <p:extLst>
      <p:ext uri="{BB962C8B-B14F-4D97-AF65-F5344CB8AC3E}">
        <p14:creationId xmlns:p14="http://schemas.microsoft.com/office/powerpoint/2010/main" val="4062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3228975" cy="40241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Big Data</a:t>
            </a:r>
          </a:p>
          <a:p>
            <a:r>
              <a:rPr lang="en-US" sz="2000" dirty="0"/>
              <a:t>Health</a:t>
            </a:r>
          </a:p>
          <a:p>
            <a:r>
              <a:rPr lang="en-US" sz="2000" dirty="0"/>
              <a:t>Gov’t</a:t>
            </a:r>
          </a:p>
          <a:p>
            <a:r>
              <a:rPr lang="en-US" sz="2000" dirty="0"/>
              <a:t>Financial</a:t>
            </a:r>
          </a:p>
          <a:p>
            <a:r>
              <a:rPr lang="en-US" sz="2000" dirty="0"/>
              <a:t>Dev Ops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3200" dirty="0"/>
              <a:t>IOT</a:t>
            </a:r>
          </a:p>
          <a:p>
            <a:r>
              <a:rPr lang="en-US" sz="2400" dirty="0"/>
              <a:t>Sensors</a:t>
            </a:r>
          </a:p>
          <a:p>
            <a:r>
              <a:rPr lang="en-US" sz="2400" dirty="0"/>
              <a:t>Stats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140" y="2003056"/>
            <a:ext cx="7591425" cy="4215629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593909" y="3398655"/>
            <a:ext cx="1418253" cy="1035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3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Doug Mair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dirty="0">
                <a:hlinkClick r:id="rId2"/>
              </a:rPr>
              <a:t>Doug.Mair@gmail.com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doug_mair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Principal Consultant for Improving Enterprises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Windows Developer User Group – Columbus, Ohio</a:t>
            </a:r>
          </a:p>
        </p:txBody>
      </p:sp>
    </p:spTree>
    <p:extLst>
      <p:ext uri="{BB962C8B-B14F-4D97-AF65-F5344CB8AC3E}">
        <p14:creationId xmlns:p14="http://schemas.microsoft.com/office/powerpoint/2010/main" val="421425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IOT and business processes, lots of data is being collected</a:t>
            </a:r>
          </a:p>
          <a:p>
            <a:endParaRPr lang="en-US" dirty="0"/>
          </a:p>
          <a:p>
            <a:r>
              <a:rPr lang="en-US" dirty="0"/>
              <a:t>Separation</a:t>
            </a:r>
            <a:r>
              <a:rPr lang="en-US" baseline="0" dirty="0"/>
              <a:t> of concerns</a:t>
            </a:r>
          </a:p>
          <a:p>
            <a:pPr lvl="1"/>
            <a:r>
              <a:rPr lang="en-US" dirty="0"/>
              <a:t>Process the data</a:t>
            </a:r>
            <a:r>
              <a:rPr lang="en-US" baseline="0" dirty="0"/>
              <a:t> on the Server as much as possible</a:t>
            </a:r>
          </a:p>
          <a:p>
            <a:pPr lvl="1"/>
            <a:r>
              <a:rPr lang="en-US" baseline="0" dirty="0"/>
              <a:t>Client computers</a:t>
            </a:r>
            <a:r>
              <a:rPr lang="en-US" dirty="0"/>
              <a:t> </a:t>
            </a:r>
            <a:r>
              <a:rPr lang="en-US" baseline="0" dirty="0"/>
              <a:t>should do as little work as possible.</a:t>
            </a:r>
          </a:p>
          <a:p>
            <a:endParaRPr lang="en-US" baseline="0" dirty="0"/>
          </a:p>
          <a:p>
            <a:r>
              <a:rPr lang="en-US" baseline="0" dirty="0"/>
              <a:t>Services and Event Queues are good Architectures to explore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78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3-us-west-2.amazonaws.com/s.cdpn.io/t-478/02-BigDataNetwork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1139" y="1846263"/>
            <a:ext cx="4890048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10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/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MAP – Group, Sort and Filter.</a:t>
            </a:r>
          </a:p>
          <a:p>
            <a:pPr lvl="1"/>
            <a:r>
              <a:rPr lang="en-US" sz="2800" dirty="0"/>
              <a:t>Take all of the stock trades and split them out by company, date or time</a:t>
            </a:r>
          </a:p>
          <a:p>
            <a:pPr lvl="1"/>
            <a:r>
              <a:rPr lang="en-US" sz="2800" dirty="0"/>
              <a:t>Can be massively parallelized.</a:t>
            </a:r>
          </a:p>
          <a:p>
            <a:endParaRPr lang="en-US" sz="2800" dirty="0"/>
          </a:p>
          <a:p>
            <a:r>
              <a:rPr lang="en-US" sz="2800" dirty="0"/>
              <a:t>Reduce – Functions on each groups.</a:t>
            </a:r>
          </a:p>
          <a:p>
            <a:pPr lvl="1"/>
            <a:r>
              <a:rPr lang="en-US" sz="2800" dirty="0"/>
              <a:t>Examples are Counts, Sums and Averages.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85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3-us-west-2.amazonaws.com/s.cdpn.io/t-478/02-Algorithm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856" y="1374608"/>
            <a:ext cx="3038115" cy="204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3-us-west-2.amazonaws.com/s.cdpn.io/t-478/02-Maths.jp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300" y="1353836"/>
            <a:ext cx="3108310" cy="206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3-us-west-2.amazonaws.com/s.cdpn.io/t-478/02-TopSecret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178" y="3796418"/>
            <a:ext cx="4277644" cy="283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26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3-us-west-2.amazonaws.com/s.cdpn.io/t-478/02-MapEmoj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3" y="1192913"/>
            <a:ext cx="6988175" cy="526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188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705</TotalTime>
  <Words>986</Words>
  <Application>Microsoft Office PowerPoint</Application>
  <PresentationFormat>Widescreen</PresentationFormat>
  <Paragraphs>456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Calibri Light</vt:lpstr>
      <vt:lpstr>Century Gothic</vt:lpstr>
      <vt:lpstr>Times New Roman</vt:lpstr>
      <vt:lpstr>Retrospect</vt:lpstr>
      <vt:lpstr>PowerPoint Presentation</vt:lpstr>
      <vt:lpstr>Feed Your Inner  Data Scientist </vt:lpstr>
      <vt:lpstr>GOAL For Today</vt:lpstr>
      <vt:lpstr>Bio</vt:lpstr>
      <vt:lpstr>Big Data</vt:lpstr>
      <vt:lpstr>PowerPoint Presentation</vt:lpstr>
      <vt:lpstr>Map / Reduce</vt:lpstr>
      <vt:lpstr>PowerPoint Presentation</vt:lpstr>
      <vt:lpstr>PowerPoint Presentation</vt:lpstr>
      <vt:lpstr>Stock dataset</vt:lpstr>
      <vt:lpstr>PowerPoint Presentation</vt:lpstr>
      <vt:lpstr>Business Requirement Make a Bar Chart</vt:lpstr>
      <vt:lpstr>PowerPoint Presentation</vt:lpstr>
      <vt:lpstr>D3.js</vt:lpstr>
      <vt:lpstr>PowerPoint Presentation</vt:lpstr>
      <vt:lpstr>D3 Samples</vt:lpstr>
      <vt:lpstr>D3.js Data Driven Bar Chart</vt:lpstr>
      <vt:lpstr>DC BarChart</vt:lpstr>
      <vt:lpstr>Requirement Change</vt:lpstr>
      <vt:lpstr>Clients are happy</vt:lpstr>
      <vt:lpstr>D3 Dashboard</vt:lpstr>
      <vt:lpstr>DC.Js</vt:lpstr>
      <vt:lpstr>Cross Filter</vt:lpstr>
      <vt:lpstr>Cross Filter</vt:lpstr>
      <vt:lpstr>DC Dashboard</vt:lpstr>
      <vt:lpstr>DC Chart Types</vt:lpstr>
      <vt:lpstr>DataTables</vt:lpstr>
      <vt:lpstr>Conclusion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 Your Inner Data Scientist</dc:title>
  <dc:creator>Doug Mair</dc:creator>
  <cp:lastModifiedBy>Doug Mair</cp:lastModifiedBy>
  <cp:revision>138</cp:revision>
  <dcterms:created xsi:type="dcterms:W3CDTF">2015-09-29T02:11:43Z</dcterms:created>
  <dcterms:modified xsi:type="dcterms:W3CDTF">2017-11-18T16:10:18Z</dcterms:modified>
</cp:coreProperties>
</file>