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8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9231-EEB7-4D47-B0FB-8DB2B8A84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Watering Can </a:t>
            </a:r>
            <a:br>
              <a:rPr lang="pt-BR" dirty="0"/>
            </a:br>
            <a:r>
              <a:rPr lang="pt-BR" dirty="0"/>
              <a:t>Sistema de Irrigação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845E6-F4CD-4992-B7B7-72A8AA22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21894"/>
            <a:ext cx="7766936" cy="1096899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>
                <a:solidFill>
                  <a:schemeClr val="tx1"/>
                </a:solidFill>
              </a:rPr>
              <a:t>Aluno: Douglas Magalhães de Oliveira</a:t>
            </a:r>
          </a:p>
          <a:p>
            <a:r>
              <a:rPr lang="pt-BR" dirty="0">
                <a:solidFill>
                  <a:schemeClr val="tx1"/>
                </a:solidFill>
              </a:rPr>
              <a:t>Orientador: Claudio Faria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81F1C-4EBB-43CF-A6BF-C9AB7CCC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78" y="0"/>
            <a:ext cx="1351722" cy="135172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A4E5BAE-9DAF-4482-A8AE-135016BA49CF}"/>
              </a:ext>
            </a:extLst>
          </p:cNvPr>
          <p:cNvSpPr txBox="1"/>
          <p:nvPr/>
        </p:nvSpPr>
        <p:spPr>
          <a:xfrm>
            <a:off x="4346713" y="2252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E38C413-3B34-4651-9A81-3B7E634F5294}"/>
              </a:ext>
            </a:extLst>
          </p:cNvPr>
          <p:cNvSpPr txBox="1"/>
          <p:nvPr/>
        </p:nvSpPr>
        <p:spPr>
          <a:xfrm>
            <a:off x="3127513" y="401895"/>
            <a:ext cx="5936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Pontifícia Universidade Católica Puc Minas</a:t>
            </a:r>
          </a:p>
          <a:p>
            <a:pPr algn="ctr"/>
            <a:r>
              <a:rPr lang="pt-BR" dirty="0"/>
              <a:t>Campus Poços de Caldas</a:t>
            </a:r>
          </a:p>
          <a:p>
            <a:pPr algn="ctr"/>
            <a:r>
              <a:rPr lang="pt-BR" dirty="0"/>
              <a:t>Curso de Ciência da Computação</a:t>
            </a:r>
          </a:p>
        </p:txBody>
      </p:sp>
    </p:spTree>
    <p:extLst>
      <p:ext uri="{BB962C8B-B14F-4D97-AF65-F5344CB8AC3E}">
        <p14:creationId xmlns:p14="http://schemas.microsoft.com/office/powerpoint/2010/main" val="3955742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9231-EEB7-4D47-B0FB-8DB2B8A8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7696" y="940146"/>
            <a:ext cx="5476607" cy="823151"/>
          </a:xfrm>
        </p:spPr>
        <p:txBody>
          <a:bodyPr/>
          <a:lstStyle/>
          <a:p>
            <a:pPr algn="ctr"/>
            <a:r>
              <a:rPr lang="pt-BR" dirty="0"/>
              <a:t>Desenvolvimento do hardware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845E6-F4CD-4992-B7B7-72A8AA22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001078"/>
            <a:ext cx="7766936" cy="3326295"/>
          </a:xfrm>
        </p:spPr>
        <p:txBody>
          <a:bodyPr>
            <a:normAutofit lnSpcReduction="10000"/>
          </a:bodyPr>
          <a:lstStyle/>
          <a:p>
            <a:pPr marL="342900" indent="-342900" algn="l">
              <a:buAutoNum type="arabicPeriod"/>
            </a:pPr>
            <a:endParaRPr lang="pt-BR" dirty="0">
              <a:solidFill>
                <a:schemeClr val="tx1"/>
              </a:solidFill>
            </a:endParaRPr>
          </a:p>
          <a:p>
            <a:pPr lvl="1" algn="l"/>
            <a:r>
              <a:rPr lang="pt-BR" sz="2000" dirty="0">
                <a:solidFill>
                  <a:schemeClr val="tx1"/>
                </a:solidFill>
              </a:rPr>
              <a:t>5. Módulo de Wifi ESP 8266</a:t>
            </a:r>
          </a:p>
          <a:p>
            <a:pPr lvl="1" algn="l"/>
            <a:endParaRPr lang="pt-BR" sz="2000" dirty="0">
              <a:solidFill>
                <a:schemeClr val="tx1"/>
              </a:solidFill>
            </a:endParaRPr>
          </a:p>
          <a:p>
            <a:pPr lvl="1" algn="l"/>
            <a:r>
              <a:rPr lang="pt-BR" sz="2000" dirty="0">
                <a:solidFill>
                  <a:schemeClr val="tx1"/>
                </a:solidFill>
              </a:rPr>
              <a:t>	O ESP8266 é um chip que revolucionou o movimento </a:t>
            </a:r>
            <a:r>
              <a:rPr lang="pt-BR" sz="2000" dirty="0" err="1">
                <a:solidFill>
                  <a:schemeClr val="tx1"/>
                </a:solidFill>
              </a:rPr>
              <a:t>maker</a:t>
            </a:r>
            <a:r>
              <a:rPr lang="pt-BR" sz="2000" dirty="0">
                <a:solidFill>
                  <a:schemeClr val="tx1"/>
                </a:solidFill>
              </a:rPr>
              <a:t> por seu baixo custo e rápida disseminação. Este pequeno módulo permite que outros microcontroladores se conectem a uma rede sem fio Wi-Fi e façam conexões simples com TCP / IP, que mais chama atenção é que ele possui WiFi possibilitando a conexão de diversos dispositivos a internet (ou rede local) como sensores e atuadores.</a:t>
            </a:r>
          </a:p>
          <a:p>
            <a:pPr lvl="1" algn="l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81F1C-4EBB-43CF-A6BF-C9AB7CCC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78" y="0"/>
            <a:ext cx="1351722" cy="13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9231-EEB7-4D47-B0FB-8DB2B8A8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678" y="940146"/>
            <a:ext cx="5688641" cy="823151"/>
          </a:xfrm>
        </p:spPr>
        <p:txBody>
          <a:bodyPr/>
          <a:lstStyle/>
          <a:p>
            <a:pPr algn="ctr"/>
            <a:r>
              <a:rPr lang="pt-BR" dirty="0"/>
              <a:t>Desenvolvimento do hardware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81F1C-4EBB-43CF-A6BF-C9AB7CCC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78" y="0"/>
            <a:ext cx="1351722" cy="13517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844419D-F324-48D0-8193-638FC6FF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215" y="1946958"/>
            <a:ext cx="6305934" cy="329354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F259C5B-D1E8-43A7-B0E3-180CC321B74F}"/>
              </a:ext>
            </a:extLst>
          </p:cNvPr>
          <p:cNvSpPr txBox="1"/>
          <p:nvPr/>
        </p:nvSpPr>
        <p:spPr>
          <a:xfrm>
            <a:off x="3051791" y="4378729"/>
            <a:ext cx="2079343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/>
              <a:t>1 Arduino Mega 2560</a:t>
            </a:r>
          </a:p>
          <a:p>
            <a:r>
              <a:rPr lang="pt-BR" sz="1000" dirty="0"/>
              <a:t>2 Sensor Higrômetro</a:t>
            </a:r>
          </a:p>
          <a:p>
            <a:r>
              <a:rPr lang="pt-BR" sz="1000" dirty="0"/>
              <a:t>3 Sensor DHT 11</a:t>
            </a:r>
          </a:p>
          <a:p>
            <a:r>
              <a:rPr lang="pt-BR" sz="1000" dirty="0"/>
              <a:t>4 Mini Bomba</a:t>
            </a:r>
          </a:p>
          <a:p>
            <a:r>
              <a:rPr lang="pt-BR" sz="1000" dirty="0"/>
              <a:t>5 ESP 8266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F02D8A-55AF-4220-A7B4-4F8E9B1ECCAA}"/>
              </a:ext>
            </a:extLst>
          </p:cNvPr>
          <p:cNvSpPr txBox="1"/>
          <p:nvPr/>
        </p:nvSpPr>
        <p:spPr>
          <a:xfrm>
            <a:off x="4269307" y="5319117"/>
            <a:ext cx="3653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Figura 1 Principais Componentes</a:t>
            </a:r>
          </a:p>
        </p:txBody>
      </p:sp>
    </p:spTree>
    <p:extLst>
      <p:ext uri="{BB962C8B-B14F-4D97-AF65-F5344CB8AC3E}">
        <p14:creationId xmlns:p14="http://schemas.microsoft.com/office/powerpoint/2010/main" val="356984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9231-EEB7-4D47-B0FB-8DB2B8A8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463" y="675861"/>
            <a:ext cx="4009074" cy="823151"/>
          </a:xfrm>
        </p:spPr>
        <p:txBody>
          <a:bodyPr/>
          <a:lstStyle/>
          <a:p>
            <a:pPr algn="ctr"/>
            <a:r>
              <a:rPr lang="pt-BR" dirty="0"/>
              <a:t>Metodologia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81F1C-4EBB-43CF-A6BF-C9AB7CCC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78" y="0"/>
            <a:ext cx="1351722" cy="135172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F02D8A-55AF-4220-A7B4-4F8E9B1ECCAA}"/>
              </a:ext>
            </a:extLst>
          </p:cNvPr>
          <p:cNvSpPr txBox="1"/>
          <p:nvPr/>
        </p:nvSpPr>
        <p:spPr>
          <a:xfrm>
            <a:off x="4269307" y="5319117"/>
            <a:ext cx="3653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Figura 2 Circuito do Projeto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AB2902-488D-4F67-899A-4CA0789A8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786" y="220644"/>
            <a:ext cx="6482425" cy="509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68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9231-EEB7-4D47-B0FB-8DB2B8A8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104" y="940146"/>
            <a:ext cx="7871792" cy="823151"/>
          </a:xfrm>
        </p:spPr>
        <p:txBody>
          <a:bodyPr/>
          <a:lstStyle/>
          <a:p>
            <a:pPr algn="ctr"/>
            <a:r>
              <a:rPr lang="pt-BR" dirty="0"/>
              <a:t>Criação da nuvem na plataforma </a:t>
            </a:r>
            <a:r>
              <a:rPr lang="pt-BR" dirty="0" err="1"/>
              <a:t>ThingSpeak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845E6-F4CD-4992-B7B7-72A8AA22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001078"/>
            <a:ext cx="7766936" cy="3326295"/>
          </a:xfrm>
        </p:spPr>
        <p:txBody>
          <a:bodyPr>
            <a:normAutofit/>
          </a:bodyPr>
          <a:lstStyle/>
          <a:p>
            <a:pPr marL="342900" indent="-342900" algn="l">
              <a:buAutoNum type="arabicPeriod" startAt="2"/>
            </a:pPr>
            <a:endParaRPr lang="pt-BR" dirty="0">
              <a:solidFill>
                <a:schemeClr val="tx1"/>
              </a:solidFill>
            </a:endParaRPr>
          </a:p>
          <a:p>
            <a:pPr lvl="1" algn="l"/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sz="2000" dirty="0">
                <a:solidFill>
                  <a:schemeClr val="tx1"/>
                </a:solidFill>
              </a:rPr>
              <a:t>O ThingSpeak é um serviço de plataforma de analítica de IoT que permite agregar, visualizar e analisar fluxos de dados ao vivo na nuvem, a partir do envio de seus dispositivos, criar visualizações instantâneas de dados ao vivo. O ThingSpeak permite que engenheiros e cientistas criem protótipos e criem sistemas de IoT sem configurar servidores ou desenvolver Software da web (ThingSpeak, 2019).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81F1C-4EBB-43CF-A6BF-C9AB7CCC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78" y="0"/>
            <a:ext cx="1351722" cy="13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9231-EEB7-4D47-B0FB-8DB2B8A8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9680" y="2968487"/>
            <a:ext cx="7212641" cy="566530"/>
          </a:xfrm>
        </p:spPr>
        <p:txBody>
          <a:bodyPr/>
          <a:lstStyle/>
          <a:p>
            <a:pPr algn="ctr"/>
            <a:r>
              <a:rPr lang="pt-BR" dirty="0"/>
              <a:t>Criação da aplicação mobile na plataforma App Inventor 2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845E6-F4CD-4992-B7B7-72A8AA22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5384" y="2576343"/>
            <a:ext cx="7766936" cy="3326295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	</a:t>
            </a:r>
          </a:p>
          <a:p>
            <a:pPr lvl="1" algn="l"/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sz="2000" dirty="0">
                <a:solidFill>
                  <a:schemeClr val="tx1"/>
                </a:solidFill>
              </a:rPr>
              <a:t>A aplicação desenvolvida no App Inventor 2, irá comunicar com o canal previamente criado na plataforma ThingSpeak atualizando os valores de acordo com os dados processados pelo Arduino e seus sensores. Logo após o Arduino enviar seus dados para a nuvem, a aplicação mobile acessara o canal do ThingSpeak buscando o retorno das variáveis recém adicionadas. </a:t>
            </a:r>
          </a:p>
          <a:p>
            <a:pPr algn="l"/>
            <a:r>
              <a:rPr lang="pt-BR" sz="2000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81F1C-4EBB-43CF-A6BF-C9AB7CCC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78" y="0"/>
            <a:ext cx="1351722" cy="13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8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9231-EEB7-4D47-B0FB-8DB2B8A8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2645" y="940146"/>
            <a:ext cx="4606710" cy="823151"/>
          </a:xfrm>
        </p:spPr>
        <p:txBody>
          <a:bodyPr/>
          <a:lstStyle/>
          <a:p>
            <a:pPr algn="ctr"/>
            <a:r>
              <a:rPr lang="pt-BR" dirty="0"/>
              <a:t>Considerações finais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845E6-F4CD-4992-B7B7-72A8AA22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001078"/>
            <a:ext cx="7766936" cy="332629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81F1C-4EBB-43CF-A6BF-C9AB7CCC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78" y="0"/>
            <a:ext cx="1351722" cy="135172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E7BE9C6-86EC-4C9C-90BB-27597ECF40BD}"/>
              </a:ext>
            </a:extLst>
          </p:cNvPr>
          <p:cNvSpPr txBox="1"/>
          <p:nvPr/>
        </p:nvSpPr>
        <p:spPr>
          <a:xfrm>
            <a:off x="1803780" y="2001078"/>
            <a:ext cx="85844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  <a:r>
              <a:rPr lang="pt-BR" sz="2000" dirty="0"/>
              <a:t>O projeto poderá ser adaptado para áreas de cultivo de maior porte, atendendo a diversas variedades de tipos de irrigação e culturas a serem cultivadas, podendo futuramente ser implementado em escolas, asilos, clubes e outras organizações, devido ao seu baixo custo de desenvolvimento e fácil adaptação as diferentes culturas existentes no meio ambiente além de se incentivar a população na plantação e consumo de alimentos mais saudáveis, livres de agrotóxicos e de utilizar um sistema que evita o desperdício de água na horta.</a:t>
            </a:r>
          </a:p>
        </p:txBody>
      </p:sp>
    </p:spTree>
    <p:extLst>
      <p:ext uri="{BB962C8B-B14F-4D97-AF65-F5344CB8AC3E}">
        <p14:creationId xmlns:p14="http://schemas.microsoft.com/office/powerpoint/2010/main" val="353563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9231-EEB7-4D47-B0FB-8DB2B8A8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463" y="675861"/>
            <a:ext cx="4009074" cy="823151"/>
          </a:xfrm>
        </p:spPr>
        <p:txBody>
          <a:bodyPr/>
          <a:lstStyle/>
          <a:p>
            <a:pPr algn="ctr"/>
            <a:r>
              <a:rPr lang="pt-BR" dirty="0"/>
              <a:t>Bibliografia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845E6-F4CD-4992-B7B7-72A8AA22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001078"/>
            <a:ext cx="7766936" cy="332629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81F1C-4EBB-43CF-A6BF-C9AB7CCC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78" y="0"/>
            <a:ext cx="1351722" cy="135172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8FECD52-3D54-4A0C-B5BE-919FA217FAB4}"/>
              </a:ext>
            </a:extLst>
          </p:cNvPr>
          <p:cNvSpPr/>
          <p:nvPr/>
        </p:nvSpPr>
        <p:spPr>
          <a:xfrm>
            <a:off x="773374" y="1850953"/>
            <a:ext cx="10645252" cy="4727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4445" indent="450850" algn="just">
              <a:lnSpc>
                <a:spcPct val="105000"/>
              </a:lnSpc>
              <a:spcAft>
                <a:spcPts val="20"/>
              </a:spcAft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(Adafruit, 2019), Adafruit Learning System, 	Ada L., 2019, Disponível em: &lt;https://cdn-learn.adafruit.com/downloads/</a:t>
            </a:r>
            <a:r>
              <a:rPr lang="pt-BR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pdf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/dht.pdf&gt;. Acesso em: 28 de abril de 2019.</a:t>
            </a:r>
          </a:p>
          <a:p>
            <a:pPr marR="4445" indent="450850" algn="just">
              <a:lnSpc>
                <a:spcPct val="105000"/>
              </a:lnSpc>
              <a:spcAft>
                <a:spcPts val="20"/>
              </a:spcAft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(Ana, 2019), Agência Nacional de Águas (Brasil). Conjuntura dos recursos hídricos: Informe 2019 - Brasília: Ana, 2019. Disponível em: &lt; http://arquivos.ana.gov.br/portal/</a:t>
            </a:r>
            <a:r>
              <a:rPr lang="pt-BR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publicacao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/Conjuntura2018.pdf&gt;. Acesso em: 16 de abril de 2019.</a:t>
            </a:r>
          </a:p>
          <a:p>
            <a:pPr marR="4445" indent="450850" algn="just">
              <a:lnSpc>
                <a:spcPct val="105000"/>
              </a:lnSpc>
              <a:spcAft>
                <a:spcPts val="20"/>
              </a:spcAft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(Dx, 2019), Disponível em: &lt;https://www.dx.com/p/3-3v-5v-soil-moisture-sensor-hygrometer-detection-module-2005826#.XMhSh4lKjIU&gt;. Acesso em: 28 de abril de 2019.</a:t>
            </a:r>
          </a:p>
          <a:p>
            <a:pPr marR="4445" indent="450850" algn="just">
              <a:lnSpc>
                <a:spcPct val="105000"/>
              </a:lnSpc>
              <a:spcAft>
                <a:spcPts val="20"/>
              </a:spcAft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(Eletrogate, 2019), Loja de componentes Eletrogate, 2019. Disponível em: https://www.eletrogate.com/mini-bomba-submersa-5v-p-agua. Acesso em 22 de abril de 2019.</a:t>
            </a:r>
          </a:p>
          <a:p>
            <a:pPr marR="4445" indent="450850" algn="just">
              <a:lnSpc>
                <a:spcPct val="10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Thingspeak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2019), Documentação 2019. Disponível em:  &lt;https://www.mathworks.com/help/</a:t>
            </a:r>
            <a:r>
              <a:rPr lang="pt-BR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thingspeak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/?</a:t>
            </a:r>
            <a:r>
              <a:rPr lang="pt-BR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s_tid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pt-BR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mwa_osa_a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&gt;. Acesso em 23 de abril de 2019.</a:t>
            </a:r>
          </a:p>
          <a:p>
            <a:pPr marR="4445" indent="450850" algn="just">
              <a:lnSpc>
                <a:spcPct val="105000"/>
              </a:lnSpc>
              <a:spcAft>
                <a:spcPts val="20"/>
              </a:spcAft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McRoberts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2011), </a:t>
            </a:r>
            <a:r>
              <a:rPr lang="pt-BR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McRoberts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M. Arduino Básico, </a:t>
            </a:r>
            <a:r>
              <a:rPr lang="pt-BR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novatec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2011, </a:t>
            </a:r>
            <a:r>
              <a:rPr lang="pt-BR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pg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20,24.</a:t>
            </a:r>
          </a:p>
          <a:p>
            <a:pPr marR="4445" indent="450850" algn="just">
              <a:lnSpc>
                <a:spcPct val="105000"/>
              </a:lnSpc>
              <a:spcAft>
                <a:spcPts val="1405"/>
              </a:spcAft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(Silva; Silva, 2005), Silva, C.A. Da; Silva, C. J. Da. Avaliação De Uniformidade Em Sistemas De Irrigação Localizada. Revista Científica Eletrônica de Agronomia, Goiás, FAEF, 2005. Disponível em: &lt;http://www.faef.revista.inf.br/</a:t>
            </a:r>
            <a:r>
              <a:rPr lang="pt-BR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imagens_arquivos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pt-BR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arquivos_destaque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/Tm9d5yhlcpzey1x_2013-4-29-15-39-59.pdf&gt;. Acesso em 01 de maio de 2019.</a:t>
            </a:r>
          </a:p>
        </p:txBody>
      </p:sp>
    </p:spTree>
    <p:extLst>
      <p:ext uri="{BB962C8B-B14F-4D97-AF65-F5344CB8AC3E}">
        <p14:creationId xmlns:p14="http://schemas.microsoft.com/office/powerpoint/2010/main" val="127939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9231-EEB7-4D47-B0FB-8DB2B8A8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463" y="675861"/>
            <a:ext cx="4009074" cy="823151"/>
          </a:xfrm>
        </p:spPr>
        <p:txBody>
          <a:bodyPr/>
          <a:lstStyle/>
          <a:p>
            <a:pPr algn="ctr"/>
            <a:r>
              <a:rPr lang="pt-BR" dirty="0"/>
              <a:t>Obrigado!!!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845E6-F4CD-4992-B7B7-72A8AA22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001078"/>
            <a:ext cx="7766936" cy="332629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81F1C-4EBB-43CF-A6BF-C9AB7CCC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78" y="0"/>
            <a:ext cx="1351722" cy="13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9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9231-EEB7-4D47-B0FB-8DB2B8A8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999" y="675861"/>
            <a:ext cx="3178002" cy="777549"/>
          </a:xfrm>
        </p:spPr>
        <p:txBody>
          <a:bodyPr/>
          <a:lstStyle/>
          <a:p>
            <a:pPr algn="ctr"/>
            <a:r>
              <a:rPr lang="pt-BR" dirty="0"/>
              <a:t>Sumário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845E6-F4CD-4992-B7B7-72A8AA22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980" y="2460572"/>
            <a:ext cx="7766936" cy="216443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Introdução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tx1"/>
                </a:solidFill>
              </a:rPr>
              <a:t>Metodologia 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Considerações Finais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Bibliografia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81F1C-4EBB-43CF-A6BF-C9AB7CCC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78" y="0"/>
            <a:ext cx="1351722" cy="13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6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9231-EEB7-4D47-B0FB-8DB2B8A8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787" y="675861"/>
            <a:ext cx="3618425" cy="823151"/>
          </a:xfrm>
        </p:spPr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845E6-F4CD-4992-B7B7-72A8AA22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1" y="1862299"/>
            <a:ext cx="7766936" cy="31334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	</a:t>
            </a:r>
            <a:r>
              <a:rPr lang="pt-BR" sz="2000" dirty="0">
                <a:solidFill>
                  <a:schemeClr val="tx1"/>
                </a:solidFill>
              </a:rPr>
              <a:t>O principal uso de água no país, em termos de quantidade utilizada, é no setor da irrigação (Ana, 2018). Por ser um fator importante para uma melhor condição de vida do ser humano deve ser bem utilizada, por isso deve-se selecionar o método mais adequado para cada tipo de cultura a ser cultivada. Variações da umidade do solo devem ser reguladas e mantidas em limites que favoreçam a absorção de água e nutrientes pelas plantas.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81F1C-4EBB-43CF-A6BF-C9AB7CCC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78" y="0"/>
            <a:ext cx="1351722" cy="13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6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9231-EEB7-4D47-B0FB-8DB2B8A8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786" y="675861"/>
            <a:ext cx="3618425" cy="823151"/>
          </a:xfrm>
        </p:spPr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845E6-F4CD-4992-B7B7-72A8AA22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0" y="1862299"/>
            <a:ext cx="7766936" cy="31334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	</a:t>
            </a:r>
            <a:r>
              <a:rPr lang="pt-BR" sz="2000" dirty="0">
                <a:solidFill>
                  <a:schemeClr val="tx1"/>
                </a:solidFill>
              </a:rPr>
              <a:t>Foram analizados diversos métodos de irrigação onde o utilizado será o método de irrigação por gotejamento, pois perdas de água nos sistemas por microaspersão são, normalmente, maiores do que na irrigação por gotejamento. Isso ocorre devido à maior superfície molhada de solo e porque, na microaspersão, a água é lançada ao ar. Mesmo operando próximo à superfície do solo, os microaspersores têm sua uniformidade afetada significativamente pelo vento, resultando em arraste das gotas numa determinada direção (Silva; Silva, 2005).</a:t>
            </a:r>
          </a:p>
          <a:p>
            <a:pPr algn="l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81F1C-4EBB-43CF-A6BF-C9AB7CCC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78" y="0"/>
            <a:ext cx="1351722" cy="13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8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9231-EEB7-4D47-B0FB-8DB2B8A8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463" y="675861"/>
            <a:ext cx="4009074" cy="823151"/>
          </a:xfrm>
        </p:spPr>
        <p:txBody>
          <a:bodyPr/>
          <a:lstStyle/>
          <a:p>
            <a:pPr algn="ctr"/>
            <a:r>
              <a:rPr lang="pt-BR" dirty="0"/>
              <a:t>Metodologia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845E6-F4CD-4992-B7B7-72A8AA22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1765852"/>
            <a:ext cx="7766936" cy="332629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sz="2000" dirty="0">
                <a:solidFill>
                  <a:schemeClr val="tx1"/>
                </a:solidFill>
              </a:rPr>
              <a:t>O desenvolvimento do sistema de irrigação foi dividido em três etapas:</a:t>
            </a: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r>
              <a:rPr lang="pt-BR" sz="2000" dirty="0">
                <a:solidFill>
                  <a:schemeClr val="tx1"/>
                </a:solidFill>
              </a:rPr>
              <a:t>1.	Desenvolvimento do hardware: Preparação e conexão dos componentes eletrônicos de acordo com as necessidades do projeto a ser desenvolvido.</a:t>
            </a:r>
          </a:p>
          <a:p>
            <a:pPr algn="l"/>
            <a:r>
              <a:rPr lang="pt-BR" sz="2000" dirty="0">
                <a:solidFill>
                  <a:schemeClr val="tx1"/>
                </a:solidFill>
              </a:rPr>
              <a:t>2.	Criação da nuvem na plataforma ThingSpeak: Criação e preparação dos canais que intermediarão a comunicação do hardware Arduino com a aplicação mobile desenvolvida na plataforma App Inventor 2.</a:t>
            </a:r>
          </a:p>
          <a:p>
            <a:pPr algn="l"/>
            <a:r>
              <a:rPr lang="pt-BR" sz="2000" dirty="0">
                <a:solidFill>
                  <a:schemeClr val="tx1"/>
                </a:solidFill>
              </a:rPr>
              <a:t>3.	Criação da aplicação mobile na plataforma App Inventor 2.</a:t>
            </a:r>
          </a:p>
          <a:p>
            <a:pPr algn="l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81F1C-4EBB-43CF-A6BF-C9AB7CCC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78" y="0"/>
            <a:ext cx="1351722" cy="13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8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9231-EEB7-4D47-B0FB-8DB2B8A8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6458" y="132522"/>
            <a:ext cx="5741650" cy="1630775"/>
          </a:xfrm>
        </p:spPr>
        <p:txBody>
          <a:bodyPr/>
          <a:lstStyle/>
          <a:p>
            <a:pPr algn="ctr"/>
            <a:r>
              <a:rPr lang="pt-BR" dirty="0"/>
              <a:t>Desenvolvimento do hardware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845E6-F4CD-4992-B7B7-72A8AA22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001078"/>
            <a:ext cx="7766936" cy="3326295"/>
          </a:xfrm>
        </p:spPr>
        <p:txBody>
          <a:bodyPr>
            <a:normAutofit lnSpcReduction="10000"/>
          </a:bodyPr>
          <a:lstStyle/>
          <a:p>
            <a:pPr algn="l"/>
            <a:endParaRPr lang="pt-BR" dirty="0">
              <a:solidFill>
                <a:schemeClr val="tx1"/>
              </a:solidFill>
            </a:endParaRPr>
          </a:p>
          <a:p>
            <a:pPr lvl="1" algn="l"/>
            <a:r>
              <a:rPr lang="pt-BR" sz="2000" dirty="0">
                <a:solidFill>
                  <a:schemeClr val="tx1"/>
                </a:solidFill>
              </a:rPr>
              <a:t>1. Arduino</a:t>
            </a:r>
          </a:p>
          <a:p>
            <a:pPr marL="800100" lvl="1" indent="-342900" algn="l">
              <a:buAutoNum type="arabicPeriod"/>
            </a:pPr>
            <a:endParaRPr lang="pt-BR" sz="2000" dirty="0">
              <a:solidFill>
                <a:schemeClr val="tx1"/>
              </a:solidFill>
            </a:endParaRPr>
          </a:p>
          <a:p>
            <a:pPr lvl="1" algn="l"/>
            <a:r>
              <a:rPr lang="pt-BR" sz="2000" dirty="0">
                <a:solidFill>
                  <a:schemeClr val="tx1"/>
                </a:solidFill>
              </a:rPr>
              <a:t>	De acordo com (Mc Roberts, 2011) um Arduino é um pequeno computador que você pode programar para processar entradas e saídas entre o dispositivo e os componentes externos conectados a ele. O Arduino é o que chamamos de plataforma de computação física ou embarcada, ou seja, um sistema que pode interagir com seu ambiente por meio de hardware e software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pPr lvl="1" algn="l"/>
            <a:endParaRPr lang="pt-BR" dirty="0">
              <a:solidFill>
                <a:schemeClr val="tx1"/>
              </a:solidFill>
            </a:endParaRPr>
          </a:p>
          <a:p>
            <a:pPr lvl="1" algn="l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81F1C-4EBB-43CF-A6BF-C9AB7CCC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78" y="0"/>
            <a:ext cx="1351722" cy="13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1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9231-EEB7-4D47-B0FB-8DB2B8A8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9345" y="940146"/>
            <a:ext cx="5622380" cy="823151"/>
          </a:xfrm>
        </p:spPr>
        <p:txBody>
          <a:bodyPr/>
          <a:lstStyle/>
          <a:p>
            <a:pPr algn="ctr"/>
            <a:r>
              <a:rPr lang="pt-BR" dirty="0"/>
              <a:t>Desenvolvimento do hardware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845E6-F4CD-4992-B7B7-72A8AA22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001078"/>
            <a:ext cx="7766936" cy="3326295"/>
          </a:xfrm>
        </p:spPr>
        <p:txBody>
          <a:bodyPr>
            <a:normAutofit/>
          </a:bodyPr>
          <a:lstStyle/>
          <a:p>
            <a:pPr lvl="1" algn="l"/>
            <a:endParaRPr lang="pt-BR" dirty="0">
              <a:solidFill>
                <a:schemeClr val="tx1"/>
              </a:solidFill>
            </a:endParaRPr>
          </a:p>
          <a:p>
            <a:pPr lvl="1" algn="l"/>
            <a:r>
              <a:rPr lang="pt-BR" sz="2000" dirty="0">
                <a:solidFill>
                  <a:schemeClr val="tx1"/>
                </a:solidFill>
              </a:rPr>
              <a:t>2. Sensor de umidade do solo Higrômetro.</a:t>
            </a:r>
          </a:p>
          <a:p>
            <a:pPr lvl="1" algn="l"/>
            <a:endParaRPr lang="pt-BR" sz="2000" dirty="0">
              <a:solidFill>
                <a:schemeClr val="tx1"/>
              </a:solidFill>
            </a:endParaRPr>
          </a:p>
          <a:p>
            <a:pPr lvl="1" algn="l"/>
            <a:r>
              <a:rPr lang="pt-BR" sz="2000" dirty="0">
                <a:solidFill>
                  <a:schemeClr val="tx1"/>
                </a:solidFill>
              </a:rPr>
              <a:t>	O sensor de solo higrômetro é um sensor de umidade do solo formado por uma haste que é enterrada ao solo para verificar qual a quantidade de umidade, através de um valor analógico (Dx, 2019). Dependendo da umidade capitada pelo sensor higrômetro, o solo será classificado como seco, normal e úmido, e com isso ativar ou não a bomba submersa.</a:t>
            </a:r>
          </a:p>
          <a:p>
            <a:pPr lvl="1" algn="l"/>
            <a:endParaRPr lang="pt-BR" dirty="0">
              <a:solidFill>
                <a:schemeClr val="tx1"/>
              </a:solidFill>
            </a:endParaRPr>
          </a:p>
          <a:p>
            <a:pPr marL="800100" lvl="1" indent="-342900" algn="l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81F1C-4EBB-43CF-A6BF-C9AB7CCC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78" y="0"/>
            <a:ext cx="1351722" cy="13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1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9231-EEB7-4D47-B0FB-8DB2B8A8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183" y="940146"/>
            <a:ext cx="5635633" cy="823151"/>
          </a:xfrm>
        </p:spPr>
        <p:txBody>
          <a:bodyPr/>
          <a:lstStyle/>
          <a:p>
            <a:pPr algn="ctr"/>
            <a:r>
              <a:rPr lang="pt-BR" dirty="0"/>
              <a:t>Desenvolvimento do hardware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845E6-F4CD-4992-B7B7-72A8AA22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001078"/>
            <a:ext cx="7766936" cy="3326295"/>
          </a:xfrm>
        </p:spPr>
        <p:txBody>
          <a:bodyPr>
            <a:normAutofit/>
          </a:bodyPr>
          <a:lstStyle/>
          <a:p>
            <a:pPr algn="l"/>
            <a:endParaRPr lang="pt-BR" dirty="0">
              <a:solidFill>
                <a:schemeClr val="tx1"/>
              </a:solidFill>
            </a:endParaRPr>
          </a:p>
          <a:p>
            <a:pPr lvl="1" algn="l"/>
            <a:r>
              <a:rPr lang="pt-BR" sz="2000" dirty="0">
                <a:solidFill>
                  <a:schemeClr val="tx1"/>
                </a:solidFill>
              </a:rPr>
              <a:t>3. Sensor de temperatura e umidade do ar DHT 11.</a:t>
            </a:r>
          </a:p>
          <a:p>
            <a:pPr lvl="1" algn="l"/>
            <a:endParaRPr lang="pt-BR" sz="2000" dirty="0">
              <a:solidFill>
                <a:schemeClr val="tx1"/>
              </a:solidFill>
            </a:endParaRPr>
          </a:p>
          <a:p>
            <a:pPr lvl="1" algn="l"/>
            <a:r>
              <a:rPr lang="pt-BR" sz="2000" dirty="0">
                <a:solidFill>
                  <a:schemeClr val="tx1"/>
                </a:solidFill>
              </a:rPr>
              <a:t>	O DHT11 é um sensor digital básico de temperatura e umidade ultrabaixo custo. Ele usa um sensor capacitivo de umidade e um termistor para medir o ar ao redor e envia um sinal digital no pino de dados (Adafruit, 2019). Esse sinal é processado e enviado para o canal criado no ThingSpeak.</a:t>
            </a:r>
          </a:p>
          <a:p>
            <a:pPr marL="800100" lvl="1" indent="-342900" algn="l">
              <a:buFont typeface="+mj-lt"/>
              <a:buAutoNum type="arabicPeriod"/>
            </a:pPr>
            <a:endParaRPr lang="pt-BR" sz="20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81F1C-4EBB-43CF-A6BF-C9AB7CCC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78" y="0"/>
            <a:ext cx="1351722" cy="13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0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9231-EEB7-4D47-B0FB-8DB2B8A8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4566" y="940146"/>
            <a:ext cx="5542867" cy="823151"/>
          </a:xfrm>
        </p:spPr>
        <p:txBody>
          <a:bodyPr/>
          <a:lstStyle/>
          <a:p>
            <a:pPr algn="ctr"/>
            <a:r>
              <a:rPr lang="pt-BR" dirty="0"/>
              <a:t>Desenvolvimento do hardware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845E6-F4CD-4992-B7B7-72A8AA22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001078"/>
            <a:ext cx="7766936" cy="3326295"/>
          </a:xfrm>
        </p:spPr>
        <p:txBody>
          <a:bodyPr>
            <a:normAutofit/>
          </a:bodyPr>
          <a:lstStyle/>
          <a:p>
            <a:pPr lvl="1" algn="l"/>
            <a:endParaRPr lang="pt-BR" dirty="0">
              <a:solidFill>
                <a:schemeClr val="tx1"/>
              </a:solidFill>
            </a:endParaRPr>
          </a:p>
          <a:p>
            <a:pPr lvl="1" algn="l"/>
            <a:r>
              <a:rPr lang="pt-BR" sz="2000" dirty="0">
                <a:solidFill>
                  <a:schemeClr val="tx1"/>
                </a:solidFill>
              </a:rPr>
              <a:t>4. Mini Bomba submersa.</a:t>
            </a:r>
          </a:p>
          <a:p>
            <a:pPr lvl="1" algn="l"/>
            <a:endParaRPr lang="pt-BR" sz="2000" dirty="0">
              <a:solidFill>
                <a:schemeClr val="tx1"/>
              </a:solidFill>
            </a:endParaRPr>
          </a:p>
          <a:p>
            <a:pPr lvl="1" algn="l"/>
            <a:r>
              <a:rPr lang="pt-BR" sz="2000" dirty="0">
                <a:solidFill>
                  <a:schemeClr val="tx1"/>
                </a:solidFill>
              </a:rPr>
              <a:t>	Com um motor de tamanho adequado a Minibomba de Água é capaz de impulsionar entre 80L a 120L por hora. A Minibomba de Água Submersa é ideal para o desenvolvimento de projetos, incluindo automação residencial e é compatível com Arduino, Raspberry Pi e outros (Eletrogate, 2019).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81F1C-4EBB-43CF-A6BF-C9AB7CCC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78" y="0"/>
            <a:ext cx="1351722" cy="13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459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146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Trebuchet MS</vt:lpstr>
      <vt:lpstr>Wingdings 3</vt:lpstr>
      <vt:lpstr>Facetado</vt:lpstr>
      <vt:lpstr>Watering Can  Sistema de Irrigação</vt:lpstr>
      <vt:lpstr>Sumário</vt:lpstr>
      <vt:lpstr>Introdução</vt:lpstr>
      <vt:lpstr>Introdução</vt:lpstr>
      <vt:lpstr>Metodologia</vt:lpstr>
      <vt:lpstr>Desenvolvimento do hardware</vt:lpstr>
      <vt:lpstr>Desenvolvimento do hardware</vt:lpstr>
      <vt:lpstr>Desenvolvimento do hardware</vt:lpstr>
      <vt:lpstr>Desenvolvimento do hardware</vt:lpstr>
      <vt:lpstr>Desenvolvimento do hardware</vt:lpstr>
      <vt:lpstr>Desenvolvimento do hardware</vt:lpstr>
      <vt:lpstr>Metodologia</vt:lpstr>
      <vt:lpstr>Criação da nuvem na plataforma ThingSpeak</vt:lpstr>
      <vt:lpstr>Criação da aplicação mobile na plataforma App Inventor 2 </vt:lpstr>
      <vt:lpstr>Considerações finais</vt:lpstr>
      <vt:lpstr>Bibliografia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Watering Can  Sistema de irrigação</dc:title>
  <dc:creator>douglas</dc:creator>
  <cp:lastModifiedBy>douglas</cp:lastModifiedBy>
  <cp:revision>22</cp:revision>
  <dcterms:created xsi:type="dcterms:W3CDTF">2019-06-07T13:38:37Z</dcterms:created>
  <dcterms:modified xsi:type="dcterms:W3CDTF">2019-06-13T20:47:47Z</dcterms:modified>
</cp:coreProperties>
</file>