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7"/>
  </p:notesMasterIdLst>
  <p:handoutMasterIdLst>
    <p:handoutMasterId r:id="rId8"/>
  </p:handoutMasterIdLst>
  <p:sldIdLst>
    <p:sldId id="256" r:id="rId6"/>
  </p:sldIdLst>
  <p:sldSz cx="30275213" cy="42803763"/>
  <p:notesSz cx="6858000" cy="9144000"/>
  <p:defaultTextStyle>
    <a:defPPr>
      <a:defRPr lang="en-US"/>
    </a:defPPr>
    <a:lvl1pPr marL="0" algn="l" defTabSz="2087941" rtl="0" eaLnBrk="1" latinLnBrk="0" hangingPunct="1">
      <a:defRPr sz="8200" kern="1200">
        <a:solidFill>
          <a:schemeClr val="tx1"/>
        </a:solidFill>
        <a:latin typeface="+mn-lt"/>
        <a:ea typeface="+mn-ea"/>
        <a:cs typeface="+mn-cs"/>
      </a:defRPr>
    </a:lvl1pPr>
    <a:lvl2pPr marL="2087941" algn="l" defTabSz="2087941" rtl="0" eaLnBrk="1" latinLnBrk="0" hangingPunct="1">
      <a:defRPr sz="8200" kern="1200">
        <a:solidFill>
          <a:schemeClr val="tx1"/>
        </a:solidFill>
        <a:latin typeface="+mn-lt"/>
        <a:ea typeface="+mn-ea"/>
        <a:cs typeface="+mn-cs"/>
      </a:defRPr>
    </a:lvl2pPr>
    <a:lvl3pPr marL="4175882" algn="l" defTabSz="2087941" rtl="0" eaLnBrk="1" latinLnBrk="0" hangingPunct="1">
      <a:defRPr sz="8200" kern="1200">
        <a:solidFill>
          <a:schemeClr val="tx1"/>
        </a:solidFill>
        <a:latin typeface="+mn-lt"/>
        <a:ea typeface="+mn-ea"/>
        <a:cs typeface="+mn-cs"/>
      </a:defRPr>
    </a:lvl3pPr>
    <a:lvl4pPr marL="6263823" algn="l" defTabSz="2087941" rtl="0" eaLnBrk="1" latinLnBrk="0" hangingPunct="1">
      <a:defRPr sz="8200" kern="1200">
        <a:solidFill>
          <a:schemeClr val="tx1"/>
        </a:solidFill>
        <a:latin typeface="+mn-lt"/>
        <a:ea typeface="+mn-ea"/>
        <a:cs typeface="+mn-cs"/>
      </a:defRPr>
    </a:lvl4pPr>
    <a:lvl5pPr marL="8351764" algn="l" defTabSz="2087941" rtl="0" eaLnBrk="1" latinLnBrk="0" hangingPunct="1">
      <a:defRPr sz="8200" kern="1200">
        <a:solidFill>
          <a:schemeClr val="tx1"/>
        </a:solidFill>
        <a:latin typeface="+mn-lt"/>
        <a:ea typeface="+mn-ea"/>
        <a:cs typeface="+mn-cs"/>
      </a:defRPr>
    </a:lvl5pPr>
    <a:lvl6pPr marL="10439705" algn="l" defTabSz="2087941" rtl="0" eaLnBrk="1" latinLnBrk="0" hangingPunct="1">
      <a:defRPr sz="8200" kern="1200">
        <a:solidFill>
          <a:schemeClr val="tx1"/>
        </a:solidFill>
        <a:latin typeface="+mn-lt"/>
        <a:ea typeface="+mn-ea"/>
        <a:cs typeface="+mn-cs"/>
      </a:defRPr>
    </a:lvl6pPr>
    <a:lvl7pPr marL="12527646" algn="l" defTabSz="2087941" rtl="0" eaLnBrk="1" latinLnBrk="0" hangingPunct="1">
      <a:defRPr sz="8200" kern="1200">
        <a:solidFill>
          <a:schemeClr val="tx1"/>
        </a:solidFill>
        <a:latin typeface="+mn-lt"/>
        <a:ea typeface="+mn-ea"/>
        <a:cs typeface="+mn-cs"/>
      </a:defRPr>
    </a:lvl7pPr>
    <a:lvl8pPr marL="14615587" algn="l" defTabSz="2087941" rtl="0" eaLnBrk="1" latinLnBrk="0" hangingPunct="1">
      <a:defRPr sz="8200" kern="1200">
        <a:solidFill>
          <a:schemeClr val="tx1"/>
        </a:solidFill>
        <a:latin typeface="+mn-lt"/>
        <a:ea typeface="+mn-ea"/>
        <a:cs typeface="+mn-cs"/>
      </a:defRPr>
    </a:lvl8pPr>
    <a:lvl9pPr marL="16703528" algn="l" defTabSz="208794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373A3A"/>
    <a:srgbClr val="78A22F"/>
    <a:srgbClr val="872175"/>
    <a:srgbClr val="569B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9"/>
  </p:normalViewPr>
  <p:slideViewPr>
    <p:cSldViewPr snapToGrid="0">
      <p:cViewPr>
        <p:scale>
          <a:sx n="100" d="100"/>
          <a:sy n="100" d="100"/>
        </p:scale>
        <p:origin x="144" y="144"/>
      </p:cViewPr>
      <p:guideLst>
        <p:guide orient="horz" pos="13481"/>
        <p:guide pos="953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2EE934-69F3-5941-ADF8-9A478A38E988}" type="datetimeFigureOut">
              <a:rPr lang="en-GB"/>
              <a:pPr/>
              <a:t>17/04/2023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96ED16-3541-1041-9F96-E79E95DE9A67}" type="slidenum">
              <a:rPr/>
              <a:pPr/>
              <a:t>‹#›</a:t>
            </a:fld>
            <a:endParaRPr lang="en-US"/>
          </a:p>
        </p:txBody>
      </p:sp>
    </p:spTree>
    <p:extLst>
      <p:ext uri="{BB962C8B-B14F-4D97-AF65-F5344CB8AC3E}">
        <p14:creationId xmlns:p14="http://schemas.microsoft.com/office/powerpoint/2010/main" val="2968647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54A823-6FA9-3743-9310-B3C829E3CFA1}" type="datetimeFigureOut">
              <a:rPr lang="en-GB"/>
              <a:pPr/>
              <a:t>17/04/2023</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EED9A5-F830-7F49-9B34-00E0ACAA11F8}" type="slidenum">
              <a:rPr/>
              <a:pPr/>
              <a:t>‹#›</a:t>
            </a:fld>
            <a:endParaRPr lang="en-US"/>
          </a:p>
        </p:txBody>
      </p:sp>
    </p:spTree>
    <p:extLst>
      <p:ext uri="{BB962C8B-B14F-4D97-AF65-F5344CB8AC3E}">
        <p14:creationId xmlns:p14="http://schemas.microsoft.com/office/powerpoint/2010/main" val="14929547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EED9A5-F830-7F49-9B34-00E0ACAA11F8}" type="slidenum">
              <a:rPr lang="en-GB" smtClean="0"/>
              <a:pPr/>
              <a:t>1</a:t>
            </a:fld>
            <a:endParaRPr lang="en-GB"/>
          </a:p>
        </p:txBody>
      </p:sp>
    </p:spTree>
    <p:extLst>
      <p:ext uri="{BB962C8B-B14F-4D97-AF65-F5344CB8AC3E}">
        <p14:creationId xmlns:p14="http://schemas.microsoft.com/office/powerpoint/2010/main" val="1129512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SG logo_ poster.png"/>
          <p:cNvPicPr>
            <a:picLocks noChangeAspect="1"/>
          </p:cNvPicPr>
          <p:nvPr/>
        </p:nvPicPr>
        <p:blipFill>
          <a:blip>
            <a:extLst>
              <a:ext uri="{28A0092B-C50C-407E-A947-70E740481C1C}">
                <a14:useLocalDpi xmlns:a14="http://schemas.microsoft.com/office/drawing/2010/main" val="0"/>
              </a:ext>
            </a:extLst>
          </a:blip>
          <a:stretch>
            <a:fillRect/>
          </a:stretch>
        </p:blipFill>
        <p:spPr>
          <a:xfrm>
            <a:off x="1447600" y="40771898"/>
            <a:ext cx="7379208" cy="1347216"/>
          </a:xfrm>
          <a:prstGeom prst="rect">
            <a:avLst/>
          </a:prstGeom>
          <a:noFill/>
          <a:ln>
            <a:noFill/>
          </a:ln>
        </p:spPr>
      </p:pic>
      <p:pic>
        <p:nvPicPr>
          <p:cNvPr id="4" name="Picture 3"/>
          <p:cNvPicPr>
            <a:picLocks noChangeAspect="1" noChangeArrowheads="1"/>
          </p:cNvPicPr>
          <p:nvPr/>
        </p:nvPicPr>
        <p:blipFill>
          <a:blip/>
          <a:srcRect/>
          <a:stretch>
            <a:fillRect/>
          </a:stretch>
        </p:blipFill>
        <p:spPr bwMode="auto">
          <a:xfrm>
            <a:off x="26310601" y="5419201"/>
            <a:ext cx="2489748" cy="5080403"/>
          </a:xfrm>
          <a:prstGeom prst="rect">
            <a:avLst/>
          </a:prstGeom>
          <a:noFill/>
          <a:ln w="9525">
            <a:noFill/>
            <a:miter lim="800000"/>
            <a:headEnd/>
            <a:tailEnd/>
          </a:ln>
          <a:effectLst/>
        </p:spPr>
      </p:pic>
      <p:pic>
        <p:nvPicPr>
          <p:cNvPr id="5" name="Picture 4" descr="Rainbow.png"/>
          <p:cNvPicPr>
            <a:picLocks noChangeAspect="1"/>
          </p:cNvPicPr>
          <p:nvPr userDrawn="1"/>
        </p:nvPicPr>
        <p:blipFill rotWithShape="1">
          <a:blip>
            <a:extLst>
              <a:ext uri="{28A0092B-C50C-407E-A947-70E740481C1C}">
                <a14:useLocalDpi xmlns:a14="http://schemas.microsoft.com/office/drawing/2010/main" val="0"/>
              </a:ext>
            </a:extLst>
          </a:blip>
          <a:srcRect t="72515"/>
          <a:stretch/>
        </p:blipFill>
        <p:spPr>
          <a:xfrm>
            <a:off x="0" y="0"/>
            <a:ext cx="30275213" cy="415098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087941" rtl="0" eaLnBrk="1" latinLnBrk="0" hangingPunct="1">
        <a:spcBef>
          <a:spcPct val="0"/>
        </a:spcBef>
        <a:buNone/>
        <a:defRPr sz="20100" kern="1200">
          <a:solidFill>
            <a:schemeClr val="tx1"/>
          </a:solidFill>
          <a:latin typeface="+mj-lt"/>
          <a:ea typeface="+mj-ea"/>
          <a:cs typeface="+mj-cs"/>
        </a:defRPr>
      </a:lvl1pPr>
    </p:titleStyle>
    <p:bodyStyle>
      <a:lvl1pPr marL="1565956" indent="-1565956" algn="l" defTabSz="2087941" rtl="0" eaLnBrk="1" latinLnBrk="0" hangingPunct="1">
        <a:spcBef>
          <a:spcPct val="20000"/>
        </a:spcBef>
        <a:buFont typeface="Arial"/>
        <a:buChar char="•"/>
        <a:defRPr sz="14600" kern="1200">
          <a:solidFill>
            <a:schemeClr val="tx1"/>
          </a:solidFill>
          <a:latin typeface="+mn-lt"/>
          <a:ea typeface="+mn-ea"/>
          <a:cs typeface="+mn-cs"/>
        </a:defRPr>
      </a:lvl1pPr>
      <a:lvl2pPr marL="3392904" indent="-1304963" algn="l" defTabSz="2087941" rtl="0" eaLnBrk="1" latinLnBrk="0" hangingPunct="1">
        <a:spcBef>
          <a:spcPct val="20000"/>
        </a:spcBef>
        <a:buFont typeface="Arial"/>
        <a:buChar char="–"/>
        <a:defRPr sz="12800" kern="1200">
          <a:solidFill>
            <a:schemeClr val="tx1"/>
          </a:solidFill>
          <a:latin typeface="+mn-lt"/>
          <a:ea typeface="+mn-ea"/>
          <a:cs typeface="+mn-cs"/>
        </a:defRPr>
      </a:lvl2pPr>
      <a:lvl3pPr marL="5219852" indent="-1043970" algn="l" defTabSz="2087941" rtl="0" eaLnBrk="1" latinLnBrk="0" hangingPunct="1">
        <a:spcBef>
          <a:spcPct val="20000"/>
        </a:spcBef>
        <a:buFont typeface="Arial"/>
        <a:buChar char="•"/>
        <a:defRPr sz="11000" kern="1200">
          <a:solidFill>
            <a:schemeClr val="tx1"/>
          </a:solidFill>
          <a:latin typeface="+mn-lt"/>
          <a:ea typeface="+mn-ea"/>
          <a:cs typeface="+mn-cs"/>
        </a:defRPr>
      </a:lvl3pPr>
      <a:lvl4pPr marL="7307793" indent="-1043970" algn="l" defTabSz="2087941" rtl="0" eaLnBrk="1" latinLnBrk="0" hangingPunct="1">
        <a:spcBef>
          <a:spcPct val="20000"/>
        </a:spcBef>
        <a:buFont typeface="Arial"/>
        <a:buChar char="–"/>
        <a:defRPr sz="9100" kern="1200">
          <a:solidFill>
            <a:schemeClr val="tx1"/>
          </a:solidFill>
          <a:latin typeface="+mn-lt"/>
          <a:ea typeface="+mn-ea"/>
          <a:cs typeface="+mn-cs"/>
        </a:defRPr>
      </a:lvl4pPr>
      <a:lvl5pPr marL="9395734" indent="-1043970" algn="l" defTabSz="2087941" rtl="0" eaLnBrk="1" latinLnBrk="0" hangingPunct="1">
        <a:spcBef>
          <a:spcPct val="20000"/>
        </a:spcBef>
        <a:buFont typeface="Arial"/>
        <a:buChar char="»"/>
        <a:defRPr sz="9100" kern="1200">
          <a:solidFill>
            <a:schemeClr val="tx1"/>
          </a:solidFill>
          <a:latin typeface="+mn-lt"/>
          <a:ea typeface="+mn-ea"/>
          <a:cs typeface="+mn-cs"/>
        </a:defRPr>
      </a:lvl5pPr>
      <a:lvl6pPr marL="11483675" indent="-1043970" algn="l" defTabSz="2087941" rtl="0" eaLnBrk="1" latinLnBrk="0" hangingPunct="1">
        <a:spcBef>
          <a:spcPct val="20000"/>
        </a:spcBef>
        <a:buFont typeface="Arial"/>
        <a:buChar char="•"/>
        <a:defRPr sz="9100" kern="1200">
          <a:solidFill>
            <a:schemeClr val="tx1"/>
          </a:solidFill>
          <a:latin typeface="+mn-lt"/>
          <a:ea typeface="+mn-ea"/>
          <a:cs typeface="+mn-cs"/>
        </a:defRPr>
      </a:lvl6pPr>
      <a:lvl7pPr marL="13571616" indent="-1043970" algn="l" defTabSz="2087941" rtl="0" eaLnBrk="1" latinLnBrk="0" hangingPunct="1">
        <a:spcBef>
          <a:spcPct val="20000"/>
        </a:spcBef>
        <a:buFont typeface="Arial"/>
        <a:buChar char="•"/>
        <a:defRPr sz="9100" kern="1200">
          <a:solidFill>
            <a:schemeClr val="tx1"/>
          </a:solidFill>
          <a:latin typeface="+mn-lt"/>
          <a:ea typeface="+mn-ea"/>
          <a:cs typeface="+mn-cs"/>
        </a:defRPr>
      </a:lvl7pPr>
      <a:lvl8pPr marL="15659557" indent="-1043970" algn="l" defTabSz="2087941" rtl="0" eaLnBrk="1" latinLnBrk="0" hangingPunct="1">
        <a:spcBef>
          <a:spcPct val="20000"/>
        </a:spcBef>
        <a:buFont typeface="Arial"/>
        <a:buChar char="•"/>
        <a:defRPr sz="9100" kern="1200">
          <a:solidFill>
            <a:schemeClr val="tx1"/>
          </a:solidFill>
          <a:latin typeface="+mn-lt"/>
          <a:ea typeface="+mn-ea"/>
          <a:cs typeface="+mn-cs"/>
        </a:defRPr>
      </a:lvl8pPr>
      <a:lvl9pPr marL="17747498" indent="-1043970" algn="l" defTabSz="2087941"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7941" rtl="0" eaLnBrk="1" latinLnBrk="0" hangingPunct="1">
        <a:defRPr sz="8200" kern="1200">
          <a:solidFill>
            <a:schemeClr val="tx1"/>
          </a:solidFill>
          <a:latin typeface="+mn-lt"/>
          <a:ea typeface="+mn-ea"/>
          <a:cs typeface="+mn-cs"/>
        </a:defRPr>
      </a:lvl1pPr>
      <a:lvl2pPr marL="2087941" algn="l" defTabSz="2087941" rtl="0" eaLnBrk="1" latinLnBrk="0" hangingPunct="1">
        <a:defRPr sz="8200" kern="1200">
          <a:solidFill>
            <a:schemeClr val="tx1"/>
          </a:solidFill>
          <a:latin typeface="+mn-lt"/>
          <a:ea typeface="+mn-ea"/>
          <a:cs typeface="+mn-cs"/>
        </a:defRPr>
      </a:lvl2pPr>
      <a:lvl3pPr marL="4175882" algn="l" defTabSz="2087941" rtl="0" eaLnBrk="1" latinLnBrk="0" hangingPunct="1">
        <a:defRPr sz="8200" kern="1200">
          <a:solidFill>
            <a:schemeClr val="tx1"/>
          </a:solidFill>
          <a:latin typeface="+mn-lt"/>
          <a:ea typeface="+mn-ea"/>
          <a:cs typeface="+mn-cs"/>
        </a:defRPr>
      </a:lvl3pPr>
      <a:lvl4pPr marL="6263823" algn="l" defTabSz="2087941" rtl="0" eaLnBrk="1" latinLnBrk="0" hangingPunct="1">
        <a:defRPr sz="8200" kern="1200">
          <a:solidFill>
            <a:schemeClr val="tx1"/>
          </a:solidFill>
          <a:latin typeface="+mn-lt"/>
          <a:ea typeface="+mn-ea"/>
          <a:cs typeface="+mn-cs"/>
        </a:defRPr>
      </a:lvl4pPr>
      <a:lvl5pPr marL="8351764" algn="l" defTabSz="2087941" rtl="0" eaLnBrk="1" latinLnBrk="0" hangingPunct="1">
        <a:defRPr sz="8200" kern="1200">
          <a:solidFill>
            <a:schemeClr val="tx1"/>
          </a:solidFill>
          <a:latin typeface="+mn-lt"/>
          <a:ea typeface="+mn-ea"/>
          <a:cs typeface="+mn-cs"/>
        </a:defRPr>
      </a:lvl5pPr>
      <a:lvl6pPr marL="10439705" algn="l" defTabSz="2087941" rtl="0" eaLnBrk="1" latinLnBrk="0" hangingPunct="1">
        <a:defRPr sz="8200" kern="1200">
          <a:solidFill>
            <a:schemeClr val="tx1"/>
          </a:solidFill>
          <a:latin typeface="+mn-lt"/>
          <a:ea typeface="+mn-ea"/>
          <a:cs typeface="+mn-cs"/>
        </a:defRPr>
      </a:lvl6pPr>
      <a:lvl7pPr marL="12527646" algn="l" defTabSz="2087941" rtl="0" eaLnBrk="1" latinLnBrk="0" hangingPunct="1">
        <a:defRPr sz="8200" kern="1200">
          <a:solidFill>
            <a:schemeClr val="tx1"/>
          </a:solidFill>
          <a:latin typeface="+mn-lt"/>
          <a:ea typeface="+mn-ea"/>
          <a:cs typeface="+mn-cs"/>
        </a:defRPr>
      </a:lvl7pPr>
      <a:lvl8pPr marL="14615587" algn="l" defTabSz="2087941" rtl="0" eaLnBrk="1" latinLnBrk="0" hangingPunct="1">
        <a:defRPr sz="8200" kern="1200">
          <a:solidFill>
            <a:schemeClr val="tx1"/>
          </a:solidFill>
          <a:latin typeface="+mn-lt"/>
          <a:ea typeface="+mn-ea"/>
          <a:cs typeface="+mn-cs"/>
        </a:defRPr>
      </a:lvl8pPr>
      <a:lvl9pPr marL="16703528" algn="l" defTabSz="208794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10602538" y="38436723"/>
            <a:ext cx="19727898" cy="4422261"/>
          </a:xfrm>
          <a:prstGeom prst="roundRect">
            <a:avLst>
              <a:gd name="adj" fmla="val 0"/>
            </a:avLst>
          </a:prstGeom>
          <a:solidFill>
            <a:srgbClr val="373A3A"/>
          </a:solidFill>
          <a:ln w="5080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p>
        </p:txBody>
      </p:sp>
      <p:sp>
        <p:nvSpPr>
          <p:cNvPr id="30" name="Rounded Rectangle 29"/>
          <p:cNvSpPr/>
          <p:nvPr/>
        </p:nvSpPr>
        <p:spPr>
          <a:xfrm>
            <a:off x="0" y="11478306"/>
            <a:ext cx="9956278" cy="26421346"/>
          </a:xfrm>
          <a:prstGeom prst="roundRect">
            <a:avLst>
              <a:gd name="adj" fmla="val 0"/>
            </a:avLst>
          </a:prstGeom>
          <a:solidFill>
            <a:srgbClr val="78A22F"/>
          </a:solidFill>
          <a:ln w="5080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p>
        </p:txBody>
      </p:sp>
      <p:sp>
        <p:nvSpPr>
          <p:cNvPr id="9" name="TextBox 8"/>
          <p:cNvSpPr txBox="1"/>
          <p:nvPr/>
        </p:nvSpPr>
        <p:spPr>
          <a:xfrm>
            <a:off x="1414241" y="4820041"/>
            <a:ext cx="24638518" cy="3867725"/>
          </a:xfrm>
          <a:prstGeom prst="rect">
            <a:avLst/>
          </a:prstGeom>
          <a:noFill/>
        </p:spPr>
        <p:txBody>
          <a:bodyPr wrap="square" rtlCol="0">
            <a:spAutoFit/>
          </a:bodyPr>
          <a:lstStyle/>
          <a:p>
            <a:pPr>
              <a:lnSpc>
                <a:spcPts val="10000"/>
              </a:lnSpc>
            </a:pPr>
            <a:r>
              <a:rPr lang="en-US" sz="9600" b="1" dirty="0">
                <a:solidFill>
                  <a:srgbClr val="373A3A"/>
                </a:solidFill>
                <a:latin typeface="Calibri"/>
                <a:ea typeface="ヒラギノ角ゴ ProN W3"/>
                <a:cs typeface="ヒラギノ角ゴ ProN W3"/>
              </a:rPr>
              <a:t>Four </a:t>
            </a:r>
            <a:r>
              <a:rPr lang="en-US" sz="9600" b="1" dirty="0" err="1">
                <a:solidFill>
                  <a:srgbClr val="373A3A"/>
                </a:solidFill>
                <a:latin typeface="Calibri"/>
                <a:ea typeface="ヒラギノ角ゴ ProN W3"/>
                <a:cs typeface="ヒラギノ角ゴ ProN W3"/>
              </a:rPr>
              <a:t>Netlogo</a:t>
            </a:r>
            <a:r>
              <a:rPr lang="en-US" sz="9600" b="1" dirty="0">
                <a:solidFill>
                  <a:srgbClr val="373A3A"/>
                </a:solidFill>
                <a:latin typeface="Calibri"/>
                <a:ea typeface="ヒラギノ角ゴ ProN W3"/>
                <a:cs typeface="ヒラギノ角ゴ ProN W3"/>
              </a:rPr>
              <a:t> extensions</a:t>
            </a:r>
          </a:p>
          <a:p>
            <a:r>
              <a:rPr lang="en-US" sz="5400" dirty="0">
                <a:solidFill>
                  <a:srgbClr val="373A3A"/>
                </a:solidFill>
                <a:latin typeface="Calibri"/>
              </a:rPr>
              <a:t>Publicly available </a:t>
            </a:r>
            <a:r>
              <a:rPr lang="en-US" sz="5400" dirty="0" err="1">
                <a:solidFill>
                  <a:srgbClr val="373A3A"/>
                </a:solidFill>
                <a:latin typeface="Calibri"/>
              </a:rPr>
              <a:t>Netlogo</a:t>
            </a:r>
            <a:r>
              <a:rPr lang="en-US" sz="5400" dirty="0">
                <a:solidFill>
                  <a:srgbClr val="373A3A"/>
                </a:solidFill>
                <a:latin typeface="Calibri"/>
              </a:rPr>
              <a:t> extensions that provide a case-base reasoning framework, table look up with categorical variables, access to the precision Java math library and  programmatically accessing real time information about the underlying virtual machine.</a:t>
            </a:r>
          </a:p>
        </p:txBody>
      </p:sp>
      <p:sp>
        <p:nvSpPr>
          <p:cNvPr id="10" name="TextBox 9"/>
          <p:cNvSpPr txBox="1"/>
          <p:nvPr/>
        </p:nvSpPr>
        <p:spPr>
          <a:xfrm>
            <a:off x="11099220" y="12013755"/>
            <a:ext cx="8166680" cy="6996659"/>
          </a:xfrm>
          <a:prstGeom prst="rect">
            <a:avLst/>
          </a:prstGeom>
          <a:noFill/>
        </p:spPr>
        <p:txBody>
          <a:bodyPr wrap="square" rtlCol="0">
            <a:spAutoFit/>
          </a:bodyPr>
          <a:lstStyle/>
          <a:p>
            <a:pPr>
              <a:lnSpc>
                <a:spcPts val="3600"/>
              </a:lnSpc>
            </a:pPr>
            <a:r>
              <a:rPr lang="en-US" sz="5200" b="1" dirty="0" err="1">
                <a:solidFill>
                  <a:srgbClr val="78A22F"/>
                </a:solidFill>
                <a:latin typeface="Calibri"/>
              </a:rPr>
              <a:t>cbr</a:t>
            </a:r>
            <a:endParaRPr lang="en-US" sz="5200" b="1" dirty="0">
              <a:solidFill>
                <a:srgbClr val="78A22F"/>
              </a:solidFill>
              <a:latin typeface="Calibri"/>
            </a:endParaRPr>
          </a:p>
          <a:p>
            <a:pPr>
              <a:lnSpc>
                <a:spcPts val="3600"/>
              </a:lnSpc>
            </a:pPr>
            <a:endParaRPr lang="en-US" sz="2800" dirty="0">
              <a:solidFill>
                <a:srgbClr val="373A3A"/>
              </a:solidFill>
              <a:latin typeface="Calibri"/>
            </a:endParaRPr>
          </a:p>
          <a:p>
            <a:pPr>
              <a:lnSpc>
                <a:spcPts val="1200"/>
              </a:lnSpc>
            </a:pPr>
            <a:r>
              <a:rPr lang="en-US" sz="1600" dirty="0">
                <a:solidFill>
                  <a:srgbClr val="373A3A"/>
                </a:solidFill>
                <a:latin typeface="Calibri"/>
              </a:rPr>
              <a:t>Normally a  case base consists of a series of cases, each of these cases consist of</a:t>
            </a:r>
          </a:p>
          <a:p>
            <a:pPr marL="457200" indent="-457200">
              <a:lnSpc>
                <a:spcPts val="1200"/>
              </a:lnSpc>
              <a:buFont typeface="Arial" panose="020B0604020202020204" pitchFamily="34" charset="0"/>
              <a:buChar char="•"/>
            </a:pPr>
            <a:r>
              <a:rPr lang="en-US" sz="1600" dirty="0">
                <a:solidFill>
                  <a:srgbClr val="373A3A"/>
                </a:solidFill>
                <a:latin typeface="Calibri"/>
              </a:rPr>
              <a:t>state</a:t>
            </a:r>
          </a:p>
          <a:p>
            <a:pPr marL="457200" indent="-457200">
              <a:lnSpc>
                <a:spcPts val="1200"/>
              </a:lnSpc>
              <a:buFont typeface="Arial" panose="020B0604020202020204" pitchFamily="34" charset="0"/>
              <a:buChar char="•"/>
            </a:pPr>
            <a:r>
              <a:rPr lang="en-US" sz="1600" dirty="0">
                <a:solidFill>
                  <a:srgbClr val="373A3A"/>
                </a:solidFill>
                <a:latin typeface="Calibri"/>
              </a:rPr>
              <a:t>decision/activity</a:t>
            </a:r>
          </a:p>
          <a:p>
            <a:pPr marL="457200" indent="-457200">
              <a:lnSpc>
                <a:spcPts val="1200"/>
              </a:lnSpc>
              <a:buFont typeface="Arial" panose="020B0604020202020204" pitchFamily="34" charset="0"/>
              <a:buChar char="•"/>
            </a:pPr>
            <a:r>
              <a:rPr lang="en-US" sz="1600" dirty="0">
                <a:solidFill>
                  <a:srgbClr val="373A3A"/>
                </a:solidFill>
                <a:latin typeface="Calibri"/>
              </a:rPr>
              <a:t>outcome</a:t>
            </a:r>
          </a:p>
          <a:p>
            <a:pPr>
              <a:lnSpc>
                <a:spcPts val="1200"/>
              </a:lnSpc>
            </a:pPr>
            <a:r>
              <a:rPr lang="en-US" sz="1600" dirty="0">
                <a:solidFill>
                  <a:srgbClr val="373A3A"/>
                </a:solidFill>
                <a:latin typeface="Calibri"/>
              </a:rPr>
              <a:t>The state can be anything such as the bank balance of the agent. The decision/activity might be to install central heating. The outcome might be straight forwardly yes or no. It might be probability, or it might some arbitrary decision/activity metric for use elsewhere.</a:t>
            </a:r>
          </a:p>
          <a:p>
            <a:pPr>
              <a:lnSpc>
                <a:spcPts val="1200"/>
              </a:lnSpc>
            </a:pPr>
            <a:r>
              <a:rPr lang="en-US" sz="1600" dirty="0">
                <a:solidFill>
                  <a:srgbClr val="373A3A"/>
                </a:solidFill>
                <a:latin typeface="Calibri"/>
              </a:rPr>
              <a:t>A state and decision/activity are presented to the case base. The case base is searched for the closest match (if there is one) and the outcome of that match is given.</a:t>
            </a:r>
          </a:p>
          <a:p>
            <a:pPr>
              <a:lnSpc>
                <a:spcPts val="1200"/>
              </a:lnSpc>
            </a:pPr>
            <a:r>
              <a:rPr lang="en-US" sz="1600" dirty="0">
                <a:solidFill>
                  <a:srgbClr val="373A3A"/>
                </a:solidFill>
                <a:latin typeface="Calibri"/>
              </a:rPr>
              <a:t>A </a:t>
            </a:r>
            <a:r>
              <a:rPr lang="en-US" sz="1600" dirty="0" err="1">
                <a:solidFill>
                  <a:srgbClr val="373A3A"/>
                </a:solidFill>
                <a:latin typeface="Calibri"/>
              </a:rPr>
              <a:t>NetLogo</a:t>
            </a:r>
            <a:r>
              <a:rPr lang="en-US" sz="1600" dirty="0">
                <a:solidFill>
                  <a:srgbClr val="373A3A"/>
                </a:solidFill>
                <a:latin typeface="Calibri"/>
              </a:rPr>
              <a:t> case consists of a state in any of the standard </a:t>
            </a:r>
            <a:r>
              <a:rPr lang="en-US" sz="1600" dirty="0" err="1">
                <a:solidFill>
                  <a:srgbClr val="373A3A"/>
                </a:solidFill>
                <a:latin typeface="Calibri"/>
              </a:rPr>
              <a:t>Netlogo</a:t>
            </a:r>
            <a:r>
              <a:rPr lang="en-US" sz="1600" dirty="0">
                <a:solidFill>
                  <a:srgbClr val="373A3A"/>
                </a:solidFill>
                <a:latin typeface="Calibri"/>
              </a:rPr>
              <a:t> variables, such as list, number, string, etc. This is strictly defined by the `</a:t>
            </a:r>
            <a:r>
              <a:rPr lang="en-US" sz="1600" dirty="0" err="1">
                <a:solidFill>
                  <a:srgbClr val="373A3A"/>
                </a:solidFill>
                <a:latin typeface="Calibri"/>
              </a:rPr>
              <a:t>cbr:lambda</a:t>
            </a:r>
            <a:r>
              <a:rPr lang="en-US" sz="1600" dirty="0">
                <a:solidFill>
                  <a:srgbClr val="373A3A"/>
                </a:solidFill>
                <a:latin typeface="Calibri"/>
              </a:rPr>
              <a:t>` which is the comparator program used to determine the "distance" the three cases:</a:t>
            </a:r>
          </a:p>
          <a:p>
            <a:pPr marL="457200" indent="-457200">
              <a:lnSpc>
                <a:spcPts val="1200"/>
              </a:lnSpc>
              <a:buFont typeface="Arial" panose="020B0604020202020204" pitchFamily="34" charset="0"/>
              <a:buChar char="•"/>
            </a:pPr>
            <a:r>
              <a:rPr lang="en-US" sz="1600" dirty="0">
                <a:solidFill>
                  <a:srgbClr val="373A3A"/>
                </a:solidFill>
                <a:latin typeface="Calibri"/>
              </a:rPr>
              <a:t>case A</a:t>
            </a:r>
          </a:p>
          <a:p>
            <a:pPr marL="457200" indent="-457200">
              <a:lnSpc>
                <a:spcPts val="1200"/>
              </a:lnSpc>
              <a:buFont typeface="Arial" panose="020B0604020202020204" pitchFamily="34" charset="0"/>
              <a:buChar char="•"/>
            </a:pPr>
            <a:r>
              <a:rPr lang="en-US" sz="1600" dirty="0">
                <a:solidFill>
                  <a:srgbClr val="373A3A"/>
                </a:solidFill>
                <a:latin typeface="Calibri"/>
              </a:rPr>
              <a:t>case B</a:t>
            </a:r>
          </a:p>
          <a:p>
            <a:pPr marL="457200" indent="-457200">
              <a:lnSpc>
                <a:spcPts val="1200"/>
              </a:lnSpc>
              <a:buFont typeface="Arial" panose="020B0604020202020204" pitchFamily="34" charset="0"/>
              <a:buChar char="•"/>
            </a:pPr>
            <a:r>
              <a:rPr lang="en-US" sz="1600" dirty="0">
                <a:solidFill>
                  <a:srgbClr val="373A3A"/>
                </a:solidFill>
                <a:latin typeface="Calibri"/>
              </a:rPr>
              <a:t>referent case R</a:t>
            </a:r>
          </a:p>
          <a:p>
            <a:pPr>
              <a:lnSpc>
                <a:spcPts val="1200"/>
              </a:lnSpc>
            </a:pPr>
            <a:r>
              <a:rPr lang="en-US" sz="1600" dirty="0">
                <a:solidFill>
                  <a:srgbClr val="373A3A"/>
                </a:solidFill>
                <a:latin typeface="Calibri"/>
              </a:rPr>
              <a:t>are relative to </a:t>
            </a:r>
            <a:r>
              <a:rPr lang="en-US" sz="1600" dirty="0" err="1">
                <a:solidFill>
                  <a:srgbClr val="373A3A"/>
                </a:solidFill>
                <a:latin typeface="Calibri"/>
              </a:rPr>
              <a:t>ecah</a:t>
            </a:r>
            <a:r>
              <a:rPr lang="en-US" sz="1600" dirty="0">
                <a:solidFill>
                  <a:srgbClr val="373A3A"/>
                </a:solidFill>
                <a:latin typeface="Calibri"/>
              </a:rPr>
              <a:t> other. That is, if: </a:t>
            </a:r>
          </a:p>
          <a:p>
            <a:pPr marL="457200" indent="-457200">
              <a:lnSpc>
                <a:spcPts val="1200"/>
              </a:lnSpc>
              <a:buFont typeface="Arial" panose="020B0604020202020204" pitchFamily="34" charset="0"/>
              <a:buChar char="•"/>
            </a:pPr>
            <a:r>
              <a:rPr lang="en-US" sz="1600" dirty="0">
                <a:solidFill>
                  <a:srgbClr val="373A3A"/>
                </a:solidFill>
                <a:latin typeface="Calibri"/>
              </a:rPr>
              <a:t>the case A is 'closer' to the referent case R than the case B using `</a:t>
            </a:r>
            <a:r>
              <a:rPr lang="en-US" sz="1600" dirty="0" err="1">
                <a:solidFill>
                  <a:srgbClr val="373A3A"/>
                </a:solidFill>
                <a:latin typeface="Calibri"/>
              </a:rPr>
              <a:t>cbr:lamda</a:t>
            </a:r>
            <a:r>
              <a:rPr lang="en-US" sz="1600" dirty="0">
                <a:solidFill>
                  <a:srgbClr val="373A3A"/>
                </a:solidFill>
                <a:latin typeface="Calibri"/>
              </a:rPr>
              <a:t>`  to the referent case R then `</a:t>
            </a:r>
            <a:r>
              <a:rPr lang="en-US" sz="1600" dirty="0" err="1">
                <a:solidFill>
                  <a:srgbClr val="373A3A"/>
                </a:solidFill>
                <a:latin typeface="Calibri"/>
              </a:rPr>
              <a:t>cbr:lt</a:t>
            </a:r>
            <a:r>
              <a:rPr lang="en-US" sz="1600" dirty="0">
                <a:solidFill>
                  <a:srgbClr val="373A3A"/>
                </a:solidFill>
                <a:latin typeface="Calibri"/>
              </a:rPr>
              <a:t>` is returned</a:t>
            </a:r>
          </a:p>
          <a:p>
            <a:pPr marL="457200" indent="-457200">
              <a:lnSpc>
                <a:spcPts val="1200"/>
              </a:lnSpc>
              <a:buFont typeface="Arial" panose="020B0604020202020204" pitchFamily="34" charset="0"/>
              <a:buChar char="•"/>
            </a:pPr>
            <a:r>
              <a:rPr lang="en-US" sz="1600" dirty="0">
                <a:solidFill>
                  <a:srgbClr val="373A3A"/>
                </a:solidFill>
                <a:latin typeface="Calibri"/>
              </a:rPr>
              <a:t>the case B is 'closer' to the referent case R than the case A using `</a:t>
            </a:r>
            <a:r>
              <a:rPr lang="en-US" sz="1600" dirty="0" err="1">
                <a:solidFill>
                  <a:srgbClr val="373A3A"/>
                </a:solidFill>
                <a:latin typeface="Calibri"/>
              </a:rPr>
              <a:t>cbr:lamda</a:t>
            </a:r>
            <a:r>
              <a:rPr lang="en-US" sz="1600" dirty="0">
                <a:solidFill>
                  <a:srgbClr val="373A3A"/>
                </a:solidFill>
                <a:latin typeface="Calibri"/>
              </a:rPr>
              <a:t>`  to the referent case R then `</a:t>
            </a:r>
            <a:r>
              <a:rPr lang="en-US" sz="1600" dirty="0" err="1">
                <a:solidFill>
                  <a:srgbClr val="373A3A"/>
                </a:solidFill>
                <a:latin typeface="Calibri"/>
              </a:rPr>
              <a:t>cbr:gt</a:t>
            </a:r>
            <a:r>
              <a:rPr lang="en-US" sz="1600" dirty="0">
                <a:solidFill>
                  <a:srgbClr val="373A3A"/>
                </a:solidFill>
                <a:latin typeface="Calibri"/>
              </a:rPr>
              <a:t>` is returned</a:t>
            </a:r>
          </a:p>
          <a:p>
            <a:pPr marL="457200" indent="-457200">
              <a:lnSpc>
                <a:spcPts val="1200"/>
              </a:lnSpc>
              <a:buFont typeface="Arial" panose="020B0604020202020204" pitchFamily="34" charset="0"/>
              <a:buChar char="•"/>
            </a:pPr>
            <a:r>
              <a:rPr lang="en-US" sz="1600" dirty="0">
                <a:solidFill>
                  <a:srgbClr val="373A3A"/>
                </a:solidFill>
                <a:latin typeface="Calibri"/>
              </a:rPr>
              <a:t>the case B is 'same distance' to the referent case R than the case A using `</a:t>
            </a:r>
            <a:r>
              <a:rPr lang="en-US" sz="1600" dirty="0" err="1">
                <a:solidFill>
                  <a:srgbClr val="373A3A"/>
                </a:solidFill>
                <a:latin typeface="Calibri"/>
              </a:rPr>
              <a:t>cbr:lamda</a:t>
            </a:r>
            <a:r>
              <a:rPr lang="en-US" sz="1600" dirty="0">
                <a:solidFill>
                  <a:srgbClr val="373A3A"/>
                </a:solidFill>
                <a:latin typeface="Calibri"/>
              </a:rPr>
              <a:t>`  to the referent case R then `</a:t>
            </a:r>
            <a:r>
              <a:rPr lang="en-US" sz="1600" dirty="0" err="1">
                <a:solidFill>
                  <a:srgbClr val="373A3A"/>
                </a:solidFill>
                <a:latin typeface="Calibri"/>
              </a:rPr>
              <a:t>cbr:eq</a:t>
            </a:r>
            <a:r>
              <a:rPr lang="en-US" sz="1600" dirty="0">
                <a:solidFill>
                  <a:srgbClr val="373A3A"/>
                </a:solidFill>
                <a:latin typeface="Calibri"/>
              </a:rPr>
              <a:t>` is returned</a:t>
            </a:r>
          </a:p>
          <a:p>
            <a:pPr marL="457200" indent="-457200">
              <a:lnSpc>
                <a:spcPts val="1200"/>
              </a:lnSpc>
              <a:buFont typeface="Arial" panose="020B0604020202020204" pitchFamily="34" charset="0"/>
              <a:buChar char="•"/>
            </a:pPr>
            <a:r>
              <a:rPr lang="en-US" sz="1600" dirty="0">
                <a:solidFill>
                  <a:srgbClr val="373A3A"/>
                </a:solidFill>
                <a:latin typeface="Calibri"/>
              </a:rPr>
              <a:t>the case B is 'closer' using `</a:t>
            </a:r>
            <a:r>
              <a:rPr lang="en-US" sz="1600" dirty="0" err="1">
                <a:solidFill>
                  <a:srgbClr val="373A3A"/>
                </a:solidFill>
                <a:latin typeface="Calibri"/>
              </a:rPr>
              <a:t>cbr:lamda</a:t>
            </a:r>
            <a:r>
              <a:rPr lang="en-US" sz="1600" dirty="0">
                <a:solidFill>
                  <a:srgbClr val="373A3A"/>
                </a:solidFill>
                <a:latin typeface="Calibri"/>
              </a:rPr>
              <a:t>`  to the referent case R then `</a:t>
            </a:r>
            <a:r>
              <a:rPr lang="en-US" sz="1600" dirty="0" err="1">
                <a:solidFill>
                  <a:srgbClr val="373A3A"/>
                </a:solidFill>
                <a:latin typeface="Calibri"/>
              </a:rPr>
              <a:t>cbr:lt</a:t>
            </a:r>
            <a:r>
              <a:rPr lang="en-US" sz="1600" dirty="0">
                <a:solidFill>
                  <a:srgbClr val="373A3A"/>
                </a:solidFill>
                <a:latin typeface="Calibri"/>
              </a:rPr>
              <a:t>` is returned</a:t>
            </a:r>
          </a:p>
          <a:p>
            <a:pPr>
              <a:lnSpc>
                <a:spcPts val="1200"/>
              </a:lnSpc>
            </a:pPr>
            <a:r>
              <a:rPr lang="en-US" sz="1600" dirty="0">
                <a:solidFill>
                  <a:srgbClr val="373A3A"/>
                </a:solidFill>
                <a:latin typeface="Calibri"/>
              </a:rPr>
              <a:t>The `</a:t>
            </a:r>
            <a:r>
              <a:rPr lang="en-US" sz="1600" dirty="0" err="1">
                <a:solidFill>
                  <a:srgbClr val="373A3A"/>
                </a:solidFill>
                <a:latin typeface="Calibri"/>
              </a:rPr>
              <a:t>cbr:lamda</a:t>
            </a:r>
            <a:r>
              <a:rPr lang="en-US" sz="1600" dirty="0">
                <a:solidFill>
                  <a:srgbClr val="373A3A"/>
                </a:solidFill>
                <a:latin typeface="Calibri"/>
              </a:rPr>
              <a:t>` is then used by `</a:t>
            </a:r>
            <a:r>
              <a:rPr lang="en-US" sz="1600" dirty="0" err="1">
                <a:solidFill>
                  <a:srgbClr val="373A3A"/>
                </a:solidFill>
                <a:latin typeface="Calibri"/>
              </a:rPr>
              <a:t>cbr:match</a:t>
            </a:r>
            <a:r>
              <a:rPr lang="en-US" sz="1600" dirty="0">
                <a:solidFill>
                  <a:srgbClr val="373A3A"/>
                </a:solidFill>
                <a:latin typeface="Calibri"/>
              </a:rPr>
              <a:t>` or `</a:t>
            </a:r>
            <a:r>
              <a:rPr lang="en-US" sz="1600" dirty="0" err="1">
                <a:solidFill>
                  <a:srgbClr val="373A3A"/>
                </a:solidFill>
                <a:latin typeface="Calibri"/>
              </a:rPr>
              <a:t>cbr:matches</a:t>
            </a:r>
            <a:r>
              <a:rPr lang="en-US" sz="1600" dirty="0">
                <a:solidFill>
                  <a:srgbClr val="373A3A"/>
                </a:solidFill>
                <a:latin typeface="Calibri"/>
              </a:rPr>
              <a:t>` to determine a single closest match of a "hypothetical" case that is presented to `</a:t>
            </a:r>
            <a:r>
              <a:rPr lang="en-US" sz="1600" dirty="0" err="1">
                <a:solidFill>
                  <a:srgbClr val="373A3A"/>
                </a:solidFill>
                <a:latin typeface="Calibri"/>
              </a:rPr>
              <a:t>cbr:match</a:t>
            </a:r>
            <a:r>
              <a:rPr lang="en-US" sz="1600" dirty="0">
                <a:solidFill>
                  <a:srgbClr val="373A3A"/>
                </a:solidFill>
                <a:latin typeface="Calibri"/>
              </a:rPr>
              <a:t>` or more or one equally close matches if `</a:t>
            </a:r>
            <a:r>
              <a:rPr lang="en-US" sz="1600" dirty="0" err="1">
                <a:solidFill>
                  <a:srgbClr val="373A3A"/>
                </a:solidFill>
                <a:latin typeface="Calibri"/>
              </a:rPr>
              <a:t>cbr:matches</a:t>
            </a:r>
            <a:r>
              <a:rPr lang="en-US" sz="1600" dirty="0">
                <a:solidFill>
                  <a:srgbClr val="373A3A"/>
                </a:solidFill>
                <a:latin typeface="Calibri"/>
              </a:rPr>
              <a:t>` is used. The case will consists of a state and </a:t>
            </a:r>
            <a:r>
              <a:rPr lang="en-US" sz="1600" dirty="0" err="1">
                <a:solidFill>
                  <a:srgbClr val="373A3A"/>
                </a:solidFill>
                <a:latin typeface="Calibri"/>
              </a:rPr>
              <a:t>decison</a:t>
            </a:r>
            <a:r>
              <a:rPr lang="en-US" sz="1600" dirty="0">
                <a:solidFill>
                  <a:srgbClr val="373A3A"/>
                </a:solidFill>
                <a:latin typeface="Calibri"/>
              </a:rPr>
              <a:t> and returning the 'best match' base on the repeated use of `</a:t>
            </a:r>
            <a:r>
              <a:rPr lang="en-US" sz="1600" dirty="0" err="1">
                <a:solidFill>
                  <a:srgbClr val="373A3A"/>
                </a:solidFill>
                <a:latin typeface="Calibri"/>
              </a:rPr>
              <a:t>cbr:lamda</a:t>
            </a:r>
            <a:r>
              <a:rPr lang="en-US" sz="1600" dirty="0">
                <a:solidFill>
                  <a:srgbClr val="373A3A"/>
                </a:solidFill>
                <a:latin typeface="Calibri"/>
              </a:rPr>
              <a:t>` to determine which is the closest match. If the match does not meet a suitable criterion then `</a:t>
            </a:r>
            <a:r>
              <a:rPr lang="en-US" sz="1600" dirty="0" err="1">
                <a:solidFill>
                  <a:srgbClr val="373A3A"/>
                </a:solidFill>
                <a:latin typeface="Calibri"/>
              </a:rPr>
              <a:t>cbr:incmp</a:t>
            </a:r>
            <a:r>
              <a:rPr lang="en-US" sz="1600" dirty="0">
                <a:solidFill>
                  <a:srgbClr val="373A3A"/>
                </a:solidFill>
                <a:latin typeface="Calibri"/>
              </a:rPr>
              <a:t>` is returned.</a:t>
            </a:r>
          </a:p>
          <a:p>
            <a:pPr>
              <a:lnSpc>
                <a:spcPts val="1200"/>
              </a:lnSpc>
            </a:pPr>
            <a:r>
              <a:rPr lang="en-US" sz="1600" dirty="0">
                <a:solidFill>
                  <a:srgbClr val="373A3A"/>
                </a:solidFill>
                <a:latin typeface="Calibri"/>
              </a:rPr>
              <a:t>When using `</a:t>
            </a:r>
            <a:r>
              <a:rPr lang="en-US" sz="1600" dirty="0" err="1">
                <a:solidFill>
                  <a:srgbClr val="373A3A"/>
                </a:solidFill>
                <a:latin typeface="Calibri"/>
              </a:rPr>
              <a:t>cbr:match</a:t>
            </a:r>
            <a:r>
              <a:rPr lang="en-US" sz="1600" dirty="0">
                <a:solidFill>
                  <a:srgbClr val="373A3A"/>
                </a:solidFill>
                <a:latin typeface="Calibri"/>
              </a:rPr>
              <a:t>`, then if there are more than one match then the case with the highest rank is returned, or failing that the oldest.  If both these conditions are equal then the result is a random selection from among those cases. More than one case may be returned if `</a:t>
            </a:r>
            <a:r>
              <a:rPr lang="en-US" sz="1600" dirty="0" err="1">
                <a:solidFill>
                  <a:srgbClr val="373A3A"/>
                </a:solidFill>
                <a:latin typeface="Calibri"/>
              </a:rPr>
              <a:t>cbr:matches</a:t>
            </a:r>
            <a:r>
              <a:rPr lang="en-US" sz="1600" dirty="0">
                <a:solidFill>
                  <a:srgbClr val="373A3A"/>
                </a:solidFill>
                <a:latin typeface="Calibri"/>
              </a:rPr>
              <a:t>` is used.</a:t>
            </a:r>
          </a:p>
          <a:p>
            <a:pPr>
              <a:lnSpc>
                <a:spcPts val="1200"/>
              </a:lnSpc>
            </a:pPr>
            <a:r>
              <a:rPr lang="en-US" sz="1600" dirty="0">
                <a:solidFill>
                  <a:srgbClr val="373A3A"/>
                </a:solidFill>
                <a:latin typeface="Calibri"/>
              </a:rPr>
              <a:t>If no `</a:t>
            </a:r>
            <a:r>
              <a:rPr lang="en-US" sz="1600" dirty="0" err="1">
                <a:solidFill>
                  <a:srgbClr val="373A3A"/>
                </a:solidFill>
                <a:latin typeface="Calibri"/>
              </a:rPr>
              <a:t>cbr:lamba</a:t>
            </a:r>
            <a:r>
              <a:rPr lang="en-US" sz="1600" dirty="0">
                <a:solidFill>
                  <a:srgbClr val="373A3A"/>
                </a:solidFill>
                <a:latin typeface="Calibri"/>
              </a:rPr>
              <a:t>` is provided then a default lambda is used. </a:t>
            </a:r>
            <a:endParaRPr lang="en-US" sz="1600" dirty="0">
              <a:solidFill>
                <a:srgbClr val="78A22F"/>
              </a:solidFill>
              <a:latin typeface="Calibri"/>
            </a:endParaRPr>
          </a:p>
          <a:p>
            <a:pPr>
              <a:lnSpc>
                <a:spcPts val="3600"/>
              </a:lnSpc>
            </a:pPr>
            <a:r>
              <a:rPr lang="en-US" sz="2800" dirty="0">
                <a:solidFill>
                  <a:srgbClr val="78A22F"/>
                </a:solidFill>
                <a:latin typeface="Calibri"/>
              </a:rPr>
              <a:t>Sub Head</a:t>
            </a:r>
          </a:p>
          <a:p>
            <a:pPr>
              <a:lnSpc>
                <a:spcPts val="3600"/>
              </a:lnSpc>
            </a:pPr>
            <a:r>
              <a:rPr lang="en-US" sz="2800" dirty="0">
                <a:solidFill>
                  <a:srgbClr val="373A3A"/>
                </a:solidFill>
                <a:latin typeface="Calibri"/>
              </a:rPr>
              <a:t>Body Copy</a:t>
            </a:r>
          </a:p>
        </p:txBody>
      </p:sp>
      <p:sp>
        <p:nvSpPr>
          <p:cNvPr id="17" name="TextBox 16"/>
          <p:cNvSpPr txBox="1"/>
          <p:nvPr/>
        </p:nvSpPr>
        <p:spPr>
          <a:xfrm>
            <a:off x="1414241" y="8524573"/>
            <a:ext cx="8076777" cy="2790508"/>
          </a:xfrm>
          <a:prstGeom prst="rect">
            <a:avLst/>
          </a:prstGeom>
          <a:noFill/>
        </p:spPr>
        <p:txBody>
          <a:bodyPr wrap="square" rtlCol="0">
            <a:spAutoFit/>
          </a:bodyPr>
          <a:lstStyle/>
          <a:p>
            <a:pPr>
              <a:lnSpc>
                <a:spcPts val="3200"/>
              </a:lnSpc>
            </a:pPr>
            <a:r>
              <a:rPr lang="en-US" sz="2800" dirty="0">
                <a:solidFill>
                  <a:srgbClr val="373A3A"/>
                </a:solidFill>
              </a:rPr>
              <a:t>Doug Salt</a:t>
            </a:r>
            <a:r>
              <a:rPr lang="en-US" sz="2800" baseline="30000" dirty="0">
                <a:solidFill>
                  <a:srgbClr val="373A3A"/>
                </a:solidFill>
              </a:rPr>
              <a:t>1</a:t>
            </a:r>
            <a:r>
              <a:rPr lang="en-US" sz="2800" dirty="0">
                <a:solidFill>
                  <a:srgbClr val="373A3A"/>
                </a:solidFill>
              </a:rPr>
              <a:t>, Gary Polhill</a:t>
            </a:r>
            <a:r>
              <a:rPr lang="en-US" sz="2800" baseline="30000" dirty="0">
                <a:solidFill>
                  <a:srgbClr val="373A3A"/>
                </a:solidFill>
              </a:rPr>
              <a:t>1</a:t>
            </a:r>
            <a:r>
              <a:rPr lang="en-US" sz="2800" dirty="0">
                <a:solidFill>
                  <a:srgbClr val="373A3A"/>
                </a:solidFill>
              </a:rPr>
              <a:t>, Gordon Stephen2, Ben Mccormick</a:t>
            </a:r>
            <a:r>
              <a:rPr lang="en-US" sz="2800" baseline="30000" dirty="0">
                <a:solidFill>
                  <a:srgbClr val="373A3A"/>
                </a:solidFill>
              </a:rPr>
              <a:t>3</a:t>
            </a:r>
          </a:p>
          <a:p>
            <a:pPr>
              <a:lnSpc>
                <a:spcPts val="2400"/>
              </a:lnSpc>
            </a:pPr>
            <a:r>
              <a:rPr lang="en-US" sz="2000" baseline="30000" dirty="0">
                <a:solidFill>
                  <a:srgbClr val="373A3A"/>
                </a:solidFill>
                <a:latin typeface="Calibri"/>
              </a:rPr>
              <a:t>1</a:t>
            </a:r>
            <a:r>
              <a:rPr lang="en-US" sz="2000" dirty="0">
                <a:solidFill>
                  <a:srgbClr val="373A3A"/>
                </a:solidFill>
                <a:latin typeface="Calibri"/>
              </a:rPr>
              <a:t>The James Hutton Institute, address of site, Aberdeen or Dundee</a:t>
            </a:r>
          </a:p>
          <a:p>
            <a:pPr>
              <a:lnSpc>
                <a:spcPts val="2400"/>
              </a:lnSpc>
            </a:pPr>
            <a:r>
              <a:rPr lang="en-US" sz="2000" dirty="0">
                <a:solidFill>
                  <a:srgbClr val="373A3A"/>
                </a:solidFill>
                <a:latin typeface="Calibri"/>
              </a:rPr>
              <a:t>Email: </a:t>
            </a:r>
            <a:r>
              <a:rPr lang="en-US" sz="2000" dirty="0" err="1">
                <a:solidFill>
                  <a:srgbClr val="373A3A"/>
                </a:solidFill>
                <a:latin typeface="Calibri"/>
              </a:rPr>
              <a:t>doug.salt@hutton.ac.uk</a:t>
            </a:r>
            <a:endParaRPr lang="en-US" sz="2000" dirty="0">
              <a:solidFill>
                <a:srgbClr val="373A3A"/>
              </a:solidFill>
              <a:latin typeface="Calibri"/>
            </a:endParaRPr>
          </a:p>
          <a:p>
            <a:endParaRPr lang="en-US" dirty="0">
              <a:solidFill>
                <a:srgbClr val="373A3A"/>
              </a:solidFill>
            </a:endParaRPr>
          </a:p>
        </p:txBody>
      </p:sp>
      <p:sp>
        <p:nvSpPr>
          <p:cNvPr id="22" name="TextBox 21"/>
          <p:cNvSpPr txBox="1"/>
          <p:nvPr/>
        </p:nvSpPr>
        <p:spPr>
          <a:xfrm>
            <a:off x="20784644" y="35008937"/>
            <a:ext cx="10738006" cy="338554"/>
          </a:xfrm>
          <a:prstGeom prst="rect">
            <a:avLst/>
          </a:prstGeom>
          <a:noFill/>
        </p:spPr>
        <p:txBody>
          <a:bodyPr wrap="square" rtlCol="0">
            <a:noAutofit/>
          </a:bodyPr>
          <a:lstStyle/>
          <a:p>
            <a:pPr>
              <a:lnSpc>
                <a:spcPts val="1920"/>
              </a:lnSpc>
            </a:pPr>
            <a:r>
              <a:rPr lang="en-US" sz="1600" b="1" dirty="0">
                <a:solidFill>
                  <a:srgbClr val="373A3A"/>
                </a:solidFill>
              </a:rPr>
              <a:t>Figure 2 </a:t>
            </a:r>
            <a:r>
              <a:rPr lang="en-US" sz="1600" dirty="0">
                <a:solidFill>
                  <a:srgbClr val="373A3A"/>
                </a:solidFill>
              </a:rPr>
              <a:t>Figure Title</a:t>
            </a:r>
          </a:p>
        </p:txBody>
      </p:sp>
      <p:sp>
        <p:nvSpPr>
          <p:cNvPr id="25" name="TextBox 24"/>
          <p:cNvSpPr txBox="1"/>
          <p:nvPr/>
        </p:nvSpPr>
        <p:spPr>
          <a:xfrm>
            <a:off x="1717327" y="38382275"/>
            <a:ext cx="8112108" cy="1929606"/>
          </a:xfrm>
          <a:prstGeom prst="rect">
            <a:avLst/>
          </a:prstGeom>
          <a:noFill/>
        </p:spPr>
        <p:txBody>
          <a:bodyPr wrap="square" rtlCol="0">
            <a:noAutofit/>
          </a:bodyPr>
          <a:lstStyle/>
          <a:p>
            <a:pPr>
              <a:lnSpc>
                <a:spcPts val="2400"/>
              </a:lnSpc>
            </a:pPr>
            <a:r>
              <a:rPr lang="en-US" sz="2000" b="1" dirty="0">
                <a:solidFill>
                  <a:srgbClr val="373A3A"/>
                </a:solidFill>
              </a:rPr>
              <a:t>Acknowledgements</a:t>
            </a:r>
          </a:p>
          <a:p>
            <a:pPr>
              <a:lnSpc>
                <a:spcPts val="2400"/>
              </a:lnSpc>
            </a:pPr>
            <a:r>
              <a:rPr lang="en-US" sz="2000" dirty="0">
                <a:solidFill>
                  <a:srgbClr val="373A3A"/>
                </a:solidFill>
              </a:rPr>
              <a:t>Special thanks go to</a:t>
            </a:r>
          </a:p>
        </p:txBody>
      </p:sp>
      <p:sp>
        <p:nvSpPr>
          <p:cNvPr id="29" name="TextBox 28"/>
          <p:cNvSpPr txBox="1"/>
          <p:nvPr/>
        </p:nvSpPr>
        <p:spPr>
          <a:xfrm>
            <a:off x="1726726" y="11839043"/>
            <a:ext cx="7451808" cy="36505827"/>
          </a:xfrm>
          <a:prstGeom prst="rect">
            <a:avLst/>
          </a:prstGeom>
          <a:noFill/>
        </p:spPr>
        <p:txBody>
          <a:bodyPr wrap="square" rtlCol="0">
            <a:spAutoFit/>
          </a:bodyPr>
          <a:lstStyle/>
          <a:p>
            <a:pPr>
              <a:lnSpc>
                <a:spcPts val="3600"/>
              </a:lnSpc>
            </a:pPr>
            <a:r>
              <a:rPr lang="en-US" sz="5200" b="1" dirty="0">
                <a:solidFill>
                  <a:schemeClr val="bg1"/>
                </a:solidFill>
                <a:latin typeface="Calibri"/>
              </a:rPr>
              <a:t>Introduction</a:t>
            </a:r>
          </a:p>
          <a:p>
            <a:pPr>
              <a:lnSpc>
                <a:spcPts val="4600"/>
              </a:lnSpc>
            </a:pPr>
            <a:r>
              <a:rPr lang="en-US" sz="3400" dirty="0">
                <a:solidFill>
                  <a:schemeClr val="bg1"/>
                </a:solidFill>
                <a:latin typeface="Calibri"/>
              </a:rPr>
              <a:t>This poster describes four extensions to </a:t>
            </a:r>
            <a:r>
              <a:rPr lang="en-US" sz="3400" dirty="0" err="1">
                <a:solidFill>
                  <a:schemeClr val="bg1"/>
                </a:solidFill>
                <a:latin typeface="Calibri"/>
              </a:rPr>
              <a:t>Netlogo</a:t>
            </a:r>
            <a:r>
              <a:rPr lang="en-US" sz="3400" dirty="0">
                <a:solidFill>
                  <a:schemeClr val="bg1"/>
                </a:solidFill>
                <a:latin typeface="Calibri"/>
              </a:rPr>
              <a:t>. All four</a:t>
            </a:r>
          </a:p>
          <a:p>
            <a:pPr>
              <a:lnSpc>
                <a:spcPts val="4600"/>
              </a:lnSpc>
            </a:pPr>
            <a:r>
              <a:rPr lang="en-US" sz="3400" dirty="0">
                <a:solidFill>
                  <a:schemeClr val="bg1"/>
                </a:solidFill>
                <a:latin typeface="Calibri"/>
              </a:rPr>
              <a:t>are available in </a:t>
            </a:r>
            <a:r>
              <a:rPr lang="en-US" sz="3400" dirty="0" err="1">
                <a:solidFill>
                  <a:schemeClr val="bg1"/>
                </a:solidFill>
                <a:latin typeface="Calibri"/>
              </a:rPr>
              <a:t>Netlogo's</a:t>
            </a:r>
            <a:r>
              <a:rPr lang="en-US" sz="3400" dirty="0">
                <a:solidFill>
                  <a:schemeClr val="bg1"/>
                </a:solidFill>
                <a:latin typeface="Calibri"/>
              </a:rPr>
              <a:t> extensions tab; run on Windows, OSX and</a:t>
            </a:r>
          </a:p>
          <a:p>
            <a:pPr>
              <a:lnSpc>
                <a:spcPts val="4600"/>
              </a:lnSpc>
            </a:pPr>
            <a:r>
              <a:rPr lang="en-US" sz="3400" dirty="0">
                <a:solidFill>
                  <a:schemeClr val="bg1"/>
                </a:solidFill>
                <a:latin typeface="Calibri"/>
              </a:rPr>
              <a:t>Linux, and have publicly accessible repositories in which there is</a:t>
            </a:r>
          </a:p>
          <a:p>
            <a:pPr>
              <a:lnSpc>
                <a:spcPts val="4600"/>
              </a:lnSpc>
            </a:pPr>
            <a:r>
              <a:rPr lang="en-US" sz="3400" dirty="0">
                <a:solidFill>
                  <a:schemeClr val="bg1"/>
                </a:solidFill>
                <a:latin typeface="Calibri"/>
              </a:rPr>
              <a:t>extensive documentation and worked examples. The extensions are </a:t>
            </a:r>
            <a:r>
              <a:rPr lang="en-US" sz="3400" dirty="0" err="1">
                <a:solidFill>
                  <a:schemeClr val="bg1"/>
                </a:solidFill>
                <a:latin typeface="Calibri"/>
              </a:rPr>
              <a:t>cbr</a:t>
            </a:r>
            <a:r>
              <a:rPr lang="en-US" sz="3400" dirty="0">
                <a:solidFill>
                  <a:schemeClr val="bg1"/>
                </a:solidFill>
                <a:latin typeface="Calibri"/>
              </a:rPr>
              <a:t>, an</a:t>
            </a:r>
          </a:p>
          <a:p>
            <a:pPr>
              <a:lnSpc>
                <a:spcPts val="4600"/>
              </a:lnSpc>
            </a:pPr>
            <a:r>
              <a:rPr lang="en-US" sz="3400" dirty="0">
                <a:solidFill>
                  <a:schemeClr val="bg1"/>
                </a:solidFill>
                <a:latin typeface="Calibri"/>
              </a:rPr>
              <a:t>extension that implements a framework for case-based reasoning; </a:t>
            </a:r>
            <a:r>
              <a:rPr lang="en-US" sz="3400" dirty="0" err="1">
                <a:solidFill>
                  <a:schemeClr val="bg1"/>
                </a:solidFill>
                <a:latin typeface="Calibri"/>
              </a:rPr>
              <a:t>lkt</a:t>
            </a:r>
            <a:r>
              <a:rPr lang="en-US" sz="3400" dirty="0">
                <a:solidFill>
                  <a:schemeClr val="bg1"/>
                </a:solidFill>
                <a:latin typeface="Calibri"/>
              </a:rPr>
              <a:t>, a table</a:t>
            </a:r>
          </a:p>
          <a:p>
            <a:pPr>
              <a:lnSpc>
                <a:spcPts val="4600"/>
              </a:lnSpc>
            </a:pPr>
            <a:r>
              <a:rPr lang="en-US" sz="3400" dirty="0">
                <a:solidFill>
                  <a:schemeClr val="bg1"/>
                </a:solidFill>
                <a:latin typeface="Calibri"/>
              </a:rPr>
              <a:t>extension that uses categorical variables to predicate outcomes; math which</a:t>
            </a:r>
          </a:p>
          <a:p>
            <a:pPr>
              <a:lnSpc>
                <a:spcPts val="4600"/>
              </a:lnSpc>
            </a:pPr>
            <a:r>
              <a:rPr lang="en-US" sz="3400" dirty="0">
                <a:solidFill>
                  <a:schemeClr val="bg1"/>
                </a:solidFill>
                <a:latin typeface="Calibri"/>
              </a:rPr>
              <a:t>provides direct programmatic access to the Java math library in order to</a:t>
            </a:r>
          </a:p>
          <a:p>
            <a:pPr>
              <a:lnSpc>
                <a:spcPts val="4600"/>
              </a:lnSpc>
            </a:pPr>
            <a:r>
              <a:rPr lang="en-US" sz="3400" dirty="0">
                <a:solidFill>
                  <a:schemeClr val="bg1"/>
                </a:solidFill>
                <a:latin typeface="Calibri"/>
              </a:rPr>
              <a:t>obviate cumulative, transitive mathematical imprecision, and </a:t>
            </a:r>
            <a:r>
              <a:rPr lang="en-US" sz="3400" dirty="0" err="1">
                <a:solidFill>
                  <a:schemeClr val="bg1"/>
                </a:solidFill>
                <a:latin typeface="Calibri"/>
              </a:rPr>
              <a:t>mgr</a:t>
            </a:r>
            <a:r>
              <a:rPr lang="en-US" sz="3400" dirty="0">
                <a:solidFill>
                  <a:schemeClr val="bg1"/>
                </a:solidFill>
                <a:latin typeface="Calibri"/>
              </a:rPr>
              <a:t> can interrogate programmatically the Java virtual machine.</a:t>
            </a:r>
          </a:p>
          <a:p>
            <a:pPr>
              <a:lnSpc>
                <a:spcPts val="4600"/>
              </a:lnSpc>
            </a:pPr>
            <a:endParaRPr lang="en-US" sz="3400" dirty="0">
              <a:solidFill>
                <a:schemeClr val="bg1"/>
              </a:solidFill>
              <a:latin typeface="Calibri"/>
            </a:endParaRPr>
          </a:p>
          <a:p>
            <a:pPr>
              <a:lnSpc>
                <a:spcPts val="4600"/>
              </a:lnSpc>
            </a:pPr>
            <a:r>
              <a:rPr lang="en-US" sz="3400" dirty="0">
                <a:solidFill>
                  <a:schemeClr val="bg1"/>
                </a:solidFill>
                <a:latin typeface="Calibri"/>
              </a:rPr>
              <a:t>The case based reasoner, </a:t>
            </a:r>
            <a:r>
              <a:rPr lang="en-US" sz="3400" dirty="0" err="1">
                <a:solidFill>
                  <a:schemeClr val="bg1"/>
                </a:solidFill>
                <a:latin typeface="Calibri"/>
              </a:rPr>
              <a:t>cbr</a:t>
            </a:r>
            <a:r>
              <a:rPr lang="en-US" sz="3400" dirty="0">
                <a:solidFill>
                  <a:schemeClr val="bg1"/>
                </a:solidFill>
                <a:latin typeface="Calibri"/>
              </a:rPr>
              <a:t> provides a framework to create a case base,</a:t>
            </a:r>
          </a:p>
          <a:p>
            <a:pPr>
              <a:lnSpc>
                <a:spcPts val="4600"/>
              </a:lnSpc>
            </a:pPr>
            <a:r>
              <a:rPr lang="en-US" sz="3400" dirty="0">
                <a:solidFill>
                  <a:schemeClr val="bg1"/>
                </a:solidFill>
                <a:latin typeface="Calibri"/>
              </a:rPr>
              <a:t>consisting of a series of cases, each containing of a series of conditions, a</a:t>
            </a:r>
          </a:p>
          <a:p>
            <a:pPr>
              <a:lnSpc>
                <a:spcPts val="4600"/>
              </a:lnSpc>
            </a:pPr>
            <a:r>
              <a:rPr lang="en-US" sz="3400" dirty="0">
                <a:solidFill>
                  <a:schemeClr val="bg1"/>
                </a:solidFill>
                <a:latin typeface="Calibri"/>
              </a:rPr>
              <a:t>decision and an outcome. This case base is then consulted for  the best matches</a:t>
            </a:r>
          </a:p>
          <a:p>
            <a:pPr>
              <a:lnSpc>
                <a:spcPts val="4600"/>
              </a:lnSpc>
            </a:pPr>
            <a:r>
              <a:rPr lang="en-US" sz="3400" dirty="0">
                <a:solidFill>
                  <a:schemeClr val="bg1"/>
                </a:solidFill>
                <a:latin typeface="Calibri"/>
              </a:rPr>
              <a:t>a given set of conditions and the decision. This is done by a "distance"</a:t>
            </a:r>
          </a:p>
          <a:p>
            <a:pPr>
              <a:lnSpc>
                <a:spcPts val="4600"/>
              </a:lnSpc>
            </a:pPr>
            <a:r>
              <a:rPr lang="en-US" sz="3400" dirty="0">
                <a:solidFill>
                  <a:schemeClr val="bg1"/>
                </a:solidFill>
                <a:latin typeface="Calibri"/>
              </a:rPr>
              <a:t>function, a default version of which is provided, based on common </a:t>
            </a:r>
            <a:r>
              <a:rPr lang="en-US" sz="3400" dirty="0" err="1">
                <a:solidFill>
                  <a:schemeClr val="bg1"/>
                </a:solidFill>
                <a:latin typeface="Calibri"/>
              </a:rPr>
              <a:t>Netlogo</a:t>
            </a:r>
            <a:r>
              <a:rPr lang="en-US" sz="3400" dirty="0">
                <a:solidFill>
                  <a:schemeClr val="bg1"/>
                </a:solidFill>
                <a:latin typeface="Calibri"/>
              </a:rPr>
              <a:t> data</a:t>
            </a:r>
          </a:p>
          <a:p>
            <a:pPr>
              <a:lnSpc>
                <a:spcPts val="4600"/>
              </a:lnSpc>
            </a:pPr>
            <a:r>
              <a:rPr lang="en-US" sz="3400" dirty="0">
                <a:solidFill>
                  <a:schemeClr val="bg1"/>
                </a:solidFill>
                <a:latin typeface="Calibri"/>
              </a:rPr>
              <a:t>types. This function may be overwritten if required. This extension provides</a:t>
            </a:r>
          </a:p>
          <a:p>
            <a:pPr>
              <a:lnSpc>
                <a:spcPts val="4600"/>
              </a:lnSpc>
            </a:pPr>
            <a:r>
              <a:rPr lang="en-US" sz="3400" dirty="0">
                <a:solidFill>
                  <a:schemeClr val="bg1"/>
                </a:solidFill>
                <a:latin typeface="Calibri"/>
              </a:rPr>
              <a:t>ageing, collision avoidance, ranking and deletion of individual cases.</a:t>
            </a:r>
          </a:p>
          <a:p>
            <a:pPr>
              <a:lnSpc>
                <a:spcPts val="4600"/>
              </a:lnSpc>
            </a:pPr>
            <a:endParaRPr lang="en-US" sz="3400" dirty="0">
              <a:solidFill>
                <a:schemeClr val="bg1"/>
              </a:solidFill>
              <a:latin typeface="Calibri"/>
            </a:endParaRPr>
          </a:p>
          <a:p>
            <a:pPr>
              <a:lnSpc>
                <a:spcPts val="4600"/>
              </a:lnSpc>
            </a:pPr>
            <a:r>
              <a:rPr lang="en-US" sz="3400" dirty="0">
                <a:solidFill>
                  <a:schemeClr val="bg1"/>
                </a:solidFill>
                <a:latin typeface="Calibri"/>
              </a:rPr>
              <a:t>The look up extension, </a:t>
            </a:r>
            <a:r>
              <a:rPr lang="en-US" sz="3400" dirty="0" err="1">
                <a:solidFill>
                  <a:schemeClr val="bg1"/>
                </a:solidFill>
                <a:latin typeface="Calibri"/>
              </a:rPr>
              <a:t>lkt</a:t>
            </a:r>
            <a:r>
              <a:rPr lang="en-US" sz="3400" dirty="0">
                <a:solidFill>
                  <a:schemeClr val="bg1"/>
                </a:solidFill>
                <a:latin typeface="Calibri"/>
              </a:rPr>
              <a:t> allows the definition of categorical variables</a:t>
            </a:r>
          </a:p>
          <a:p>
            <a:pPr>
              <a:lnSpc>
                <a:spcPts val="4600"/>
              </a:lnSpc>
            </a:pPr>
            <a:r>
              <a:rPr lang="en-US" sz="3400" dirty="0">
                <a:solidFill>
                  <a:schemeClr val="bg1"/>
                </a:solidFill>
                <a:latin typeface="Calibri"/>
              </a:rPr>
              <a:t>using a "tree" definition file and a data file using these variables to</a:t>
            </a:r>
          </a:p>
          <a:p>
            <a:pPr>
              <a:lnSpc>
                <a:spcPts val="4600"/>
              </a:lnSpc>
            </a:pPr>
            <a:r>
              <a:rPr lang="en-US" sz="3400" dirty="0">
                <a:solidFill>
                  <a:schemeClr val="bg1"/>
                </a:solidFill>
                <a:latin typeface="Calibri"/>
              </a:rPr>
              <a:t>predicate outcomes in a tabular form.</a:t>
            </a:r>
          </a:p>
          <a:p>
            <a:pPr>
              <a:lnSpc>
                <a:spcPts val="4600"/>
              </a:lnSpc>
            </a:pPr>
            <a:endParaRPr lang="en-US" sz="3400" dirty="0">
              <a:solidFill>
                <a:schemeClr val="bg1"/>
              </a:solidFill>
              <a:latin typeface="Calibri"/>
            </a:endParaRPr>
          </a:p>
          <a:p>
            <a:pPr>
              <a:lnSpc>
                <a:spcPts val="4600"/>
              </a:lnSpc>
            </a:pPr>
            <a:r>
              <a:rPr lang="en-US" sz="3400" dirty="0">
                <a:solidFill>
                  <a:schemeClr val="bg1"/>
                </a:solidFill>
                <a:latin typeface="Calibri"/>
              </a:rPr>
              <a:t>The math extension has </a:t>
            </a:r>
            <a:r>
              <a:rPr lang="en-US" sz="3400" dirty="0" err="1">
                <a:solidFill>
                  <a:schemeClr val="bg1"/>
                </a:solidFill>
                <a:latin typeface="Calibri"/>
              </a:rPr>
              <a:t>muliple</a:t>
            </a:r>
            <a:r>
              <a:rPr lang="en-US" sz="3400" dirty="0">
                <a:solidFill>
                  <a:schemeClr val="bg1"/>
                </a:solidFill>
                <a:latin typeface="Calibri"/>
              </a:rPr>
              <a:t> zero arity functions, single argument and double</a:t>
            </a:r>
          </a:p>
          <a:p>
            <a:pPr>
              <a:lnSpc>
                <a:spcPts val="4600"/>
              </a:lnSpc>
            </a:pPr>
            <a:r>
              <a:rPr lang="en-US" sz="3400" dirty="0">
                <a:solidFill>
                  <a:schemeClr val="bg1"/>
                </a:solidFill>
                <a:latin typeface="Calibri"/>
              </a:rPr>
              <a:t>arity functions for precision </a:t>
            </a:r>
            <a:r>
              <a:rPr lang="en-US" sz="3400" dirty="0" err="1">
                <a:solidFill>
                  <a:schemeClr val="bg1"/>
                </a:solidFill>
                <a:latin typeface="Calibri"/>
              </a:rPr>
              <a:t>maths</a:t>
            </a:r>
            <a:r>
              <a:rPr lang="en-US" sz="3400" dirty="0">
                <a:solidFill>
                  <a:schemeClr val="bg1"/>
                </a:solidFill>
                <a:latin typeface="Calibri"/>
              </a:rPr>
              <a:t>. These include direct calls to Java's math</a:t>
            </a:r>
          </a:p>
          <a:p>
            <a:pPr>
              <a:lnSpc>
                <a:spcPts val="4600"/>
              </a:lnSpc>
            </a:pPr>
            <a:r>
              <a:rPr lang="en-US" sz="3400" dirty="0">
                <a:solidFill>
                  <a:schemeClr val="bg1"/>
                </a:solidFill>
                <a:latin typeface="Calibri"/>
              </a:rPr>
              <a:t>library for repeated arithmetic operations and trigonometric functions. The</a:t>
            </a:r>
          </a:p>
          <a:p>
            <a:pPr>
              <a:lnSpc>
                <a:spcPts val="4600"/>
              </a:lnSpc>
            </a:pPr>
            <a:r>
              <a:rPr lang="en-US" sz="3400" dirty="0">
                <a:solidFill>
                  <a:schemeClr val="bg1"/>
                </a:solidFill>
                <a:latin typeface="Calibri"/>
              </a:rPr>
              <a:t>latter correctly orientate to zero (not North) and use radians.</a:t>
            </a:r>
          </a:p>
          <a:p>
            <a:pPr>
              <a:lnSpc>
                <a:spcPts val="4600"/>
              </a:lnSpc>
            </a:pPr>
            <a:endParaRPr lang="en-US" sz="3400" dirty="0">
              <a:solidFill>
                <a:schemeClr val="bg1"/>
              </a:solidFill>
              <a:latin typeface="Calibri"/>
            </a:endParaRPr>
          </a:p>
          <a:p>
            <a:pPr>
              <a:lnSpc>
                <a:spcPts val="4600"/>
              </a:lnSpc>
            </a:pPr>
            <a:r>
              <a:rPr lang="en-US" sz="3400" dirty="0">
                <a:solidFill>
                  <a:schemeClr val="bg1"/>
                </a:solidFill>
                <a:latin typeface="Calibri"/>
              </a:rPr>
              <a:t>Lastly there is the </a:t>
            </a:r>
            <a:r>
              <a:rPr lang="en-US" sz="3400" dirty="0" err="1">
                <a:solidFill>
                  <a:schemeClr val="bg1"/>
                </a:solidFill>
                <a:latin typeface="Calibri"/>
              </a:rPr>
              <a:t>mgr</a:t>
            </a:r>
            <a:r>
              <a:rPr lang="en-US" sz="3400" dirty="0">
                <a:solidFill>
                  <a:schemeClr val="bg1"/>
                </a:solidFill>
                <a:latin typeface="Calibri"/>
              </a:rPr>
              <a:t> extension which allows access to statistics on thread</a:t>
            </a:r>
          </a:p>
          <a:p>
            <a:pPr>
              <a:lnSpc>
                <a:spcPts val="4600"/>
              </a:lnSpc>
            </a:pPr>
            <a:r>
              <a:rPr lang="en-US" sz="3400" dirty="0">
                <a:solidFill>
                  <a:schemeClr val="bg1"/>
                </a:solidFill>
                <a:latin typeface="Calibri"/>
              </a:rPr>
              <a:t>and memory usage in the underlying java virtual machine, allowing the</a:t>
            </a:r>
          </a:p>
          <a:p>
            <a:pPr>
              <a:lnSpc>
                <a:spcPts val="4600"/>
              </a:lnSpc>
            </a:pPr>
            <a:r>
              <a:rPr lang="en-US" sz="3400" dirty="0">
                <a:solidFill>
                  <a:schemeClr val="bg1"/>
                </a:solidFill>
                <a:latin typeface="Calibri"/>
              </a:rPr>
              <a:t>real-time inspection of heap, allocated and total memory, access to statistics</a:t>
            </a:r>
          </a:p>
          <a:p>
            <a:pPr>
              <a:lnSpc>
                <a:spcPts val="4600"/>
              </a:lnSpc>
            </a:pPr>
            <a:r>
              <a:rPr lang="en-US" sz="3400" dirty="0">
                <a:solidFill>
                  <a:schemeClr val="bg1"/>
                </a:solidFill>
                <a:latin typeface="Calibri"/>
              </a:rPr>
              <a:t>about the number of threads and their state and finally how much CPU time is</a:t>
            </a:r>
          </a:p>
          <a:p>
            <a:pPr>
              <a:lnSpc>
                <a:spcPts val="4600"/>
              </a:lnSpc>
            </a:pPr>
            <a:r>
              <a:rPr lang="en-US" sz="3400" dirty="0">
                <a:solidFill>
                  <a:schemeClr val="bg1"/>
                </a:solidFill>
                <a:latin typeface="Calibri"/>
              </a:rPr>
              <a:t>being used.</a:t>
            </a:r>
          </a:p>
        </p:txBody>
      </p:sp>
      <p:sp>
        <p:nvSpPr>
          <p:cNvPr id="31" name="TextBox 30"/>
          <p:cNvSpPr txBox="1"/>
          <p:nvPr/>
        </p:nvSpPr>
        <p:spPr>
          <a:xfrm>
            <a:off x="11025959" y="38780683"/>
            <a:ext cx="7451808" cy="1132789"/>
          </a:xfrm>
          <a:prstGeom prst="rect">
            <a:avLst/>
          </a:prstGeom>
          <a:noFill/>
        </p:spPr>
        <p:txBody>
          <a:bodyPr wrap="square" rtlCol="0">
            <a:spAutoFit/>
          </a:bodyPr>
          <a:lstStyle/>
          <a:p>
            <a:pPr>
              <a:lnSpc>
                <a:spcPts val="3600"/>
              </a:lnSpc>
            </a:pPr>
            <a:r>
              <a:rPr lang="en-US" sz="5200" b="1" dirty="0">
                <a:solidFill>
                  <a:schemeClr val="bg1"/>
                </a:solidFill>
                <a:latin typeface="Calibri"/>
              </a:rPr>
              <a:t>Conclusions</a:t>
            </a:r>
          </a:p>
          <a:p>
            <a:pPr marL="457200" indent="-457200">
              <a:lnSpc>
                <a:spcPts val="4600"/>
              </a:lnSpc>
              <a:buFont typeface="Wingdings" charset="2"/>
              <a:buChar char="§"/>
            </a:pPr>
            <a:r>
              <a:rPr lang="en-US" sz="3400" dirty="0">
                <a:solidFill>
                  <a:schemeClr val="bg1"/>
                </a:solidFill>
                <a:latin typeface="Calibri"/>
              </a:rPr>
              <a:t> Body Copy</a:t>
            </a:r>
          </a:p>
        </p:txBody>
      </p:sp>
      <p:pic>
        <p:nvPicPr>
          <p:cNvPr id="1026" name="Picture 2" descr="University of Aberdeen">
            <a:extLst>
              <a:ext uri="{FF2B5EF4-FFF2-40B4-BE49-F238E27FC236}">
                <a16:creationId xmlns:a16="http://schemas.microsoft.com/office/drawing/2014/main" id="{9D1F7D96-3AA7-EC68-DE64-74DA903B7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9220" y="9316387"/>
            <a:ext cx="3810000" cy="1041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204E34D-50D5-754A-B97B-BCB780E6E88B}"/>
              </a:ext>
            </a:extLst>
          </p:cNvPr>
          <p:cNvSpPr/>
          <p:nvPr/>
        </p:nvSpPr>
        <p:spPr>
          <a:xfrm>
            <a:off x="10585296" y="24854703"/>
            <a:ext cx="9018964" cy="12972415"/>
          </a:xfrm>
          <a:prstGeom prst="rect">
            <a:avLst/>
          </a:prstGeom>
          <a:noFill/>
          <a:ln w="127000" cap="sq">
            <a:solidFill>
              <a:srgbClr val="373A3A"/>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sz="1800" dirty="0">
                <a:effectLst/>
                <a:latin typeface="Calibri" panose="020F0502020204030204" pitchFamily="34" charset="0"/>
                <a:ea typeface="Calibri" panose="020F0502020204030204" pitchFamily="34" charset="0"/>
                <a:cs typeface="Times New Roman" panose="02020603050405020304" pitchFamily="18" charset="0"/>
              </a:rPr>
              <a:t> My flat is an an absolute mess at the moment. I</a:t>
            </a:r>
            <a:r>
              <a:rPr lang="en-GB" dirty="0">
                <a:effectLst/>
              </a:rPr>
              <a:t> </a:t>
            </a:r>
            <a:endParaRPr lang="en-US" dirty="0"/>
          </a:p>
        </p:txBody>
      </p:sp>
      <p:sp>
        <p:nvSpPr>
          <p:cNvPr id="11" name="Rectangle 10">
            <a:extLst>
              <a:ext uri="{FF2B5EF4-FFF2-40B4-BE49-F238E27FC236}">
                <a16:creationId xmlns:a16="http://schemas.microsoft.com/office/drawing/2014/main" id="{AFD44C43-3745-F5B7-E452-78087FC9973E}"/>
              </a:ext>
            </a:extLst>
          </p:cNvPr>
          <p:cNvSpPr/>
          <p:nvPr/>
        </p:nvSpPr>
        <p:spPr>
          <a:xfrm>
            <a:off x="19759237" y="11492013"/>
            <a:ext cx="9018964" cy="13196966"/>
          </a:xfrm>
          <a:prstGeom prst="rect">
            <a:avLst/>
          </a:prstGeom>
          <a:noFill/>
          <a:ln w="127000" cap="sq">
            <a:solidFill>
              <a:srgbClr val="373A3A"/>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800" dirty="0">
                <a:effectLst/>
                <a:latin typeface="Calibri" panose="020F0502020204030204" pitchFamily="34" charset="0"/>
                <a:ea typeface="Calibri" panose="020F0502020204030204" pitchFamily="34" charset="0"/>
                <a:cs typeface="Times New Roman" panose="02020603050405020304" pitchFamily="18" charset="0"/>
              </a:rPr>
              <a:t> My flat is an an absolute mess at the nt. I</a:t>
            </a:r>
            <a:r>
              <a:rPr lang="en-GB" dirty="0">
                <a:effectLst/>
              </a:rPr>
              <a:t> </a:t>
            </a:r>
            <a:endParaRPr lang="en-US" dirty="0"/>
          </a:p>
        </p:txBody>
      </p:sp>
      <p:sp>
        <p:nvSpPr>
          <p:cNvPr id="13" name="Rectangle 12">
            <a:extLst>
              <a:ext uri="{FF2B5EF4-FFF2-40B4-BE49-F238E27FC236}">
                <a16:creationId xmlns:a16="http://schemas.microsoft.com/office/drawing/2014/main" id="{7CB77877-38EE-E7DA-64E2-D5813E0115E9}"/>
              </a:ext>
            </a:extLst>
          </p:cNvPr>
          <p:cNvSpPr/>
          <p:nvPr/>
        </p:nvSpPr>
        <p:spPr>
          <a:xfrm>
            <a:off x="19759237" y="24854703"/>
            <a:ext cx="9018964" cy="11898839"/>
          </a:xfrm>
          <a:prstGeom prst="rect">
            <a:avLst/>
          </a:prstGeom>
          <a:noFill/>
          <a:ln w="127000" cap="sq">
            <a:solidFill>
              <a:srgbClr val="373A3A"/>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800" dirty="0">
                <a:effectLst/>
                <a:latin typeface="Calibri" panose="020F0502020204030204" pitchFamily="34" charset="0"/>
                <a:ea typeface="Calibri" panose="020F0502020204030204" pitchFamily="34" charset="0"/>
                <a:cs typeface="Times New Roman" panose="02020603050405020304" pitchFamily="18" charset="0"/>
              </a:rPr>
              <a:t> My flat is an an absolute mess at the moment. I</a:t>
            </a:r>
            <a:r>
              <a:rPr lang="en-GB" dirty="0">
                <a:effectLst/>
              </a:rPr>
              <a:t> </a:t>
            </a:r>
            <a:endParaRPr lang="en-US" dirty="0"/>
          </a:p>
        </p:txBody>
      </p:sp>
      <p:sp>
        <p:nvSpPr>
          <p:cNvPr id="14" name="TextBox 13">
            <a:extLst>
              <a:ext uri="{FF2B5EF4-FFF2-40B4-BE49-F238E27FC236}">
                <a16:creationId xmlns:a16="http://schemas.microsoft.com/office/drawing/2014/main" id="{DF995BDA-8895-1DCA-F3D4-0134C1F9C6EA}"/>
              </a:ext>
            </a:extLst>
          </p:cNvPr>
          <p:cNvSpPr txBox="1"/>
          <p:nvPr/>
        </p:nvSpPr>
        <p:spPr>
          <a:xfrm>
            <a:off x="20054104" y="11975210"/>
            <a:ext cx="8166680" cy="55933132"/>
          </a:xfrm>
          <a:prstGeom prst="rect">
            <a:avLst/>
          </a:prstGeom>
          <a:noFill/>
        </p:spPr>
        <p:txBody>
          <a:bodyPr wrap="square" rtlCol="0">
            <a:spAutoFit/>
          </a:bodyPr>
          <a:lstStyle/>
          <a:p>
            <a:pPr>
              <a:lnSpc>
                <a:spcPts val="3600"/>
              </a:lnSpc>
            </a:pPr>
            <a:r>
              <a:rPr lang="en-US" sz="5200" b="1" dirty="0" err="1">
                <a:solidFill>
                  <a:srgbClr val="78A22F"/>
                </a:solidFill>
                <a:latin typeface="Calibri"/>
              </a:rPr>
              <a:t>lkt</a:t>
            </a:r>
            <a:endParaRPr lang="en-US" sz="5200" b="1" dirty="0">
              <a:solidFill>
                <a:srgbClr val="78A22F"/>
              </a:solidFill>
              <a:latin typeface="Calibri"/>
            </a:endParaRPr>
          </a:p>
          <a:p>
            <a:pPr>
              <a:lnSpc>
                <a:spcPts val="3600"/>
              </a:lnSpc>
            </a:pPr>
            <a:r>
              <a:rPr lang="en-US" sz="2800" dirty="0">
                <a:solidFill>
                  <a:srgbClr val="373A3A"/>
                </a:solidFill>
                <a:latin typeface="Calibri"/>
              </a:rPr>
              <a:t>Body Copy</a:t>
            </a:r>
          </a:p>
          <a:p>
            <a:pPr>
              <a:lnSpc>
                <a:spcPts val="3600"/>
              </a:lnSpc>
            </a:pPr>
            <a:endParaRPr lang="en-US" sz="2800" dirty="0">
              <a:solidFill>
                <a:srgbClr val="78A22F"/>
              </a:solidFill>
              <a:latin typeface="Calibri"/>
            </a:endParaRPr>
          </a:p>
          <a:p>
            <a:pPr>
              <a:lnSpc>
                <a:spcPts val="3600"/>
              </a:lnSpc>
            </a:pPr>
            <a:r>
              <a:rPr lang="en-US" sz="2800" dirty="0">
                <a:solidFill>
                  <a:srgbClr val="78A22F"/>
                </a:solidFill>
                <a:latin typeface="Calibri"/>
              </a:rPr>
              <a:t>Sub Head</a:t>
            </a:r>
          </a:p>
          <a:p>
            <a:pPr>
              <a:lnSpc>
                <a:spcPts val="3600"/>
              </a:lnSpc>
            </a:pPr>
            <a:r>
              <a:rPr lang="en-US" sz="2800" dirty="0">
                <a:solidFill>
                  <a:srgbClr val="373A3A"/>
                </a:solidFill>
                <a:latin typeface="Calibri"/>
              </a:rPr>
              <a:t>Player_1 | Player_2 | Outcome</a:t>
            </a:r>
          </a:p>
          <a:p>
            <a:pPr>
              <a:lnSpc>
                <a:spcPts val="3600"/>
              </a:lnSpc>
            </a:pPr>
            <a:r>
              <a:rPr lang="en-US" sz="2800" dirty="0">
                <a:solidFill>
                  <a:srgbClr val="373A3A"/>
                </a:solidFill>
                <a:latin typeface="Calibri"/>
              </a:rPr>
              <a:t>--------- ---------- --------</a:t>
            </a:r>
          </a:p>
          <a:p>
            <a:pPr>
              <a:lnSpc>
                <a:spcPts val="3600"/>
              </a:lnSpc>
            </a:pPr>
            <a:r>
              <a:rPr lang="en-US" sz="2800" dirty="0">
                <a:solidFill>
                  <a:srgbClr val="373A3A"/>
                </a:solidFill>
                <a:latin typeface="Calibri"/>
              </a:rPr>
              <a:t>Rock     | Rock     | 0</a:t>
            </a:r>
          </a:p>
          <a:p>
            <a:pPr>
              <a:lnSpc>
                <a:spcPts val="3600"/>
              </a:lnSpc>
            </a:pPr>
            <a:r>
              <a:rPr lang="en-US" sz="2800" dirty="0">
                <a:solidFill>
                  <a:srgbClr val="373A3A"/>
                </a:solidFill>
                <a:latin typeface="Calibri"/>
              </a:rPr>
              <a:t>Rock     | Paper    | 2</a:t>
            </a:r>
          </a:p>
          <a:p>
            <a:pPr>
              <a:lnSpc>
                <a:spcPts val="3600"/>
              </a:lnSpc>
            </a:pPr>
            <a:r>
              <a:rPr lang="en-US" sz="2800" dirty="0">
                <a:solidFill>
                  <a:srgbClr val="373A3A"/>
                </a:solidFill>
                <a:latin typeface="Calibri"/>
              </a:rPr>
              <a:t>Paper    | Rock     | 1</a:t>
            </a:r>
          </a:p>
          <a:p>
            <a:pPr>
              <a:lnSpc>
                <a:spcPts val="3600"/>
              </a:lnSpc>
            </a:pPr>
            <a:r>
              <a:rPr lang="en-US" sz="2800" dirty="0">
                <a:solidFill>
                  <a:srgbClr val="373A3A"/>
                </a:solidFill>
                <a:latin typeface="Calibri"/>
              </a:rPr>
              <a:t>Rock     | Scissors | 1</a:t>
            </a:r>
          </a:p>
          <a:p>
            <a:pPr>
              <a:lnSpc>
                <a:spcPts val="3600"/>
              </a:lnSpc>
            </a:pPr>
            <a:r>
              <a:rPr lang="en-US" sz="2800" dirty="0">
                <a:solidFill>
                  <a:srgbClr val="373A3A"/>
                </a:solidFill>
                <a:latin typeface="Calibri"/>
              </a:rPr>
              <a:t>Scissors | Rock     | 2</a:t>
            </a:r>
          </a:p>
          <a:p>
            <a:pPr>
              <a:lnSpc>
                <a:spcPts val="3600"/>
              </a:lnSpc>
            </a:pPr>
            <a:r>
              <a:rPr lang="en-US" sz="2800" dirty="0">
                <a:solidFill>
                  <a:srgbClr val="373A3A"/>
                </a:solidFill>
                <a:latin typeface="Calibri"/>
              </a:rPr>
              <a:t>Scissors | Scissors | 0</a:t>
            </a:r>
          </a:p>
          <a:p>
            <a:pPr>
              <a:lnSpc>
                <a:spcPts val="3600"/>
              </a:lnSpc>
            </a:pPr>
            <a:r>
              <a:rPr lang="en-US" sz="2800" dirty="0">
                <a:solidFill>
                  <a:srgbClr val="373A3A"/>
                </a:solidFill>
                <a:latin typeface="Calibri"/>
              </a:rPr>
              <a:t>Paper    | Scissors | 2</a:t>
            </a:r>
          </a:p>
          <a:p>
            <a:pPr>
              <a:lnSpc>
                <a:spcPts val="3600"/>
              </a:lnSpc>
            </a:pPr>
            <a:r>
              <a:rPr lang="en-US" sz="2800" dirty="0">
                <a:solidFill>
                  <a:srgbClr val="373A3A"/>
                </a:solidFill>
                <a:latin typeface="Calibri"/>
              </a:rPr>
              <a:t>Scissors | Paper    | 1</a:t>
            </a:r>
          </a:p>
          <a:p>
            <a:pPr>
              <a:lnSpc>
                <a:spcPts val="3600"/>
              </a:lnSpc>
            </a:pPr>
            <a:r>
              <a:rPr lang="en-US" sz="2800" dirty="0">
                <a:solidFill>
                  <a:srgbClr val="373A3A"/>
                </a:solidFill>
                <a:latin typeface="Calibri"/>
              </a:rPr>
              <a:t>Paper    | Paper    | 0</a:t>
            </a:r>
          </a:p>
          <a:p>
            <a:pPr>
              <a:lnSpc>
                <a:spcPts val="3600"/>
              </a:lnSpc>
            </a:pPr>
            <a:r>
              <a:rPr lang="en-US" sz="2800" dirty="0">
                <a:solidFill>
                  <a:srgbClr val="373A3A"/>
                </a:solidFill>
                <a:latin typeface="Calibri"/>
              </a:rPr>
              <a:t>```</a:t>
            </a:r>
          </a:p>
          <a:p>
            <a:pPr>
              <a:lnSpc>
                <a:spcPts val="3600"/>
              </a:lnSpc>
            </a:pPr>
            <a:r>
              <a:rPr lang="en-US" sz="2800" dirty="0">
                <a:solidFill>
                  <a:srgbClr val="373A3A"/>
                </a:solidFill>
                <a:latin typeface="Calibri"/>
              </a:rPr>
              <a:t>This is two players, `Player_1` and `Player_2` playing the game rock, paper, scissors.</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So the dimensions are `Player_1` and `Player_2`. These dimensions may only</a:t>
            </a:r>
          </a:p>
          <a:p>
            <a:pPr>
              <a:lnSpc>
                <a:spcPts val="3600"/>
              </a:lnSpc>
            </a:pPr>
            <a:r>
              <a:rPr lang="en-US" sz="2800" dirty="0">
                <a:solidFill>
                  <a:srgbClr val="373A3A"/>
                </a:solidFill>
                <a:latin typeface="Calibri"/>
              </a:rPr>
              <a:t>contain the values `Rock`, `Paper` and `Scissors` and the outcomes are</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+ 0 - nobody wins</a:t>
            </a:r>
          </a:p>
          <a:p>
            <a:pPr>
              <a:lnSpc>
                <a:spcPts val="3600"/>
              </a:lnSpc>
            </a:pPr>
            <a:r>
              <a:rPr lang="en-US" sz="2800" dirty="0">
                <a:solidFill>
                  <a:srgbClr val="373A3A"/>
                </a:solidFill>
                <a:latin typeface="Calibri"/>
              </a:rPr>
              <a:t>+ 1 - Player_1 wins</a:t>
            </a:r>
          </a:p>
          <a:p>
            <a:pPr>
              <a:lnSpc>
                <a:spcPts val="3600"/>
              </a:lnSpc>
            </a:pPr>
            <a:r>
              <a:rPr lang="en-US" sz="2800" dirty="0">
                <a:solidFill>
                  <a:srgbClr val="373A3A"/>
                </a:solidFill>
                <a:latin typeface="Calibri"/>
              </a:rPr>
              <a:t>+ 2 - Player_2 wins.</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Thus to implement a look up table we must have two files. First a file is</a:t>
            </a:r>
          </a:p>
          <a:p>
            <a:pPr>
              <a:lnSpc>
                <a:spcPts val="3600"/>
              </a:lnSpc>
            </a:pPr>
            <a:r>
              <a:rPr lang="en-US" sz="2800" dirty="0">
                <a:solidFill>
                  <a:srgbClr val="373A3A"/>
                </a:solidFill>
                <a:latin typeface="Calibri"/>
              </a:rPr>
              <a:t>required that defines the dimensions and the allowable values for those</a:t>
            </a:r>
          </a:p>
          <a:p>
            <a:pPr>
              <a:lnSpc>
                <a:spcPts val="3600"/>
              </a:lnSpc>
            </a:pPr>
            <a:r>
              <a:rPr lang="en-US" sz="2800" dirty="0">
                <a:solidFill>
                  <a:srgbClr val="373A3A"/>
                </a:solidFill>
                <a:latin typeface="Calibri"/>
              </a:rPr>
              <a:t>dimensions. We denote this the tree file. The second files, denoted the data</a:t>
            </a:r>
          </a:p>
          <a:p>
            <a:pPr>
              <a:lnSpc>
                <a:spcPts val="3600"/>
              </a:lnSpc>
            </a:pPr>
            <a:r>
              <a:rPr lang="en-US" sz="2800" dirty="0">
                <a:solidFill>
                  <a:srgbClr val="373A3A"/>
                </a:solidFill>
                <a:latin typeface="Calibri"/>
              </a:rPr>
              <a:t>file, is  a tab delimited file using these dimension with the last column of</a:t>
            </a:r>
          </a:p>
          <a:p>
            <a:pPr>
              <a:lnSpc>
                <a:spcPts val="3600"/>
              </a:lnSpc>
            </a:pPr>
            <a:r>
              <a:rPr lang="en-US" sz="2800" dirty="0">
                <a:solidFill>
                  <a:srgbClr val="373A3A"/>
                </a:solidFill>
                <a:latin typeface="Calibri"/>
              </a:rPr>
              <a:t>such a file predicating the outcome from the previous dimension values.</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The dimensions are defined by in the tree file like the following.</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a:t>
            </a:r>
          </a:p>
          <a:p>
            <a:pPr>
              <a:lnSpc>
                <a:spcPts val="3600"/>
              </a:lnSpc>
            </a:pPr>
            <a:r>
              <a:rPr lang="en-US" sz="2800" dirty="0">
                <a:solidFill>
                  <a:srgbClr val="373A3A"/>
                </a:solidFill>
                <a:latin typeface="Calibri"/>
              </a:rPr>
              <a:t>group_name_1 (group)</a:t>
            </a:r>
          </a:p>
          <a:p>
            <a:pPr>
              <a:lnSpc>
                <a:spcPts val="3600"/>
              </a:lnSpc>
            </a:pPr>
            <a:r>
              <a:rPr lang="en-US" sz="2800" dirty="0">
                <a:solidFill>
                  <a:srgbClr val="373A3A"/>
                </a:solidFill>
                <a:latin typeface="Calibri"/>
              </a:rPr>
              <a:t>	dimension_1 (dimension)</a:t>
            </a:r>
          </a:p>
          <a:p>
            <a:pPr>
              <a:lnSpc>
                <a:spcPts val="3600"/>
              </a:lnSpc>
            </a:pPr>
            <a:r>
              <a:rPr lang="en-US" sz="2800" dirty="0">
                <a:solidFill>
                  <a:srgbClr val="373A3A"/>
                </a:solidFill>
                <a:latin typeface="Calibri"/>
              </a:rPr>
              <a:t>		dimension_1_value_1 (value)</a:t>
            </a:r>
          </a:p>
          <a:p>
            <a:pPr>
              <a:lnSpc>
                <a:spcPts val="3600"/>
              </a:lnSpc>
            </a:pPr>
            <a:r>
              <a:rPr lang="en-US" sz="2800" dirty="0">
                <a:solidFill>
                  <a:srgbClr val="373A3A"/>
                </a:solidFill>
                <a:latin typeface="Calibri"/>
              </a:rPr>
              <a:t>		dimension_1_value_2</a:t>
            </a:r>
          </a:p>
          <a:p>
            <a:pPr>
              <a:lnSpc>
                <a:spcPts val="3600"/>
              </a:lnSpc>
            </a:pPr>
            <a:r>
              <a:rPr lang="en-US" sz="2800" dirty="0">
                <a:solidFill>
                  <a:srgbClr val="373A3A"/>
                </a:solidFill>
                <a:latin typeface="Calibri"/>
              </a:rPr>
              <a:t>		...</a:t>
            </a:r>
          </a:p>
          <a:p>
            <a:pPr>
              <a:lnSpc>
                <a:spcPts val="3600"/>
              </a:lnSpc>
            </a:pPr>
            <a:r>
              <a:rPr lang="en-US" sz="2800" dirty="0">
                <a:solidFill>
                  <a:srgbClr val="373A3A"/>
                </a:solidFill>
                <a:latin typeface="Calibri"/>
              </a:rPr>
              <a:t>	dimension_2</a:t>
            </a:r>
          </a:p>
          <a:p>
            <a:pPr>
              <a:lnSpc>
                <a:spcPts val="3600"/>
              </a:lnSpc>
            </a:pPr>
            <a:r>
              <a:rPr lang="en-US" sz="2800" dirty="0">
                <a:solidFill>
                  <a:srgbClr val="373A3A"/>
                </a:solidFill>
                <a:latin typeface="Calibri"/>
              </a:rPr>
              <a:t>	   	dimension_2_value_1</a:t>
            </a:r>
          </a:p>
          <a:p>
            <a:pPr>
              <a:lnSpc>
                <a:spcPts val="3600"/>
              </a:lnSpc>
            </a:pPr>
            <a:r>
              <a:rPr lang="en-US" sz="2800" dirty="0">
                <a:solidFill>
                  <a:srgbClr val="373A3A"/>
                </a:solidFill>
                <a:latin typeface="Calibri"/>
              </a:rPr>
              <a:t>		dimension_2_value_2</a:t>
            </a:r>
          </a:p>
          <a:p>
            <a:pPr>
              <a:lnSpc>
                <a:spcPts val="3600"/>
              </a:lnSpc>
            </a:pPr>
            <a:r>
              <a:rPr lang="en-US" sz="2800" dirty="0">
                <a:solidFill>
                  <a:srgbClr val="373A3A"/>
                </a:solidFill>
                <a:latin typeface="Calibri"/>
              </a:rPr>
              <a:t>		...</a:t>
            </a:r>
          </a:p>
          <a:p>
            <a:pPr>
              <a:lnSpc>
                <a:spcPts val="3600"/>
              </a:lnSpc>
            </a:pPr>
            <a:r>
              <a:rPr lang="en-US" sz="2800" dirty="0">
                <a:solidFill>
                  <a:srgbClr val="373A3A"/>
                </a:solidFill>
                <a:latin typeface="Calibri"/>
              </a:rPr>
              <a:t>	...</a:t>
            </a:r>
          </a:p>
          <a:p>
            <a:pPr>
              <a:lnSpc>
                <a:spcPts val="3600"/>
              </a:lnSpc>
            </a:pPr>
            <a:r>
              <a:rPr lang="en-US" sz="2800" dirty="0">
                <a:solidFill>
                  <a:srgbClr val="373A3A"/>
                </a:solidFill>
                <a:latin typeface="Calibri"/>
              </a:rPr>
              <a:t>group_name_2</a:t>
            </a:r>
          </a:p>
          <a:p>
            <a:pPr>
              <a:lnSpc>
                <a:spcPts val="3600"/>
              </a:lnSpc>
            </a:pPr>
            <a:r>
              <a:rPr lang="en-US" sz="2800" dirty="0">
                <a:solidFill>
                  <a:srgbClr val="373A3A"/>
                </a:solidFill>
                <a:latin typeface="Calibri"/>
              </a:rPr>
              <a:t>	dimension_3_value_1</a:t>
            </a:r>
          </a:p>
          <a:p>
            <a:pPr>
              <a:lnSpc>
                <a:spcPts val="3600"/>
              </a:lnSpc>
            </a:pPr>
            <a:r>
              <a:rPr lang="en-US" sz="2800" dirty="0">
                <a:solidFill>
                  <a:srgbClr val="373A3A"/>
                </a:solidFill>
                <a:latin typeface="Calibri"/>
              </a:rPr>
              <a:t>	...</a:t>
            </a:r>
          </a:p>
          <a:p>
            <a:pPr>
              <a:lnSpc>
                <a:spcPts val="3600"/>
              </a:lnSpc>
            </a:pPr>
            <a:r>
              <a:rPr lang="en-US" sz="2800" dirty="0">
                <a:solidFill>
                  <a:srgbClr val="373A3A"/>
                </a:solidFill>
                <a:latin typeface="Calibri"/>
              </a:rPr>
              <a:t>...</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This is a tree with the topmost node at the top of the file and the dimensions</a:t>
            </a:r>
          </a:p>
          <a:p>
            <a:pPr>
              <a:lnSpc>
                <a:spcPts val="3600"/>
              </a:lnSpc>
            </a:pPr>
            <a:r>
              <a:rPr lang="en-US" sz="2800" dirty="0">
                <a:solidFill>
                  <a:srgbClr val="373A3A"/>
                </a:solidFill>
                <a:latin typeface="Calibri"/>
              </a:rPr>
              <a:t>represent additional layers to the tree, with the symbols that make up those</a:t>
            </a:r>
          </a:p>
          <a:p>
            <a:pPr>
              <a:lnSpc>
                <a:spcPts val="3600"/>
              </a:lnSpc>
            </a:pPr>
            <a:r>
              <a:rPr lang="en-US" sz="2800" dirty="0">
                <a:solidFill>
                  <a:srgbClr val="373A3A"/>
                </a:solidFill>
                <a:latin typeface="Calibri"/>
              </a:rPr>
              <a:t>layers forming the nodes or branches of the tree.</a:t>
            </a:r>
          </a:p>
          <a:p>
            <a:pPr>
              <a:lnSpc>
                <a:spcPts val="3600"/>
              </a:lnSpc>
            </a:pPr>
            <a:endParaRPr lang="en-US" sz="2800" dirty="0">
              <a:solidFill>
                <a:srgbClr val="373A3A"/>
              </a:solidFill>
              <a:latin typeface="Calibri"/>
            </a:endParaRP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And the data file would look similar to the following:</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a:t>
            </a:r>
          </a:p>
          <a:p>
            <a:pPr>
              <a:lnSpc>
                <a:spcPts val="3600"/>
              </a:lnSpc>
            </a:pPr>
            <a:r>
              <a:rPr lang="en-US" sz="2800" dirty="0">
                <a:solidFill>
                  <a:srgbClr val="373A3A"/>
                </a:solidFill>
                <a:latin typeface="Calibri"/>
              </a:rPr>
              <a:t>| Dimension_1         | Dimension_2         | Dimension_3         | Outcome   |</a:t>
            </a:r>
          </a:p>
          <a:p>
            <a:pPr>
              <a:lnSpc>
                <a:spcPts val="3600"/>
              </a:lnSpc>
            </a:pPr>
            <a:r>
              <a:rPr lang="en-US" sz="2800" dirty="0">
                <a:solidFill>
                  <a:srgbClr val="373A3A"/>
                </a:solidFill>
                <a:latin typeface="Calibri"/>
              </a:rPr>
              <a:t> --------------------- --------------------- --------------------- -----------</a:t>
            </a:r>
          </a:p>
          <a:p>
            <a:pPr>
              <a:lnSpc>
                <a:spcPts val="3600"/>
              </a:lnSpc>
            </a:pPr>
            <a:r>
              <a:rPr lang="en-US" sz="2800" dirty="0">
                <a:solidFill>
                  <a:srgbClr val="373A3A"/>
                </a:solidFill>
                <a:latin typeface="Calibri"/>
              </a:rPr>
              <a:t>| dimension_1_value_1 | dimension_2_value_1 | dimension_3_value_1 | outcome_1 |</a:t>
            </a:r>
          </a:p>
          <a:p>
            <a:pPr>
              <a:lnSpc>
                <a:spcPts val="3600"/>
              </a:lnSpc>
            </a:pPr>
            <a:r>
              <a:rPr lang="en-US" sz="2800" dirty="0">
                <a:solidFill>
                  <a:srgbClr val="373A3A"/>
                </a:solidFill>
                <a:latin typeface="Calibri"/>
              </a:rPr>
              <a:t>| dimension_1_value_2 | dimension_2_value_1 | dimension_3_value_1 | outcome_2 |</a:t>
            </a:r>
          </a:p>
          <a:p>
            <a:pPr>
              <a:lnSpc>
                <a:spcPts val="3600"/>
              </a:lnSpc>
            </a:pPr>
            <a:r>
              <a:rPr lang="en-US" sz="2800" dirty="0">
                <a:solidFill>
                  <a:srgbClr val="373A3A"/>
                </a:solidFill>
                <a:latin typeface="Calibri"/>
              </a:rPr>
              <a:t>| dimension_1_value_1 | dimension_2_value_2 | dimension_3_value_1 | outcome_3 |</a:t>
            </a:r>
          </a:p>
          <a:p>
            <a:pPr>
              <a:lnSpc>
                <a:spcPts val="3600"/>
              </a:lnSpc>
            </a:pPr>
            <a:r>
              <a:rPr lang="en-US" sz="2800" dirty="0">
                <a:solidFill>
                  <a:srgbClr val="373A3A"/>
                </a:solidFill>
                <a:latin typeface="Calibri"/>
              </a:rPr>
              <a:t>          .                     .                   .                  .</a:t>
            </a:r>
          </a:p>
          <a:p>
            <a:pPr>
              <a:lnSpc>
                <a:spcPts val="3600"/>
              </a:lnSpc>
            </a:pPr>
            <a:r>
              <a:rPr lang="en-US" sz="2800" dirty="0">
                <a:solidFill>
                  <a:srgbClr val="373A3A"/>
                </a:solidFill>
                <a:latin typeface="Calibri"/>
              </a:rPr>
              <a:t>          .                     .                   .                  .</a:t>
            </a:r>
          </a:p>
          <a:p>
            <a:pPr>
              <a:lnSpc>
                <a:spcPts val="3600"/>
              </a:lnSpc>
            </a:pPr>
            <a:r>
              <a:rPr lang="en-US" sz="2800" dirty="0">
                <a:solidFill>
                  <a:srgbClr val="373A3A"/>
                </a:solidFill>
                <a:latin typeface="Calibri"/>
              </a:rPr>
              <a:t>          .                     .                   .                  .</a:t>
            </a:r>
          </a:p>
          <a:p>
            <a:pPr>
              <a:lnSpc>
                <a:spcPts val="3600"/>
              </a:lnSpc>
            </a:pPr>
            <a:r>
              <a:rPr lang="en-US" sz="2800" dirty="0">
                <a:solidFill>
                  <a:srgbClr val="373A3A"/>
                </a:solidFill>
                <a:latin typeface="Calibri"/>
              </a:rPr>
              <a:t>```</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There is one reserved character which is the "*" character allowing the mapping</a:t>
            </a:r>
          </a:p>
          <a:p>
            <a:pPr>
              <a:lnSpc>
                <a:spcPts val="3600"/>
              </a:lnSpc>
            </a:pPr>
            <a:r>
              <a:rPr lang="en-US" sz="2800" dirty="0">
                <a:solidFill>
                  <a:srgbClr val="373A3A"/>
                </a:solidFill>
                <a:latin typeface="Calibri"/>
              </a:rPr>
              <a:t>of defaults. This must appear in both the input and the data file of the tree.</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 HOW IT WORKS</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This is a reference program to show a simple implementation of the `</a:t>
            </a:r>
            <a:r>
              <a:rPr lang="en-US" sz="2800" dirty="0" err="1">
                <a:solidFill>
                  <a:srgbClr val="373A3A"/>
                </a:solidFill>
                <a:latin typeface="Calibri"/>
              </a:rPr>
              <a:t>lkt</a:t>
            </a:r>
            <a:r>
              <a:rPr lang="en-US" sz="2800" dirty="0">
                <a:solidFill>
                  <a:srgbClr val="373A3A"/>
                </a:solidFill>
                <a:latin typeface="Calibri"/>
              </a:rPr>
              <a:t>` extension</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If the "Test" button is selected and no error messages are displayed then the extension is working as expected.</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 HOW TO USE IT</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The extensions has the following primitives.</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1. new</a:t>
            </a:r>
          </a:p>
          <a:p>
            <a:pPr>
              <a:lnSpc>
                <a:spcPts val="3600"/>
              </a:lnSpc>
            </a:pPr>
            <a:r>
              <a:rPr lang="en-US" sz="2800" dirty="0">
                <a:solidFill>
                  <a:srgbClr val="373A3A"/>
                </a:solidFill>
                <a:latin typeface="Calibri"/>
              </a:rPr>
              <a:t>2. dimensions</a:t>
            </a:r>
          </a:p>
          <a:p>
            <a:pPr>
              <a:lnSpc>
                <a:spcPts val="3600"/>
              </a:lnSpc>
            </a:pPr>
            <a:r>
              <a:rPr lang="en-US" sz="2800" dirty="0">
                <a:solidFill>
                  <a:srgbClr val="373A3A"/>
                </a:solidFill>
                <a:latin typeface="Calibri"/>
              </a:rPr>
              <a:t>3. first-dimension</a:t>
            </a:r>
          </a:p>
          <a:p>
            <a:pPr>
              <a:lnSpc>
                <a:spcPts val="3600"/>
              </a:lnSpc>
            </a:pPr>
            <a:r>
              <a:rPr lang="en-US" sz="2800" dirty="0">
                <a:solidFill>
                  <a:srgbClr val="373A3A"/>
                </a:solidFill>
                <a:latin typeface="Calibri"/>
              </a:rPr>
              <a:t>4. get-dimension</a:t>
            </a:r>
          </a:p>
          <a:p>
            <a:pPr>
              <a:lnSpc>
                <a:spcPts val="3600"/>
              </a:lnSpc>
            </a:pPr>
            <a:r>
              <a:rPr lang="en-US" sz="2800" dirty="0">
                <a:solidFill>
                  <a:srgbClr val="373A3A"/>
                </a:solidFill>
                <a:latin typeface="Calibri"/>
              </a:rPr>
              <a:t>5. more-dimensions?</a:t>
            </a:r>
          </a:p>
          <a:p>
            <a:pPr>
              <a:lnSpc>
                <a:spcPts val="3600"/>
              </a:lnSpc>
            </a:pPr>
            <a:r>
              <a:rPr lang="en-US" sz="2800" dirty="0">
                <a:solidFill>
                  <a:srgbClr val="373A3A"/>
                </a:solidFill>
                <a:latin typeface="Calibri"/>
              </a:rPr>
              <a:t>6. symbols</a:t>
            </a:r>
          </a:p>
          <a:p>
            <a:pPr>
              <a:lnSpc>
                <a:spcPts val="3600"/>
              </a:lnSpc>
            </a:pPr>
            <a:r>
              <a:rPr lang="en-US" sz="2800" dirty="0">
                <a:solidFill>
                  <a:srgbClr val="373A3A"/>
                </a:solidFill>
                <a:latin typeface="Calibri"/>
              </a:rPr>
              <a:t>7. first-symbol</a:t>
            </a:r>
          </a:p>
          <a:p>
            <a:pPr>
              <a:lnSpc>
                <a:spcPts val="3600"/>
              </a:lnSpc>
            </a:pPr>
            <a:r>
              <a:rPr lang="en-US" sz="2800" dirty="0">
                <a:solidFill>
                  <a:srgbClr val="373A3A"/>
                </a:solidFill>
                <a:latin typeface="Calibri"/>
              </a:rPr>
              <a:t>8. get-symbol</a:t>
            </a:r>
          </a:p>
          <a:p>
            <a:pPr>
              <a:lnSpc>
                <a:spcPts val="3600"/>
              </a:lnSpc>
            </a:pPr>
            <a:r>
              <a:rPr lang="en-US" sz="2800" dirty="0">
                <a:solidFill>
                  <a:srgbClr val="373A3A"/>
                </a:solidFill>
                <a:latin typeface="Calibri"/>
              </a:rPr>
              <a:t>9. more-symbols?</a:t>
            </a:r>
          </a:p>
          <a:p>
            <a:pPr>
              <a:lnSpc>
                <a:spcPts val="3600"/>
              </a:lnSpc>
            </a:pPr>
            <a:r>
              <a:rPr lang="en-US" sz="2800" dirty="0">
                <a:solidFill>
                  <a:srgbClr val="373A3A"/>
                </a:solidFill>
                <a:latin typeface="Calibri"/>
              </a:rPr>
              <a:t>10. get</a:t>
            </a:r>
          </a:p>
          <a:p>
            <a:pPr>
              <a:lnSpc>
                <a:spcPts val="3600"/>
              </a:lnSpc>
            </a:pPr>
            <a:r>
              <a:rPr lang="en-US" sz="2800" dirty="0">
                <a:solidFill>
                  <a:srgbClr val="373A3A"/>
                </a:solidFill>
                <a:latin typeface="Calibri"/>
              </a:rPr>
              <a:t>11. states</a:t>
            </a:r>
          </a:p>
          <a:p>
            <a:pPr>
              <a:lnSpc>
                <a:spcPts val="3600"/>
              </a:lnSpc>
            </a:pPr>
            <a:r>
              <a:rPr lang="en-US" sz="2800" dirty="0">
                <a:solidFill>
                  <a:srgbClr val="373A3A"/>
                </a:solidFill>
                <a:latin typeface="Calibri"/>
              </a:rPr>
              <a:t>12. first-state</a:t>
            </a:r>
          </a:p>
          <a:p>
            <a:pPr>
              <a:lnSpc>
                <a:spcPts val="3600"/>
              </a:lnSpc>
            </a:pPr>
            <a:r>
              <a:rPr lang="en-US" sz="2800" dirty="0">
                <a:solidFill>
                  <a:srgbClr val="373A3A"/>
                </a:solidFill>
                <a:latin typeface="Calibri"/>
              </a:rPr>
              <a:t>13. get-state</a:t>
            </a:r>
          </a:p>
          <a:p>
            <a:pPr>
              <a:lnSpc>
                <a:spcPts val="3600"/>
              </a:lnSpc>
            </a:pPr>
            <a:r>
              <a:rPr lang="en-US" sz="2800" dirty="0">
                <a:solidFill>
                  <a:srgbClr val="373A3A"/>
                </a:solidFill>
                <a:latin typeface="Calibri"/>
              </a:rPr>
              <a:t>14. more-states?</a:t>
            </a:r>
          </a:p>
          <a:p>
            <a:pPr>
              <a:lnSpc>
                <a:spcPts val="3600"/>
              </a:lnSpc>
            </a:pPr>
            <a:r>
              <a:rPr lang="en-US" sz="2800" dirty="0">
                <a:solidFill>
                  <a:srgbClr val="373A3A"/>
                </a:solidFill>
                <a:latin typeface="Calibri"/>
              </a:rPr>
              <a:t>15. group</a:t>
            </a:r>
          </a:p>
          <a:p>
            <a:pPr>
              <a:lnSpc>
                <a:spcPts val="3600"/>
              </a:lnSpc>
            </a:pPr>
            <a:r>
              <a:rPr lang="en-US" sz="2800" dirty="0">
                <a:solidFill>
                  <a:srgbClr val="373A3A"/>
                </a:solidFill>
                <a:latin typeface="Calibri"/>
              </a:rPr>
              <a:t>16. set</a:t>
            </a:r>
          </a:p>
          <a:p>
            <a:pPr>
              <a:lnSpc>
                <a:spcPts val="3600"/>
              </a:lnSpc>
            </a:pPr>
            <a:r>
              <a:rPr lang="en-US" sz="2800" dirty="0">
                <a:solidFill>
                  <a:srgbClr val="373A3A"/>
                </a:solidFill>
                <a:latin typeface="Calibri"/>
              </a:rPr>
              <a:t>17. default</a:t>
            </a:r>
          </a:p>
        </p:txBody>
      </p:sp>
      <p:sp>
        <p:nvSpPr>
          <p:cNvPr id="15" name="TextBox 14">
            <a:extLst>
              <a:ext uri="{FF2B5EF4-FFF2-40B4-BE49-F238E27FC236}">
                <a16:creationId xmlns:a16="http://schemas.microsoft.com/office/drawing/2014/main" id="{E7117A06-8082-F56C-82B4-D186212B9142}"/>
              </a:ext>
            </a:extLst>
          </p:cNvPr>
          <p:cNvSpPr txBox="1"/>
          <p:nvPr/>
        </p:nvSpPr>
        <p:spPr>
          <a:xfrm>
            <a:off x="11175420" y="25581535"/>
            <a:ext cx="8166680" cy="36081544"/>
          </a:xfrm>
          <a:prstGeom prst="rect">
            <a:avLst/>
          </a:prstGeom>
          <a:noFill/>
        </p:spPr>
        <p:txBody>
          <a:bodyPr wrap="square" rtlCol="0">
            <a:spAutoFit/>
          </a:bodyPr>
          <a:lstStyle/>
          <a:p>
            <a:pPr>
              <a:lnSpc>
                <a:spcPts val="3600"/>
              </a:lnSpc>
            </a:pPr>
            <a:r>
              <a:rPr lang="en-US" sz="5200" b="1" dirty="0">
                <a:solidFill>
                  <a:srgbClr val="78A22F"/>
                </a:solidFill>
                <a:latin typeface="Calibri"/>
              </a:rPr>
              <a:t>math</a:t>
            </a:r>
          </a:p>
          <a:p>
            <a:pPr>
              <a:lnSpc>
                <a:spcPts val="3600"/>
              </a:lnSpc>
            </a:pPr>
            <a:r>
              <a:rPr lang="en-US" sz="2800" dirty="0">
                <a:solidFill>
                  <a:srgbClr val="373A3A"/>
                </a:solidFill>
                <a:latin typeface="Calibri"/>
              </a:rPr>
              <a:t>Body Copy</a:t>
            </a:r>
          </a:p>
          <a:p>
            <a:pPr>
              <a:lnSpc>
                <a:spcPts val="3600"/>
              </a:lnSpc>
            </a:pPr>
            <a:endParaRPr lang="en-US" sz="2800" dirty="0">
              <a:solidFill>
                <a:srgbClr val="78A22F"/>
              </a:solidFill>
              <a:latin typeface="Calibri"/>
            </a:endParaRPr>
          </a:p>
          <a:p>
            <a:pPr>
              <a:lnSpc>
                <a:spcPts val="3600"/>
              </a:lnSpc>
            </a:pPr>
            <a:r>
              <a:rPr lang="en-US" sz="2800" dirty="0">
                <a:solidFill>
                  <a:srgbClr val="78A22F"/>
                </a:solidFill>
                <a:latin typeface="Calibri"/>
              </a:rPr>
              <a:t>Sub Head</a:t>
            </a:r>
          </a:p>
          <a:p>
            <a:pPr>
              <a:lnSpc>
                <a:spcPts val="3600"/>
              </a:lnSpc>
            </a:pPr>
            <a:r>
              <a:rPr lang="en-US" sz="2800" dirty="0">
                <a:solidFill>
                  <a:srgbClr val="373A3A"/>
                </a:solidFill>
                <a:latin typeface="Calibri"/>
              </a:rPr>
              <a:t>## Zero argument commands</a:t>
            </a:r>
          </a:p>
          <a:p>
            <a:pPr>
              <a:lnSpc>
                <a:spcPts val="3600"/>
              </a:lnSpc>
            </a:pPr>
            <a:r>
              <a:rPr lang="en-US" sz="2800" dirty="0">
                <a:solidFill>
                  <a:srgbClr val="373A3A"/>
                </a:solidFill>
                <a:latin typeface="Calibri"/>
              </a:rPr>
              <a:t>  + `e` -- return the nearest double-precision floating-point number to the base of natural logarithms</a:t>
            </a:r>
          </a:p>
          <a:p>
            <a:pPr>
              <a:lnSpc>
                <a:spcPts val="3600"/>
              </a:lnSpc>
            </a:pPr>
            <a:r>
              <a:rPr lang="en-US" sz="2800" dirty="0">
                <a:solidFill>
                  <a:srgbClr val="373A3A"/>
                </a:solidFill>
                <a:latin typeface="Calibri"/>
              </a:rPr>
              <a:t>  + `pi` -- return the nearest double-precision floating-point number to _pi_</a:t>
            </a:r>
          </a:p>
          <a:p>
            <a:pPr>
              <a:lnSpc>
                <a:spcPts val="3600"/>
              </a:lnSpc>
            </a:pPr>
            <a:r>
              <a:rPr lang="en-US" sz="2800" dirty="0">
                <a:solidFill>
                  <a:srgbClr val="373A3A"/>
                </a:solidFill>
                <a:latin typeface="Calibri"/>
              </a:rPr>
              <a:t>  + `random` -- return a random number in the range [0, 1[</a:t>
            </a:r>
          </a:p>
          <a:p>
            <a:pPr>
              <a:lnSpc>
                <a:spcPts val="3600"/>
              </a:lnSpc>
            </a:pPr>
            <a:endParaRPr lang="en-US" sz="2800" dirty="0">
              <a:solidFill>
                <a:srgbClr val="373A3A"/>
              </a:solidFill>
              <a:latin typeface="Calibri"/>
            </a:endParaRPr>
          </a:p>
          <a:p>
            <a:pPr>
              <a:lnSpc>
                <a:spcPts val="3600"/>
              </a:lnSpc>
            </a:pPr>
            <a:r>
              <a:rPr lang="en-US" sz="2800" dirty="0">
                <a:solidFill>
                  <a:srgbClr val="373A3A"/>
                </a:solidFill>
                <a:latin typeface="Calibri"/>
              </a:rPr>
              <a:t>## One argument commands</a:t>
            </a:r>
          </a:p>
          <a:p>
            <a:pPr>
              <a:lnSpc>
                <a:spcPts val="3600"/>
              </a:lnSpc>
            </a:pPr>
            <a:r>
              <a:rPr lang="en-US" sz="2800" dirty="0">
                <a:solidFill>
                  <a:srgbClr val="373A3A"/>
                </a:solidFill>
                <a:latin typeface="Calibri"/>
              </a:rPr>
              <a:t>  + `abs` -- return the absolute value of the argument</a:t>
            </a:r>
          </a:p>
          <a:p>
            <a:pPr>
              <a:lnSpc>
                <a:spcPts val="3600"/>
              </a:lnSpc>
            </a:pPr>
            <a:r>
              <a:rPr lang="en-US" sz="2800" dirty="0">
                <a:solidFill>
                  <a:srgbClr val="373A3A"/>
                </a:solidFill>
                <a:latin typeface="Calibri"/>
              </a:rPr>
              <a:t>  + `</a:t>
            </a:r>
            <a:r>
              <a:rPr lang="en-US" sz="2800" dirty="0" err="1">
                <a:solidFill>
                  <a:srgbClr val="373A3A"/>
                </a:solidFill>
                <a:latin typeface="Calibri"/>
              </a:rPr>
              <a:t>acos</a:t>
            </a:r>
            <a:r>
              <a:rPr lang="en-US" sz="2800" dirty="0">
                <a:solidFill>
                  <a:srgbClr val="373A3A"/>
                </a:solidFill>
                <a:latin typeface="Calibri"/>
              </a:rPr>
              <a:t>` -- return the arc cosine of the argument in the range [0, _pi_]</a:t>
            </a:r>
          </a:p>
          <a:p>
            <a:pPr>
              <a:lnSpc>
                <a:spcPts val="3600"/>
              </a:lnSpc>
            </a:pPr>
            <a:r>
              <a:rPr lang="en-US" sz="2800" dirty="0">
                <a:solidFill>
                  <a:srgbClr val="373A3A"/>
                </a:solidFill>
                <a:latin typeface="Calibri"/>
              </a:rPr>
              <a:t>  + `</a:t>
            </a:r>
            <a:r>
              <a:rPr lang="en-US" sz="2800" dirty="0" err="1">
                <a:solidFill>
                  <a:srgbClr val="373A3A"/>
                </a:solidFill>
                <a:latin typeface="Calibri"/>
              </a:rPr>
              <a:t>asin</a:t>
            </a:r>
            <a:r>
              <a:rPr lang="en-US" sz="2800" dirty="0">
                <a:solidFill>
                  <a:srgbClr val="373A3A"/>
                </a:solidFill>
                <a:latin typeface="Calibri"/>
              </a:rPr>
              <a:t>` -- return the arc sine of the argument in the range [- _pi_ / 2, _pi_ / 2]</a:t>
            </a:r>
          </a:p>
          <a:p>
            <a:pPr>
              <a:lnSpc>
                <a:spcPts val="3600"/>
              </a:lnSpc>
            </a:pPr>
            <a:r>
              <a:rPr lang="en-US" sz="2800" dirty="0">
                <a:solidFill>
                  <a:srgbClr val="373A3A"/>
                </a:solidFill>
                <a:latin typeface="Calibri"/>
              </a:rPr>
              <a:t>  + `</a:t>
            </a:r>
            <a:r>
              <a:rPr lang="en-US" sz="2800" dirty="0" err="1">
                <a:solidFill>
                  <a:srgbClr val="373A3A"/>
                </a:solidFill>
                <a:latin typeface="Calibri"/>
              </a:rPr>
              <a:t>atan</a:t>
            </a:r>
            <a:r>
              <a:rPr lang="en-US" sz="2800" dirty="0">
                <a:solidFill>
                  <a:srgbClr val="373A3A"/>
                </a:solidFill>
                <a:latin typeface="Calibri"/>
              </a:rPr>
              <a:t>` -- return the arc tangent of the argument in the range [- _pi_ / 2, _pi_ / 2]</a:t>
            </a:r>
          </a:p>
          <a:p>
            <a:pPr>
              <a:lnSpc>
                <a:spcPts val="3600"/>
              </a:lnSpc>
            </a:pPr>
            <a:r>
              <a:rPr lang="en-US" sz="2800" dirty="0">
                <a:solidFill>
                  <a:srgbClr val="373A3A"/>
                </a:solidFill>
                <a:latin typeface="Calibri"/>
              </a:rPr>
              <a:t>  + `</a:t>
            </a:r>
            <a:r>
              <a:rPr lang="en-US" sz="2800" dirty="0" err="1">
                <a:solidFill>
                  <a:srgbClr val="373A3A"/>
                </a:solidFill>
                <a:latin typeface="Calibri"/>
              </a:rPr>
              <a:t>cbrt</a:t>
            </a:r>
            <a:r>
              <a:rPr lang="en-US" sz="2800" dirty="0">
                <a:solidFill>
                  <a:srgbClr val="373A3A"/>
                </a:solidFill>
                <a:latin typeface="Calibri"/>
              </a:rPr>
              <a:t>` -- return the cube root of the argument</a:t>
            </a:r>
          </a:p>
          <a:p>
            <a:pPr>
              <a:lnSpc>
                <a:spcPts val="3600"/>
              </a:lnSpc>
            </a:pPr>
            <a:r>
              <a:rPr lang="en-US" sz="2800" dirty="0">
                <a:solidFill>
                  <a:srgbClr val="373A3A"/>
                </a:solidFill>
                <a:latin typeface="Calibri"/>
              </a:rPr>
              <a:t>  + `ceil` -- return the smallest integer (as a double) greater than or equal to the argument</a:t>
            </a:r>
          </a:p>
          <a:p>
            <a:pPr>
              <a:lnSpc>
                <a:spcPts val="3600"/>
              </a:lnSpc>
            </a:pPr>
            <a:r>
              <a:rPr lang="en-US" sz="2800" dirty="0">
                <a:solidFill>
                  <a:srgbClr val="373A3A"/>
                </a:solidFill>
                <a:latin typeface="Calibri"/>
              </a:rPr>
              <a:t>  + `</a:t>
            </a:r>
            <a:r>
              <a:rPr lang="en-US" sz="2800" dirty="0" err="1">
                <a:solidFill>
                  <a:srgbClr val="373A3A"/>
                </a:solidFill>
                <a:latin typeface="Calibri"/>
              </a:rPr>
              <a:t>cos`</a:t>
            </a:r>
            <a:r>
              <a:rPr lang="en-US" sz="2800" dirty="0">
                <a:solidFill>
                  <a:srgbClr val="373A3A"/>
                </a:solidFill>
                <a:latin typeface="Calibri"/>
              </a:rPr>
              <a:t> -- return the cosine of the argument (in radians)</a:t>
            </a:r>
          </a:p>
          <a:p>
            <a:pPr>
              <a:lnSpc>
                <a:spcPts val="3600"/>
              </a:lnSpc>
            </a:pPr>
            <a:r>
              <a:rPr lang="en-US" sz="2800" dirty="0">
                <a:solidFill>
                  <a:srgbClr val="373A3A"/>
                </a:solidFill>
                <a:latin typeface="Calibri"/>
              </a:rPr>
              <a:t>  + `</a:t>
            </a:r>
            <a:r>
              <a:rPr lang="en-US" sz="2800" dirty="0" err="1">
                <a:solidFill>
                  <a:srgbClr val="373A3A"/>
                </a:solidFill>
                <a:latin typeface="Calibri"/>
              </a:rPr>
              <a:t>cosh</a:t>
            </a:r>
            <a:r>
              <a:rPr lang="en-US" sz="2800" dirty="0">
                <a:solidFill>
                  <a:srgbClr val="373A3A"/>
                </a:solidFill>
                <a:latin typeface="Calibri"/>
              </a:rPr>
              <a:t>` -- return the hyperbolic cosine of the argument</a:t>
            </a:r>
          </a:p>
          <a:p>
            <a:pPr>
              <a:lnSpc>
                <a:spcPts val="3600"/>
              </a:lnSpc>
            </a:pPr>
            <a:r>
              <a:rPr lang="en-US" sz="2800" dirty="0">
                <a:solidFill>
                  <a:srgbClr val="373A3A"/>
                </a:solidFill>
                <a:latin typeface="Calibri"/>
              </a:rPr>
              <a:t>  + `decrement-exact` -- decrement the integer argument (by one), throwing an exception on integer underflow</a:t>
            </a:r>
          </a:p>
          <a:p>
            <a:pPr>
              <a:lnSpc>
                <a:spcPts val="3600"/>
              </a:lnSpc>
            </a:pPr>
            <a:r>
              <a:rPr lang="en-US" sz="2800" dirty="0">
                <a:solidFill>
                  <a:srgbClr val="373A3A"/>
                </a:solidFill>
                <a:latin typeface="Calibri"/>
              </a:rPr>
              <a:t>  + `exp` -- return the base of natural logarithm raised to the power of the argument</a:t>
            </a:r>
          </a:p>
          <a:p>
            <a:pPr>
              <a:lnSpc>
                <a:spcPts val="3600"/>
              </a:lnSpc>
            </a:pPr>
            <a:r>
              <a:rPr lang="en-US" sz="2800" dirty="0">
                <a:solidFill>
                  <a:srgbClr val="373A3A"/>
                </a:solidFill>
                <a:latin typeface="Calibri"/>
              </a:rPr>
              <a:t>  + `expm1` -- return one less than the base of the natural argument raised to the power of the argument</a:t>
            </a:r>
          </a:p>
          <a:p>
            <a:pPr>
              <a:lnSpc>
                <a:spcPts val="3600"/>
              </a:lnSpc>
            </a:pPr>
            <a:r>
              <a:rPr lang="en-US" sz="2800" dirty="0">
                <a:solidFill>
                  <a:srgbClr val="373A3A"/>
                </a:solidFill>
                <a:latin typeface="Calibri"/>
              </a:rPr>
              <a:t>  + `floor` -- return the largest integer (as a double) less than or equal to the argument</a:t>
            </a:r>
          </a:p>
          <a:p>
            <a:pPr>
              <a:lnSpc>
                <a:spcPts val="3600"/>
              </a:lnSpc>
            </a:pPr>
            <a:r>
              <a:rPr lang="en-US" sz="2800" dirty="0">
                <a:solidFill>
                  <a:srgbClr val="373A3A"/>
                </a:solidFill>
                <a:latin typeface="Calibri"/>
              </a:rPr>
              <a:t>  + `get-exponent` -- return the exponent of the (double) argument (an integer)</a:t>
            </a:r>
          </a:p>
          <a:p>
            <a:pPr>
              <a:lnSpc>
                <a:spcPts val="3600"/>
              </a:lnSpc>
            </a:pPr>
            <a:r>
              <a:rPr lang="en-US" sz="2800" dirty="0">
                <a:solidFill>
                  <a:srgbClr val="373A3A"/>
                </a:solidFill>
                <a:latin typeface="Calibri"/>
              </a:rPr>
              <a:t>  + `increment-exact` -- increment the integer argument (by one), throwing an exception on integer overflow</a:t>
            </a:r>
          </a:p>
          <a:p>
            <a:pPr>
              <a:lnSpc>
                <a:spcPts val="3600"/>
              </a:lnSpc>
            </a:pPr>
            <a:r>
              <a:rPr lang="en-US" sz="2800" dirty="0">
                <a:solidFill>
                  <a:srgbClr val="373A3A"/>
                </a:solidFill>
                <a:latin typeface="Calibri"/>
              </a:rPr>
              <a:t>  + `log` -- return the logarithm (base _e_) of the argument</a:t>
            </a:r>
          </a:p>
          <a:p>
            <a:pPr>
              <a:lnSpc>
                <a:spcPts val="3600"/>
              </a:lnSpc>
            </a:pPr>
            <a:r>
              <a:rPr lang="en-US" sz="2800" dirty="0">
                <a:solidFill>
                  <a:srgbClr val="373A3A"/>
                </a:solidFill>
                <a:latin typeface="Calibri"/>
              </a:rPr>
              <a:t>  + `log10` -- return the logarithm (base 10) of the argument</a:t>
            </a:r>
          </a:p>
          <a:p>
            <a:pPr>
              <a:lnSpc>
                <a:spcPts val="3600"/>
              </a:lnSpc>
            </a:pPr>
            <a:r>
              <a:rPr lang="en-US" sz="2800" dirty="0">
                <a:solidFill>
                  <a:srgbClr val="373A3A"/>
                </a:solidFill>
                <a:latin typeface="Calibri"/>
              </a:rPr>
              <a:t>  + `log1p` -- return the logarithm (base _e_) of the argument + 1</a:t>
            </a:r>
          </a:p>
          <a:p>
            <a:pPr>
              <a:lnSpc>
                <a:spcPts val="3600"/>
              </a:lnSpc>
            </a:pPr>
            <a:r>
              <a:rPr lang="en-US" sz="2800" dirty="0">
                <a:solidFill>
                  <a:srgbClr val="373A3A"/>
                </a:solidFill>
                <a:latin typeface="Calibri"/>
              </a:rPr>
              <a:t>  + `negate-exact` -- return the (integer) negation of the (integer) argument, throwing an exception on overflow</a:t>
            </a:r>
          </a:p>
          <a:p>
            <a:pPr>
              <a:lnSpc>
                <a:spcPts val="3600"/>
              </a:lnSpc>
            </a:pPr>
            <a:r>
              <a:rPr lang="en-US" sz="2800" dirty="0">
                <a:solidFill>
                  <a:srgbClr val="373A3A"/>
                </a:solidFill>
                <a:latin typeface="Calibri"/>
              </a:rPr>
              <a:t>  + `next-down` -- return the next double-precision floating-point number after the argument in the direction of negative infinity</a:t>
            </a:r>
          </a:p>
          <a:p>
            <a:pPr>
              <a:lnSpc>
                <a:spcPts val="3600"/>
              </a:lnSpc>
            </a:pPr>
            <a:r>
              <a:rPr lang="en-US" sz="2800" dirty="0">
                <a:solidFill>
                  <a:srgbClr val="373A3A"/>
                </a:solidFill>
                <a:latin typeface="Calibri"/>
              </a:rPr>
              <a:t>  + `next-up` -- return the next double-precision floating-point number after the argument in the direction of positive infinity</a:t>
            </a:r>
          </a:p>
          <a:p>
            <a:pPr>
              <a:lnSpc>
                <a:spcPts val="3600"/>
              </a:lnSpc>
            </a:pPr>
            <a:r>
              <a:rPr lang="en-US" sz="2800" dirty="0">
                <a:solidFill>
                  <a:srgbClr val="373A3A"/>
                </a:solidFill>
                <a:latin typeface="Calibri"/>
              </a:rPr>
              <a:t>  + `</a:t>
            </a:r>
            <a:r>
              <a:rPr lang="en-US" sz="2800" dirty="0" err="1">
                <a:solidFill>
                  <a:srgbClr val="373A3A"/>
                </a:solidFill>
                <a:latin typeface="Calibri"/>
              </a:rPr>
              <a:t>rint</a:t>
            </a:r>
            <a:r>
              <a:rPr lang="en-US" sz="2800" dirty="0">
                <a:solidFill>
                  <a:srgbClr val="373A3A"/>
                </a:solidFill>
                <a:latin typeface="Calibri"/>
              </a:rPr>
              <a:t>` -- return the (double) integer closest to the argument</a:t>
            </a:r>
          </a:p>
          <a:p>
            <a:pPr>
              <a:lnSpc>
                <a:spcPts val="3600"/>
              </a:lnSpc>
            </a:pPr>
            <a:r>
              <a:rPr lang="en-US" sz="2800" dirty="0">
                <a:solidFill>
                  <a:srgbClr val="373A3A"/>
                </a:solidFill>
                <a:latin typeface="Calibri"/>
              </a:rPr>
              <a:t>  + `round` -- return the closest `int` to the argument (which is cast to a `float` first)</a:t>
            </a:r>
          </a:p>
          <a:p>
            <a:pPr>
              <a:lnSpc>
                <a:spcPts val="3600"/>
              </a:lnSpc>
            </a:pPr>
            <a:r>
              <a:rPr lang="en-US" sz="2800" dirty="0">
                <a:solidFill>
                  <a:srgbClr val="373A3A"/>
                </a:solidFill>
                <a:latin typeface="Calibri"/>
              </a:rPr>
              <a:t>  + `signum` -- return the sign of the argument in {0, -1, 1} (as doubles), for {zero, negative, positive} numbers respectively</a:t>
            </a:r>
          </a:p>
          <a:p>
            <a:pPr>
              <a:lnSpc>
                <a:spcPts val="3600"/>
              </a:lnSpc>
            </a:pPr>
            <a:r>
              <a:rPr lang="en-US" sz="2800" dirty="0">
                <a:solidFill>
                  <a:srgbClr val="373A3A"/>
                </a:solidFill>
                <a:latin typeface="Calibri"/>
              </a:rPr>
              <a:t>  + `sin` -- return the sine of the argument (in radians)</a:t>
            </a:r>
          </a:p>
          <a:p>
            <a:pPr>
              <a:lnSpc>
                <a:spcPts val="3600"/>
              </a:lnSpc>
            </a:pPr>
            <a:r>
              <a:rPr lang="en-US" sz="2800" dirty="0">
                <a:solidFill>
                  <a:srgbClr val="373A3A"/>
                </a:solidFill>
                <a:latin typeface="Calibri"/>
              </a:rPr>
              <a:t>  + `</a:t>
            </a:r>
            <a:r>
              <a:rPr lang="en-US" sz="2800" dirty="0" err="1">
                <a:solidFill>
                  <a:srgbClr val="373A3A"/>
                </a:solidFill>
                <a:latin typeface="Calibri"/>
              </a:rPr>
              <a:t>sinh</a:t>
            </a:r>
            <a:r>
              <a:rPr lang="en-US" sz="2800" dirty="0">
                <a:solidFill>
                  <a:srgbClr val="373A3A"/>
                </a:solidFill>
                <a:latin typeface="Calibri"/>
              </a:rPr>
              <a:t>` -- return the hyperbolic sine of the argument</a:t>
            </a:r>
          </a:p>
          <a:p>
            <a:pPr>
              <a:lnSpc>
                <a:spcPts val="3600"/>
              </a:lnSpc>
            </a:pPr>
            <a:r>
              <a:rPr lang="en-US" sz="2800" dirty="0">
                <a:solidFill>
                  <a:srgbClr val="373A3A"/>
                </a:solidFill>
                <a:latin typeface="Calibri"/>
              </a:rPr>
              <a:t>  + `sqrt` -- return the square root of the argument</a:t>
            </a:r>
          </a:p>
          <a:p>
            <a:pPr>
              <a:lnSpc>
                <a:spcPts val="3600"/>
              </a:lnSpc>
            </a:pPr>
            <a:r>
              <a:rPr lang="en-US" sz="2800" dirty="0">
                <a:solidFill>
                  <a:srgbClr val="373A3A"/>
                </a:solidFill>
                <a:latin typeface="Calibri"/>
              </a:rPr>
              <a:t>  + `tan` -- return the tangent of the argument (in radians)</a:t>
            </a:r>
          </a:p>
          <a:p>
            <a:pPr>
              <a:lnSpc>
                <a:spcPts val="3600"/>
              </a:lnSpc>
            </a:pPr>
            <a:r>
              <a:rPr lang="en-US" sz="2800" dirty="0">
                <a:solidFill>
                  <a:srgbClr val="373A3A"/>
                </a:solidFill>
                <a:latin typeface="Calibri"/>
              </a:rPr>
              <a:t>  + `tanh` -- return the hyperbolic tangent of the argument</a:t>
            </a:r>
          </a:p>
          <a:p>
            <a:pPr>
              <a:lnSpc>
                <a:spcPts val="3600"/>
              </a:lnSpc>
            </a:pPr>
            <a:r>
              <a:rPr lang="en-US" sz="2800" dirty="0">
                <a:solidFill>
                  <a:srgbClr val="373A3A"/>
                </a:solidFill>
                <a:latin typeface="Calibri"/>
              </a:rPr>
              <a:t>  + `to-degrees` -- convert the argument (in radians) to degrees</a:t>
            </a:r>
          </a:p>
          <a:p>
            <a:pPr>
              <a:lnSpc>
                <a:spcPts val="3600"/>
              </a:lnSpc>
            </a:pPr>
            <a:r>
              <a:rPr lang="en-US" sz="2800" dirty="0">
                <a:solidFill>
                  <a:srgbClr val="373A3A"/>
                </a:solidFill>
                <a:latin typeface="Calibri"/>
              </a:rPr>
              <a:t>  + `to-int-exact` -- convert the argument to an integer, throwing an </a:t>
            </a:r>
            <a:r>
              <a:rPr lang="en-US" sz="2800" dirty="0" err="1">
                <a:solidFill>
                  <a:srgbClr val="373A3A"/>
                </a:solidFill>
                <a:latin typeface="Calibri"/>
              </a:rPr>
              <a:t>exection</a:t>
            </a:r>
            <a:r>
              <a:rPr lang="en-US" sz="2800" dirty="0">
                <a:solidFill>
                  <a:srgbClr val="373A3A"/>
                </a:solidFill>
                <a:latin typeface="Calibri"/>
              </a:rPr>
              <a:t> on overflow (calls `round` without casting to `float`, returning a `long`, which is then converted to an integer)</a:t>
            </a:r>
          </a:p>
          <a:p>
            <a:pPr>
              <a:lnSpc>
                <a:spcPts val="3600"/>
              </a:lnSpc>
            </a:pPr>
            <a:r>
              <a:rPr lang="en-US" sz="2800" dirty="0">
                <a:solidFill>
                  <a:srgbClr val="373A3A"/>
                </a:solidFill>
                <a:latin typeface="Calibri"/>
              </a:rPr>
              <a:t>  + `to-radians` -- convert the argument (in degrees) to radians</a:t>
            </a:r>
          </a:p>
          <a:p>
            <a:pPr>
              <a:lnSpc>
                <a:spcPts val="3600"/>
              </a:lnSpc>
            </a:pPr>
            <a:r>
              <a:rPr lang="en-US" sz="2800" dirty="0">
                <a:solidFill>
                  <a:srgbClr val="373A3A"/>
                </a:solidFill>
                <a:latin typeface="Calibri"/>
              </a:rPr>
              <a:t>  + `</a:t>
            </a:r>
            <a:r>
              <a:rPr lang="en-US" sz="2800" dirty="0" err="1">
                <a:solidFill>
                  <a:srgbClr val="373A3A"/>
                </a:solidFill>
                <a:latin typeface="Calibri"/>
              </a:rPr>
              <a:t>ulp</a:t>
            </a:r>
            <a:r>
              <a:rPr lang="en-US" sz="2800" dirty="0">
                <a:solidFill>
                  <a:srgbClr val="373A3A"/>
                </a:solidFill>
                <a:latin typeface="Calibri"/>
              </a:rPr>
              <a:t>` -- returns the size of the 'units in the last place' of the argument</a:t>
            </a:r>
          </a:p>
        </p:txBody>
      </p:sp>
      <p:sp>
        <p:nvSpPr>
          <p:cNvPr id="16" name="TextBox 15">
            <a:extLst>
              <a:ext uri="{FF2B5EF4-FFF2-40B4-BE49-F238E27FC236}">
                <a16:creationId xmlns:a16="http://schemas.microsoft.com/office/drawing/2014/main" id="{53A3A3EC-18BD-3470-7E72-9809F197017A}"/>
              </a:ext>
            </a:extLst>
          </p:cNvPr>
          <p:cNvSpPr txBox="1"/>
          <p:nvPr/>
        </p:nvSpPr>
        <p:spPr>
          <a:xfrm>
            <a:off x="20054104" y="24997335"/>
            <a:ext cx="8166680" cy="9327810"/>
          </a:xfrm>
          <a:prstGeom prst="rect">
            <a:avLst/>
          </a:prstGeom>
          <a:noFill/>
        </p:spPr>
        <p:txBody>
          <a:bodyPr wrap="square" rtlCol="0">
            <a:spAutoFit/>
          </a:bodyPr>
          <a:lstStyle/>
          <a:p>
            <a:pPr>
              <a:lnSpc>
                <a:spcPts val="3600"/>
              </a:lnSpc>
            </a:pPr>
            <a:r>
              <a:rPr lang="en-US" sz="5200" b="1" dirty="0" err="1">
                <a:solidFill>
                  <a:srgbClr val="78A22F"/>
                </a:solidFill>
                <a:latin typeface="Calibri"/>
              </a:rPr>
              <a:t>mgr</a:t>
            </a:r>
            <a:endParaRPr lang="en-US" sz="5200" b="1" dirty="0">
              <a:solidFill>
                <a:srgbClr val="78A22F"/>
              </a:solidFill>
              <a:latin typeface="Calibri"/>
            </a:endParaRPr>
          </a:p>
          <a:p>
            <a:pPr>
              <a:lnSpc>
                <a:spcPts val="3600"/>
              </a:lnSpc>
            </a:pPr>
            <a:r>
              <a:rPr lang="en-US" sz="2800" dirty="0">
                <a:solidFill>
                  <a:srgbClr val="373A3A"/>
                </a:solidFill>
                <a:latin typeface="Calibri"/>
              </a:rPr>
              <a:t>Body Copy</a:t>
            </a:r>
          </a:p>
          <a:p>
            <a:pPr>
              <a:lnSpc>
                <a:spcPts val="3600"/>
              </a:lnSpc>
            </a:pPr>
            <a:endParaRPr lang="en-US" sz="2800" dirty="0">
              <a:solidFill>
                <a:srgbClr val="78A22F"/>
              </a:solidFill>
              <a:latin typeface="Calibri"/>
            </a:endParaRPr>
          </a:p>
          <a:p>
            <a:pPr>
              <a:lnSpc>
                <a:spcPts val="3600"/>
              </a:lnSpc>
            </a:pPr>
            <a:r>
              <a:rPr lang="en-US" sz="2800" dirty="0">
                <a:solidFill>
                  <a:srgbClr val="78A22F"/>
                </a:solidFill>
                <a:latin typeface="Calibri"/>
              </a:rPr>
              <a:t>Commands</a:t>
            </a:r>
          </a:p>
          <a:p>
            <a:pPr>
              <a:lnSpc>
                <a:spcPts val="1200"/>
              </a:lnSpc>
            </a:pPr>
            <a:r>
              <a:rPr lang="en-US" sz="1200" dirty="0" err="1">
                <a:solidFill>
                  <a:srgbClr val="373A3A"/>
                </a:solidFill>
                <a:latin typeface="Calibri"/>
              </a:rPr>
              <a:t>mgr:mem</a:t>
            </a:r>
            <a:r>
              <a:rPr lang="en-US" sz="1200" dirty="0">
                <a:solidFill>
                  <a:srgbClr val="373A3A"/>
                </a:solidFill>
                <a:latin typeface="Calibri"/>
              </a:rPr>
              <a:t>` The total amount of (heap and non-heap) memory used, in bytes.</a:t>
            </a:r>
          </a:p>
          <a:p>
            <a:pPr>
              <a:lnSpc>
                <a:spcPts val="1200"/>
              </a:lnSpc>
            </a:pPr>
            <a:r>
              <a:rPr lang="en-US" sz="1200" dirty="0" err="1">
                <a:solidFill>
                  <a:srgbClr val="373A3A"/>
                </a:solidFill>
                <a:latin typeface="Calibri"/>
              </a:rPr>
              <a:t>mgr:mem-p</a:t>
            </a:r>
            <a:r>
              <a:rPr lang="en-US" sz="1200" dirty="0">
                <a:solidFill>
                  <a:srgbClr val="373A3A"/>
                </a:solidFill>
                <a:latin typeface="Calibri"/>
              </a:rPr>
              <a:t>` The amount of heap and non-heap memory used as a proportion of the amount allocated.</a:t>
            </a:r>
          </a:p>
          <a:p>
            <a:pPr>
              <a:lnSpc>
                <a:spcPts val="1200"/>
              </a:lnSpc>
            </a:pPr>
            <a:r>
              <a:rPr lang="en-US" sz="1200" dirty="0" err="1">
                <a:solidFill>
                  <a:srgbClr val="373A3A"/>
                </a:solidFill>
                <a:latin typeface="Calibri"/>
              </a:rPr>
              <a:t>mgr:mem-pct-str</a:t>
            </a:r>
            <a:r>
              <a:rPr lang="en-US" sz="1200" dirty="0">
                <a:solidFill>
                  <a:srgbClr val="373A3A"/>
                </a:solidFill>
                <a:latin typeface="Calibri"/>
              </a:rPr>
              <a:t>` A string reporting `</a:t>
            </a:r>
            <a:r>
              <a:rPr lang="en-US" sz="1200" dirty="0" err="1">
                <a:solidFill>
                  <a:srgbClr val="373A3A"/>
                </a:solidFill>
                <a:latin typeface="Calibri"/>
              </a:rPr>
              <a:t>mgr:mem-p</a:t>
            </a:r>
            <a:r>
              <a:rPr lang="en-US" sz="1200" dirty="0">
                <a:solidFill>
                  <a:srgbClr val="373A3A"/>
                </a:solidFill>
                <a:latin typeface="Calibri"/>
              </a:rPr>
              <a:t>` as an integer percentage (ending with a "%" character).</a:t>
            </a:r>
          </a:p>
          <a:p>
            <a:pPr>
              <a:lnSpc>
                <a:spcPts val="1200"/>
              </a:lnSpc>
            </a:pPr>
            <a:r>
              <a:rPr lang="en-US" sz="1200" dirty="0" err="1">
                <a:solidFill>
                  <a:srgbClr val="373A3A"/>
                </a:solidFill>
                <a:latin typeface="Calibri"/>
              </a:rPr>
              <a:t>mgr:heap-used</a:t>
            </a:r>
            <a:r>
              <a:rPr lang="en-US" sz="1200" dirty="0">
                <a:solidFill>
                  <a:srgbClr val="373A3A"/>
                </a:solidFill>
                <a:latin typeface="Calibri"/>
              </a:rPr>
              <a:t>` Amount of heap memory used (in bytes). Heap memory is the memory allocated by the JVM to storage of Java objects.</a:t>
            </a:r>
          </a:p>
          <a:p>
            <a:pPr>
              <a:lnSpc>
                <a:spcPts val="1200"/>
              </a:lnSpc>
            </a:pPr>
            <a:r>
              <a:rPr lang="en-US" sz="1200" dirty="0" err="1">
                <a:solidFill>
                  <a:srgbClr val="373A3A"/>
                </a:solidFill>
                <a:latin typeface="Calibri"/>
              </a:rPr>
              <a:t>mgr:non-heap-used</a:t>
            </a:r>
            <a:r>
              <a:rPr lang="en-US" sz="1200" dirty="0">
                <a:solidFill>
                  <a:srgbClr val="373A3A"/>
                </a:solidFill>
                <a:latin typeface="Calibri"/>
              </a:rPr>
              <a:t>` Amount of non-heap memory used. 'Non-heap' memory is memory allocated by the JVM for classes and metadata.</a:t>
            </a:r>
          </a:p>
          <a:p>
            <a:pPr>
              <a:lnSpc>
                <a:spcPts val="1200"/>
              </a:lnSpc>
            </a:pPr>
            <a:r>
              <a:rPr lang="en-US" sz="1200" dirty="0" err="1">
                <a:solidFill>
                  <a:srgbClr val="373A3A"/>
                </a:solidFill>
                <a:latin typeface="Calibri"/>
              </a:rPr>
              <a:t>mgr:heap-alloc</a:t>
            </a:r>
            <a:r>
              <a:rPr lang="en-US" sz="1200" dirty="0">
                <a:solidFill>
                  <a:srgbClr val="373A3A"/>
                </a:solidFill>
                <a:latin typeface="Calibri"/>
              </a:rPr>
              <a:t>` Amount of heap memory allocated ('committed' in Java jargon). See [Java documentation](https://</a:t>
            </a:r>
            <a:r>
              <a:rPr lang="en-US" sz="1200" dirty="0" err="1">
                <a:solidFill>
                  <a:srgbClr val="373A3A"/>
                </a:solidFill>
                <a:latin typeface="Calibri"/>
              </a:rPr>
              <a:t>docs.oracle.com</a:t>
            </a:r>
            <a:r>
              <a:rPr lang="en-US" sz="1200" dirty="0">
                <a:solidFill>
                  <a:srgbClr val="373A3A"/>
                </a:solidFill>
                <a:latin typeface="Calibri"/>
              </a:rPr>
              <a:t>/</a:t>
            </a:r>
            <a:r>
              <a:rPr lang="en-US" sz="1200" dirty="0" err="1">
                <a:solidFill>
                  <a:srgbClr val="373A3A"/>
                </a:solidFill>
                <a:latin typeface="Calibri"/>
              </a:rPr>
              <a:t>javase</a:t>
            </a:r>
            <a:r>
              <a:rPr lang="en-US" sz="1200" dirty="0">
                <a:solidFill>
                  <a:srgbClr val="373A3A"/>
                </a:solidFill>
                <a:latin typeface="Calibri"/>
              </a:rPr>
              <a:t>/8/docs/</a:t>
            </a:r>
            <a:r>
              <a:rPr lang="en-US" sz="1200" dirty="0" err="1">
                <a:solidFill>
                  <a:srgbClr val="373A3A"/>
                </a:solidFill>
                <a:latin typeface="Calibri"/>
              </a:rPr>
              <a:t>api</a:t>
            </a:r>
            <a:r>
              <a:rPr lang="en-US" sz="1200" dirty="0">
                <a:solidFill>
                  <a:srgbClr val="373A3A"/>
                </a:solidFill>
                <a:latin typeface="Calibri"/>
              </a:rPr>
              <a:t>/java/lang/management/</a:t>
            </a:r>
            <a:r>
              <a:rPr lang="en-US" sz="1200" dirty="0" err="1">
                <a:solidFill>
                  <a:srgbClr val="373A3A"/>
                </a:solidFill>
                <a:latin typeface="Calibri"/>
              </a:rPr>
              <a:t>MemoryUsage.html</a:t>
            </a:r>
            <a:r>
              <a:rPr lang="en-US" sz="1200" dirty="0">
                <a:solidFill>
                  <a:srgbClr val="373A3A"/>
                </a:solidFill>
                <a:latin typeface="Calibri"/>
              </a:rPr>
              <a:t>) for more information.</a:t>
            </a:r>
          </a:p>
          <a:p>
            <a:pPr>
              <a:lnSpc>
                <a:spcPts val="1200"/>
              </a:lnSpc>
            </a:pPr>
            <a:r>
              <a:rPr lang="en-US" sz="1200" dirty="0" err="1">
                <a:solidFill>
                  <a:srgbClr val="373A3A"/>
                </a:solidFill>
                <a:latin typeface="Calibri"/>
              </a:rPr>
              <a:t>mgr:non-heap-alloc</a:t>
            </a:r>
            <a:r>
              <a:rPr lang="en-US" sz="1200" dirty="0">
                <a:solidFill>
                  <a:srgbClr val="373A3A"/>
                </a:solidFill>
                <a:latin typeface="Calibri"/>
              </a:rPr>
              <a:t>` Amount of non-heap memory allocated.</a:t>
            </a:r>
          </a:p>
          <a:p>
            <a:pPr>
              <a:lnSpc>
                <a:spcPts val="1200"/>
              </a:lnSpc>
            </a:pPr>
            <a:r>
              <a:rPr lang="en-US" sz="1200" dirty="0" err="1">
                <a:solidFill>
                  <a:srgbClr val="373A3A"/>
                </a:solidFill>
                <a:latin typeface="Calibri"/>
              </a:rPr>
              <a:t>mgr:heap-init</a:t>
            </a:r>
            <a:r>
              <a:rPr lang="en-US" sz="1200" dirty="0">
                <a:solidFill>
                  <a:srgbClr val="373A3A"/>
                </a:solidFill>
                <a:latin typeface="Calibri"/>
              </a:rPr>
              <a:t>` Initial amount of heap memory the JVM requested from the operating system. (May be undefined.)</a:t>
            </a:r>
          </a:p>
          <a:p>
            <a:pPr>
              <a:lnSpc>
                <a:spcPts val="1200"/>
              </a:lnSpc>
            </a:pPr>
            <a:r>
              <a:rPr lang="en-US" sz="1200" dirty="0" err="1">
                <a:solidFill>
                  <a:srgbClr val="373A3A"/>
                </a:solidFill>
                <a:latin typeface="Calibri"/>
              </a:rPr>
              <a:t>mgr:non-heap-init</a:t>
            </a:r>
            <a:r>
              <a:rPr lang="en-US" sz="1200" dirty="0">
                <a:solidFill>
                  <a:srgbClr val="373A3A"/>
                </a:solidFill>
                <a:latin typeface="Calibri"/>
              </a:rPr>
              <a:t>` Initial amount of non-heap memory the JVM requested from the operating system. (May be undefined.)</a:t>
            </a:r>
          </a:p>
          <a:p>
            <a:pPr>
              <a:lnSpc>
                <a:spcPts val="1200"/>
              </a:lnSpc>
            </a:pPr>
            <a:r>
              <a:rPr lang="en-US" sz="1200" dirty="0" err="1">
                <a:solidFill>
                  <a:srgbClr val="373A3A"/>
                </a:solidFill>
                <a:latin typeface="Calibri"/>
              </a:rPr>
              <a:t>mgr:heap-max</a:t>
            </a:r>
            <a:r>
              <a:rPr lang="en-US" sz="1200" dirty="0">
                <a:solidFill>
                  <a:srgbClr val="373A3A"/>
                </a:solidFill>
                <a:latin typeface="Calibri"/>
              </a:rPr>
              <a:t>` Maximum amount of heap memory that can be used for memory management. (May be undefined.)</a:t>
            </a:r>
          </a:p>
          <a:p>
            <a:pPr>
              <a:lnSpc>
                <a:spcPts val="1200"/>
              </a:lnSpc>
            </a:pPr>
            <a:r>
              <a:rPr lang="en-US" sz="1200" dirty="0" err="1">
                <a:solidFill>
                  <a:srgbClr val="373A3A"/>
                </a:solidFill>
                <a:latin typeface="Calibri"/>
              </a:rPr>
              <a:t>mgr:non-heap-max</a:t>
            </a:r>
            <a:r>
              <a:rPr lang="en-US" sz="1200" dirty="0">
                <a:solidFill>
                  <a:srgbClr val="373A3A"/>
                </a:solidFill>
                <a:latin typeface="Calibri"/>
              </a:rPr>
              <a:t>` Maximum amount of non-heap memory that can be used for memory management. (May be undefined.)</a:t>
            </a:r>
          </a:p>
          <a:p>
            <a:pPr>
              <a:lnSpc>
                <a:spcPts val="1200"/>
              </a:lnSpc>
            </a:pPr>
            <a:r>
              <a:rPr lang="en-US" sz="1200" dirty="0" err="1">
                <a:solidFill>
                  <a:srgbClr val="373A3A"/>
                </a:solidFill>
                <a:latin typeface="Calibri"/>
              </a:rPr>
              <a:t>mgr:mem-str</a:t>
            </a:r>
            <a:r>
              <a:rPr lang="en-US" sz="1200" dirty="0">
                <a:solidFill>
                  <a:srgbClr val="373A3A"/>
                </a:solidFill>
                <a:latin typeface="Calibri"/>
              </a:rPr>
              <a:t>` The heap and non-heap memory used in a human-readable string.</a:t>
            </a:r>
          </a:p>
          <a:p>
            <a:pPr>
              <a:lnSpc>
                <a:spcPts val="1200"/>
              </a:lnSpc>
            </a:pPr>
            <a:r>
              <a:rPr lang="en-US" sz="1200" dirty="0" err="1">
                <a:solidFill>
                  <a:srgbClr val="373A3A"/>
                </a:solidFill>
                <a:latin typeface="Calibri"/>
              </a:rPr>
              <a:t>mgr:heap-used-str</a:t>
            </a:r>
            <a:r>
              <a:rPr lang="en-US" sz="1200" dirty="0">
                <a:solidFill>
                  <a:srgbClr val="373A3A"/>
                </a:solidFill>
                <a:latin typeface="Calibri"/>
              </a:rPr>
              <a:t>` The heap memory used in a human-readable string.</a:t>
            </a:r>
          </a:p>
          <a:p>
            <a:pPr>
              <a:lnSpc>
                <a:spcPts val="1200"/>
              </a:lnSpc>
            </a:pPr>
            <a:r>
              <a:rPr lang="en-US" sz="1200" dirty="0" err="1">
                <a:solidFill>
                  <a:srgbClr val="373A3A"/>
                </a:solidFill>
                <a:latin typeface="Calibri"/>
              </a:rPr>
              <a:t>mgr:non-heap-used-str</a:t>
            </a:r>
            <a:r>
              <a:rPr lang="en-US" sz="1200" dirty="0">
                <a:solidFill>
                  <a:srgbClr val="373A3A"/>
                </a:solidFill>
                <a:latin typeface="Calibri"/>
              </a:rPr>
              <a:t>` The non-heap memory used in a human-readable string.</a:t>
            </a:r>
          </a:p>
          <a:p>
            <a:pPr>
              <a:lnSpc>
                <a:spcPts val="1200"/>
              </a:lnSpc>
            </a:pPr>
            <a:r>
              <a:rPr lang="en-US" sz="1200" dirty="0" err="1">
                <a:solidFill>
                  <a:srgbClr val="373A3A"/>
                </a:solidFill>
                <a:latin typeface="Calibri"/>
              </a:rPr>
              <a:t>mgr:alloc-str</a:t>
            </a:r>
            <a:r>
              <a:rPr lang="en-US" sz="1200" dirty="0">
                <a:solidFill>
                  <a:srgbClr val="373A3A"/>
                </a:solidFill>
                <a:latin typeface="Calibri"/>
              </a:rPr>
              <a:t>` The heap and non-heap memory allocated in a human-readable string.</a:t>
            </a:r>
          </a:p>
          <a:p>
            <a:pPr>
              <a:lnSpc>
                <a:spcPts val="1200"/>
              </a:lnSpc>
            </a:pPr>
            <a:r>
              <a:rPr lang="en-US" sz="1200" dirty="0" err="1">
                <a:solidFill>
                  <a:srgbClr val="373A3A"/>
                </a:solidFill>
                <a:latin typeface="Calibri"/>
              </a:rPr>
              <a:t>mgr:threads</a:t>
            </a:r>
            <a:r>
              <a:rPr lang="en-US" sz="1200" dirty="0">
                <a:solidFill>
                  <a:srgbClr val="373A3A"/>
                </a:solidFill>
                <a:latin typeface="Calibri"/>
              </a:rPr>
              <a:t>` The number of currently running threads.</a:t>
            </a:r>
          </a:p>
          <a:p>
            <a:pPr>
              <a:lnSpc>
                <a:spcPts val="1200"/>
              </a:lnSpc>
            </a:pPr>
            <a:r>
              <a:rPr lang="en-US" sz="1200" dirty="0" err="1">
                <a:solidFill>
                  <a:srgbClr val="373A3A"/>
                </a:solidFill>
                <a:latin typeface="Calibri"/>
              </a:rPr>
              <a:t>mgr:peak-threads</a:t>
            </a:r>
            <a:r>
              <a:rPr lang="en-US" sz="1200" dirty="0">
                <a:solidFill>
                  <a:srgbClr val="373A3A"/>
                </a:solidFill>
                <a:latin typeface="Calibri"/>
              </a:rPr>
              <a:t>` The highest number of concurrent threads.</a:t>
            </a:r>
          </a:p>
          <a:p>
            <a:pPr>
              <a:lnSpc>
                <a:spcPts val="1200"/>
              </a:lnSpc>
            </a:pPr>
            <a:r>
              <a:rPr lang="en-US" sz="1200" dirty="0" err="1">
                <a:solidFill>
                  <a:srgbClr val="373A3A"/>
                </a:solidFill>
                <a:latin typeface="Calibri"/>
              </a:rPr>
              <a:t>mgr:all-threads</a:t>
            </a:r>
            <a:r>
              <a:rPr lang="en-US" sz="1200" dirty="0">
                <a:solidFill>
                  <a:srgbClr val="373A3A"/>
                </a:solidFill>
                <a:latin typeface="Calibri"/>
              </a:rPr>
              <a:t>` The total number of threads that the JVM has ever started.</a:t>
            </a:r>
          </a:p>
          <a:p>
            <a:pPr>
              <a:lnSpc>
                <a:spcPts val="1200"/>
              </a:lnSpc>
            </a:pPr>
            <a:r>
              <a:rPr lang="en-US" sz="1200" dirty="0" err="1">
                <a:solidFill>
                  <a:srgbClr val="373A3A"/>
                </a:solidFill>
                <a:latin typeface="Calibri"/>
              </a:rPr>
              <a:t>mgr:thread-cpu</a:t>
            </a:r>
            <a:r>
              <a:rPr lang="en-US" sz="1200" dirty="0">
                <a:solidFill>
                  <a:srgbClr val="373A3A"/>
                </a:solidFill>
                <a:latin typeface="Calibri"/>
              </a:rPr>
              <a:t>` The total amount of CPU time the thread associated with the caller has been running for.</a:t>
            </a:r>
          </a:p>
          <a:p>
            <a:pPr>
              <a:lnSpc>
                <a:spcPts val="1200"/>
              </a:lnSpc>
            </a:pPr>
            <a:r>
              <a:rPr lang="en-US" sz="1200" dirty="0" err="1">
                <a:solidFill>
                  <a:srgbClr val="373A3A"/>
                </a:solidFill>
                <a:latin typeface="Calibri"/>
              </a:rPr>
              <a:t>mgr:thread-user</a:t>
            </a:r>
            <a:r>
              <a:rPr lang="en-US" sz="1200" dirty="0">
                <a:solidFill>
                  <a:srgbClr val="373A3A"/>
                </a:solidFill>
                <a:latin typeface="Calibri"/>
              </a:rPr>
              <a:t>` The amount of CPU time the thread associated with the caller has spent running user code.</a:t>
            </a:r>
          </a:p>
          <a:p>
            <a:pPr>
              <a:lnSpc>
                <a:spcPts val="1200"/>
              </a:lnSpc>
            </a:pPr>
            <a:r>
              <a:rPr lang="en-US" sz="1200" dirty="0" err="1">
                <a:solidFill>
                  <a:srgbClr val="373A3A"/>
                </a:solidFill>
                <a:latin typeface="Calibri"/>
              </a:rPr>
              <a:t>mgr:thread-system</a:t>
            </a:r>
            <a:r>
              <a:rPr lang="en-US" sz="1200" dirty="0">
                <a:solidFill>
                  <a:srgbClr val="373A3A"/>
                </a:solidFill>
                <a:latin typeface="Calibri"/>
              </a:rPr>
              <a:t>` The amount of CPU time the thread associated with the caller has spent running operating system code (e.g. for file I/O).</a:t>
            </a:r>
          </a:p>
          <a:p>
            <a:pPr>
              <a:lnSpc>
                <a:spcPts val="1200"/>
              </a:lnSpc>
            </a:pPr>
            <a:r>
              <a:rPr lang="en-US" sz="1200" dirty="0" err="1">
                <a:solidFill>
                  <a:srgbClr val="373A3A"/>
                </a:solidFill>
                <a:latin typeface="Calibri"/>
              </a:rPr>
              <a:t>mgr:cpu-time</a:t>
            </a:r>
            <a:r>
              <a:rPr lang="en-US" sz="1200" dirty="0">
                <a:solidFill>
                  <a:srgbClr val="373A3A"/>
                </a:solidFill>
                <a:latin typeface="Calibri"/>
              </a:rPr>
              <a:t>` The total amount of CPU time all threads have been running for.</a:t>
            </a:r>
          </a:p>
          <a:p>
            <a:pPr>
              <a:lnSpc>
                <a:spcPts val="1200"/>
              </a:lnSpc>
            </a:pPr>
            <a:r>
              <a:rPr lang="en-US" sz="1200" dirty="0" err="1">
                <a:solidFill>
                  <a:srgbClr val="373A3A"/>
                </a:solidFill>
                <a:latin typeface="Calibri"/>
              </a:rPr>
              <a:t>mgr:user-time</a:t>
            </a:r>
            <a:r>
              <a:rPr lang="en-US" sz="1200" dirty="0">
                <a:solidFill>
                  <a:srgbClr val="373A3A"/>
                </a:solidFill>
                <a:latin typeface="Calibri"/>
              </a:rPr>
              <a:t>` The total amount of CPU time all threads have spent running user code.</a:t>
            </a:r>
          </a:p>
          <a:p>
            <a:pPr>
              <a:lnSpc>
                <a:spcPts val="1200"/>
              </a:lnSpc>
            </a:pPr>
            <a:r>
              <a:rPr lang="en-US" sz="1200" dirty="0" err="1">
                <a:solidFill>
                  <a:srgbClr val="373A3A"/>
                </a:solidFill>
                <a:latin typeface="Calibri"/>
              </a:rPr>
              <a:t>mgr:system-time</a:t>
            </a:r>
            <a:r>
              <a:rPr lang="en-US" sz="1200" dirty="0">
                <a:solidFill>
                  <a:srgbClr val="373A3A"/>
                </a:solidFill>
                <a:latin typeface="Calibri"/>
              </a:rPr>
              <a:t>` The total amount of CPU time all threads have spent running operating system code.</a:t>
            </a:r>
          </a:p>
          <a:p>
            <a:pPr>
              <a:lnSpc>
                <a:spcPts val="1200"/>
              </a:lnSpc>
            </a:pPr>
            <a:r>
              <a:rPr lang="en-US" sz="1200" dirty="0" err="1">
                <a:solidFill>
                  <a:srgbClr val="373A3A"/>
                </a:solidFill>
                <a:latin typeface="Calibri"/>
              </a:rPr>
              <a:t>mgr:blocked-time</a:t>
            </a:r>
            <a:r>
              <a:rPr lang="en-US" sz="1200" dirty="0">
                <a:solidFill>
                  <a:srgbClr val="373A3A"/>
                </a:solidFill>
                <a:latin typeface="Calibri"/>
              </a:rPr>
              <a:t>` The total amount of time threads have spent being blocked from execution (i.e. waiting to enter `synchronized` code currently occupied by another thread)</a:t>
            </a:r>
          </a:p>
          <a:p>
            <a:pPr>
              <a:lnSpc>
                <a:spcPts val="1200"/>
              </a:lnSpc>
            </a:pPr>
            <a:r>
              <a:rPr lang="en-US" sz="1200" dirty="0" err="1">
                <a:solidFill>
                  <a:srgbClr val="373A3A"/>
                </a:solidFill>
                <a:latin typeface="Calibri"/>
              </a:rPr>
              <a:t>mgr:blocked-count</a:t>
            </a:r>
            <a:r>
              <a:rPr lang="en-US" sz="1200" dirty="0">
                <a:solidFill>
                  <a:srgbClr val="373A3A"/>
                </a:solidFill>
                <a:latin typeface="Calibri"/>
              </a:rPr>
              <a:t>` A count of the number of times threads have been blocked from execution.</a:t>
            </a:r>
          </a:p>
          <a:p>
            <a:pPr>
              <a:lnSpc>
                <a:spcPts val="1200"/>
              </a:lnSpc>
            </a:pPr>
            <a:r>
              <a:rPr lang="en-US" sz="1200" dirty="0" err="1">
                <a:solidFill>
                  <a:srgbClr val="373A3A"/>
                </a:solidFill>
                <a:latin typeface="Calibri"/>
              </a:rPr>
              <a:t>mgr:waited-time</a:t>
            </a:r>
            <a:r>
              <a:rPr lang="en-US" sz="1200" dirty="0">
                <a:solidFill>
                  <a:srgbClr val="373A3A"/>
                </a:solidFill>
                <a:latin typeface="Calibri"/>
              </a:rPr>
              <a:t>` The total amount of time threads have spent waiting for a signal from another thread.</a:t>
            </a:r>
          </a:p>
          <a:p>
            <a:pPr>
              <a:lnSpc>
                <a:spcPts val="1200"/>
              </a:lnSpc>
            </a:pPr>
            <a:r>
              <a:rPr lang="en-US" sz="1200" dirty="0" err="1">
                <a:solidFill>
                  <a:srgbClr val="373A3A"/>
                </a:solidFill>
                <a:latin typeface="Calibri"/>
              </a:rPr>
              <a:t>mgr:waited-count</a:t>
            </a:r>
            <a:r>
              <a:rPr lang="en-US" sz="1200" dirty="0">
                <a:solidFill>
                  <a:srgbClr val="373A3A"/>
                </a:solidFill>
                <a:latin typeface="Calibri"/>
              </a:rPr>
              <a:t>` A count of the number of times threads have waited for a signal from another thread.</a:t>
            </a:r>
          </a:p>
          <a:p>
            <a:pPr>
              <a:lnSpc>
                <a:spcPts val="1200"/>
              </a:lnSpc>
            </a:pPr>
            <a:r>
              <a:rPr lang="en-US" sz="1200" dirty="0" err="1">
                <a:solidFill>
                  <a:srgbClr val="373A3A"/>
                </a:solidFill>
                <a:latin typeface="Calibri"/>
              </a:rPr>
              <a:t>mgr:jvm-start-time</a:t>
            </a:r>
            <a:r>
              <a:rPr lang="en-US" sz="1200" dirty="0">
                <a:solidFill>
                  <a:srgbClr val="373A3A"/>
                </a:solidFill>
                <a:latin typeface="Calibri"/>
              </a:rPr>
              <a:t>` The (approximate) start time of the JVM in seconds since midnight UTC on 1 January 1970.</a:t>
            </a:r>
          </a:p>
          <a:p>
            <a:pPr>
              <a:lnSpc>
                <a:spcPts val="1200"/>
              </a:lnSpc>
            </a:pPr>
            <a:r>
              <a:rPr lang="en-US" sz="1200" dirty="0" err="1">
                <a:solidFill>
                  <a:srgbClr val="373A3A"/>
                </a:solidFill>
                <a:latin typeface="Calibri"/>
              </a:rPr>
              <a:t>mgr:jvm-uptime</a:t>
            </a:r>
            <a:r>
              <a:rPr lang="en-US" sz="1200" dirty="0">
                <a:solidFill>
                  <a:srgbClr val="373A3A"/>
                </a:solidFill>
                <a:latin typeface="Calibri"/>
              </a:rPr>
              <a:t>` The (approximate) amount of time the JVM has been running for (in seconds)</a:t>
            </a:r>
          </a:p>
          <a:p>
            <a:pPr>
              <a:lnSpc>
                <a:spcPts val="1200"/>
              </a:lnSpc>
            </a:pPr>
            <a:r>
              <a:rPr lang="en-US" sz="1200" dirty="0" err="1">
                <a:solidFill>
                  <a:srgbClr val="373A3A"/>
                </a:solidFill>
                <a:latin typeface="Calibri"/>
              </a:rPr>
              <a:t>mgr:gc-count</a:t>
            </a:r>
            <a:r>
              <a:rPr lang="en-US" sz="1200" dirty="0">
                <a:solidFill>
                  <a:srgbClr val="373A3A"/>
                </a:solidFill>
                <a:latin typeface="Calibri"/>
              </a:rPr>
              <a:t>` A count of the number of garbage collections the JVM has done.</a:t>
            </a:r>
          </a:p>
          <a:p>
            <a:pPr>
              <a:lnSpc>
                <a:spcPts val="1200"/>
              </a:lnSpc>
            </a:pPr>
            <a:r>
              <a:rPr lang="en-US" sz="1200" dirty="0" err="1">
                <a:solidFill>
                  <a:srgbClr val="373A3A"/>
                </a:solidFill>
                <a:latin typeface="Calibri"/>
              </a:rPr>
              <a:t>mgr:gc-time</a:t>
            </a:r>
            <a:r>
              <a:rPr lang="en-US" sz="1200" dirty="0">
                <a:solidFill>
                  <a:srgbClr val="373A3A"/>
                </a:solidFill>
                <a:latin typeface="Calibri"/>
              </a:rPr>
              <a:t>` The amount of time in seconds spent on garbage collection.</a:t>
            </a:r>
          </a:p>
          <a:p>
            <a:pPr>
              <a:lnSpc>
                <a:spcPts val="1200"/>
              </a:lnSpc>
            </a:pPr>
            <a:r>
              <a:rPr lang="en-US" sz="1200" dirty="0" err="1">
                <a:solidFill>
                  <a:srgbClr val="373A3A"/>
                </a:solidFill>
                <a:latin typeface="Calibri"/>
              </a:rPr>
              <a:t>mgr:jvm-proc-count</a:t>
            </a:r>
            <a:r>
              <a:rPr lang="en-US" sz="1200" dirty="0">
                <a:solidFill>
                  <a:srgbClr val="373A3A"/>
                </a:solidFill>
                <a:latin typeface="Calibri"/>
              </a:rPr>
              <a:t>` The number of cores available to the JVM.</a:t>
            </a:r>
          </a:p>
          <a:p>
            <a:pPr>
              <a:lnSpc>
                <a:spcPts val="1200"/>
              </a:lnSpc>
            </a:pPr>
            <a:r>
              <a:rPr lang="en-US" sz="1200" dirty="0" err="1">
                <a:solidFill>
                  <a:srgbClr val="373A3A"/>
                </a:solidFill>
                <a:latin typeface="Calibri"/>
              </a:rPr>
              <a:t>mgr:system-load</a:t>
            </a:r>
            <a:r>
              <a:rPr lang="en-US" sz="1200" dirty="0">
                <a:solidFill>
                  <a:srgbClr val="373A3A"/>
                </a:solidFill>
                <a:latin typeface="Calibri"/>
              </a:rPr>
              <a:t>` The average system load over the last minute. See the [Java documentation](https://</a:t>
            </a:r>
            <a:r>
              <a:rPr lang="en-US" sz="1200" dirty="0" err="1">
                <a:solidFill>
                  <a:srgbClr val="373A3A"/>
                </a:solidFill>
                <a:latin typeface="Calibri"/>
              </a:rPr>
              <a:t>docs.oracle.com</a:t>
            </a:r>
            <a:r>
              <a:rPr lang="en-US" sz="1200" dirty="0">
                <a:solidFill>
                  <a:srgbClr val="373A3A"/>
                </a:solidFill>
                <a:latin typeface="Calibri"/>
              </a:rPr>
              <a:t>/</a:t>
            </a:r>
            <a:r>
              <a:rPr lang="en-US" sz="1200" dirty="0" err="1">
                <a:solidFill>
                  <a:srgbClr val="373A3A"/>
                </a:solidFill>
                <a:latin typeface="Calibri"/>
              </a:rPr>
              <a:t>javase</a:t>
            </a:r>
            <a:r>
              <a:rPr lang="en-US" sz="1200" dirty="0">
                <a:solidFill>
                  <a:srgbClr val="373A3A"/>
                </a:solidFill>
                <a:latin typeface="Calibri"/>
              </a:rPr>
              <a:t>/8/docs/</a:t>
            </a:r>
            <a:r>
              <a:rPr lang="en-US" sz="1200" dirty="0" err="1">
                <a:solidFill>
                  <a:srgbClr val="373A3A"/>
                </a:solidFill>
                <a:latin typeface="Calibri"/>
              </a:rPr>
              <a:t>api</a:t>
            </a:r>
            <a:r>
              <a:rPr lang="en-US" sz="1200" dirty="0">
                <a:solidFill>
                  <a:srgbClr val="373A3A"/>
                </a:solidFill>
                <a:latin typeface="Calibri"/>
              </a:rPr>
              <a:t>/java/lang/management/</a:t>
            </a:r>
            <a:r>
              <a:rPr lang="en-US" sz="1200" dirty="0" err="1">
                <a:solidFill>
                  <a:srgbClr val="373A3A"/>
                </a:solidFill>
                <a:latin typeface="Calibri"/>
              </a:rPr>
              <a:t>OperatingSystemMXBean.html#getSystemLoadAverage</a:t>
            </a:r>
            <a:r>
              <a:rPr lang="en-US" sz="1200" dirty="0">
                <a:solidFill>
                  <a:srgbClr val="373A3A"/>
                </a:solidFill>
                <a:latin typeface="Calibri"/>
              </a:rPr>
              <a:t>--) for more information.</a:t>
            </a:r>
          </a:p>
          <a:p>
            <a:pPr>
              <a:lnSpc>
                <a:spcPts val="1200"/>
              </a:lnSpc>
            </a:pPr>
            <a:r>
              <a:rPr lang="en-US" sz="1200" dirty="0" err="1">
                <a:solidFill>
                  <a:srgbClr val="373A3A"/>
                </a:solidFill>
                <a:latin typeface="Calibri"/>
              </a:rPr>
              <a:t>mgr:jvm-name</a:t>
            </a:r>
            <a:r>
              <a:rPr lang="en-US" sz="1200" dirty="0">
                <a:solidFill>
                  <a:srgbClr val="373A3A"/>
                </a:solidFill>
                <a:latin typeface="Calibri"/>
              </a:rPr>
              <a:t>` The name of the JVM. There's no guaranteed information contained here.</a:t>
            </a:r>
          </a:p>
          <a:p>
            <a:pPr>
              <a:lnSpc>
                <a:spcPts val="1200"/>
              </a:lnSpc>
            </a:pPr>
            <a:r>
              <a:rPr lang="en-US" sz="1200" dirty="0" err="1">
                <a:solidFill>
                  <a:srgbClr val="373A3A"/>
                </a:solidFill>
                <a:latin typeface="Calibri"/>
              </a:rPr>
              <a:t>mgr:cpu-time-str</a:t>
            </a:r>
            <a:r>
              <a:rPr lang="en-US" sz="1200" dirty="0">
                <a:solidFill>
                  <a:srgbClr val="373A3A"/>
                </a:solidFill>
                <a:latin typeface="Calibri"/>
              </a:rPr>
              <a:t>` A human-readable string option for `</a:t>
            </a:r>
            <a:r>
              <a:rPr lang="en-US" sz="1200" dirty="0" err="1">
                <a:solidFill>
                  <a:srgbClr val="373A3A"/>
                </a:solidFill>
                <a:latin typeface="Calibri"/>
              </a:rPr>
              <a:t>mgr:cpu-time</a:t>
            </a:r>
            <a:r>
              <a:rPr lang="en-US" sz="1200" dirty="0">
                <a:solidFill>
                  <a:srgbClr val="373A3A"/>
                </a:solidFill>
                <a:latin typeface="Calibri"/>
              </a:rPr>
              <a:t>`.</a:t>
            </a:r>
          </a:p>
          <a:p>
            <a:pPr>
              <a:lnSpc>
                <a:spcPts val="1200"/>
              </a:lnSpc>
            </a:pPr>
            <a:r>
              <a:rPr lang="en-US" sz="1200" dirty="0">
                <a:solidFill>
                  <a:srgbClr val="373A3A"/>
                </a:solidFill>
                <a:latin typeface="Calibri"/>
              </a:rPr>
              <a:t>user-time-str` A human-readable string option for `</a:t>
            </a:r>
            <a:r>
              <a:rPr lang="en-US" sz="1200" dirty="0" err="1">
                <a:solidFill>
                  <a:srgbClr val="373A3A"/>
                </a:solidFill>
                <a:latin typeface="Calibri"/>
              </a:rPr>
              <a:t>mgr:user-time</a:t>
            </a:r>
            <a:r>
              <a:rPr lang="en-US" sz="1200" dirty="0">
                <a:solidFill>
                  <a:srgbClr val="373A3A"/>
                </a:solidFill>
                <a:latin typeface="Calibri"/>
              </a:rPr>
              <a:t>`.</a:t>
            </a:r>
          </a:p>
          <a:p>
            <a:pPr>
              <a:lnSpc>
                <a:spcPts val="1200"/>
              </a:lnSpc>
            </a:pPr>
            <a:r>
              <a:rPr lang="en-US" sz="1200" b="1" dirty="0">
                <a:solidFill>
                  <a:srgbClr val="373A3A"/>
                </a:solidFill>
                <a:latin typeface="Calibri"/>
              </a:rPr>
              <a:t>system-time-str</a:t>
            </a:r>
            <a:r>
              <a:rPr lang="en-US" sz="1200" dirty="0">
                <a:solidFill>
                  <a:srgbClr val="373A3A"/>
                </a:solidFill>
                <a:latin typeface="Calibri"/>
              </a:rPr>
              <a:t> A human-readable string option for </a:t>
            </a:r>
            <a:r>
              <a:rPr lang="en-US" sz="1200" b="1" dirty="0">
                <a:solidFill>
                  <a:srgbClr val="373A3A"/>
                </a:solidFill>
                <a:latin typeface="Calibri"/>
              </a:rPr>
              <a:t>system-time</a:t>
            </a:r>
            <a:r>
              <a:rPr lang="en-US" sz="1200" dirty="0">
                <a:solidFill>
                  <a:srgbClr val="373A3A"/>
                </a:solidFill>
                <a:latin typeface="Calibri"/>
              </a:rPr>
              <a:t>.</a:t>
            </a:r>
          </a:p>
          <a:p>
            <a:pPr>
              <a:lnSpc>
                <a:spcPts val="1200"/>
              </a:lnSpc>
            </a:pPr>
            <a:r>
              <a:rPr lang="en-US" sz="1200" b="1" dirty="0">
                <a:solidFill>
                  <a:srgbClr val="373A3A"/>
                </a:solidFill>
                <a:latin typeface="Calibri"/>
              </a:rPr>
              <a:t>waited-time-str</a:t>
            </a:r>
            <a:r>
              <a:rPr lang="en-US" sz="1200" dirty="0">
                <a:solidFill>
                  <a:srgbClr val="373A3A"/>
                </a:solidFill>
                <a:latin typeface="Calibri"/>
              </a:rPr>
              <a:t> A human-readable string option for </a:t>
            </a:r>
            <a:r>
              <a:rPr lang="en-US" sz="1200" b="1" dirty="0">
                <a:solidFill>
                  <a:srgbClr val="373A3A"/>
                </a:solidFill>
                <a:latin typeface="Calibri"/>
              </a:rPr>
              <a:t>waited-time</a:t>
            </a:r>
            <a:r>
              <a:rPr lang="en-US" sz="1200" dirty="0">
                <a:solidFill>
                  <a:srgbClr val="373A3A"/>
                </a:solidFill>
                <a:latin typeface="Calibri"/>
              </a:rPr>
              <a:t>.</a:t>
            </a:r>
          </a:p>
          <a:p>
            <a:pPr>
              <a:lnSpc>
                <a:spcPts val="1200"/>
              </a:lnSpc>
            </a:pPr>
            <a:r>
              <a:rPr lang="en-US" sz="1200" b="1" dirty="0">
                <a:solidFill>
                  <a:srgbClr val="373A3A"/>
                </a:solidFill>
                <a:latin typeface="Calibri"/>
              </a:rPr>
              <a:t>blocked-time-str</a:t>
            </a:r>
            <a:r>
              <a:rPr lang="en-US" sz="1200" dirty="0">
                <a:solidFill>
                  <a:srgbClr val="373A3A"/>
                </a:solidFill>
                <a:latin typeface="Calibri"/>
              </a:rPr>
              <a:t> A human-readable string option for `</a:t>
            </a:r>
            <a:r>
              <a:rPr lang="en-US" sz="1200" dirty="0" err="1">
                <a:solidFill>
                  <a:srgbClr val="373A3A"/>
                </a:solidFill>
                <a:latin typeface="Calibri"/>
              </a:rPr>
              <a:t>mgr:blocked-time</a:t>
            </a:r>
            <a:r>
              <a:rPr lang="en-US" sz="1200" dirty="0">
                <a:solidFill>
                  <a:srgbClr val="373A3A"/>
                </a:solidFill>
                <a:latin typeface="Calibri"/>
              </a:rPr>
              <a:t>`.</a:t>
            </a:r>
          </a:p>
          <a:p>
            <a:pPr>
              <a:lnSpc>
                <a:spcPts val="1200"/>
              </a:lnSpc>
            </a:pPr>
            <a:r>
              <a:rPr lang="en-US" sz="1200" b="1" dirty="0" err="1">
                <a:solidFill>
                  <a:srgbClr val="373A3A"/>
                </a:solidFill>
                <a:latin typeface="Calibri"/>
              </a:rPr>
              <a:t>jvm</a:t>
            </a:r>
            <a:r>
              <a:rPr lang="en-US" sz="1200" b="1" dirty="0">
                <a:solidFill>
                  <a:srgbClr val="373A3A"/>
                </a:solidFill>
                <a:latin typeface="Calibri"/>
              </a:rPr>
              <a:t>-uptime-str</a:t>
            </a:r>
            <a:r>
              <a:rPr lang="en-US" sz="1200" dirty="0">
                <a:solidFill>
                  <a:srgbClr val="373A3A"/>
                </a:solidFill>
                <a:latin typeface="Calibri"/>
              </a:rPr>
              <a:t> A human-readable string option for `</a:t>
            </a:r>
            <a:r>
              <a:rPr lang="en-US" sz="1200" dirty="0" err="1">
                <a:solidFill>
                  <a:srgbClr val="373A3A"/>
                </a:solidFill>
                <a:latin typeface="Calibri"/>
              </a:rPr>
              <a:t>mgr:jvm-uptime</a:t>
            </a:r>
            <a:r>
              <a:rPr lang="en-US" sz="1200" dirty="0">
                <a:solidFill>
                  <a:srgbClr val="373A3A"/>
                </a:solidFill>
                <a:latin typeface="Calibri"/>
              </a:rPr>
              <a:t>`.</a:t>
            </a:r>
          </a:p>
        </p:txBody>
      </p:sp>
      <p:pic>
        <p:nvPicPr>
          <p:cNvPr id="18" name="Picture 17">
            <a:extLst>
              <a:ext uri="{FF2B5EF4-FFF2-40B4-BE49-F238E27FC236}">
                <a16:creationId xmlns:a16="http://schemas.microsoft.com/office/drawing/2014/main" id="{9DB69184-1EF3-4668-33BD-2CCD991CB4BE}"/>
              </a:ext>
            </a:extLst>
          </p:cNvPr>
          <p:cNvPicPr>
            <a:picLocks noChangeAspect="1"/>
          </p:cNvPicPr>
          <p:nvPr/>
        </p:nvPicPr>
        <p:blipFill>
          <a:blip r:embed="rId4"/>
          <a:stretch>
            <a:fillRect/>
          </a:stretch>
        </p:blipFill>
        <p:spPr>
          <a:xfrm>
            <a:off x="24268719" y="33743145"/>
            <a:ext cx="4344831" cy="2847181"/>
          </a:xfrm>
          <a:prstGeom prst="rect">
            <a:avLst/>
          </a:prstGeom>
        </p:spPr>
      </p:pic>
      <p:pic>
        <p:nvPicPr>
          <p:cNvPr id="19" name="Picture 18">
            <a:extLst>
              <a:ext uri="{FF2B5EF4-FFF2-40B4-BE49-F238E27FC236}">
                <a16:creationId xmlns:a16="http://schemas.microsoft.com/office/drawing/2014/main" id="{F4701C34-923E-C47E-9CD0-0604EC5A362B}"/>
              </a:ext>
            </a:extLst>
          </p:cNvPr>
          <p:cNvPicPr>
            <a:picLocks noChangeAspect="1"/>
          </p:cNvPicPr>
          <p:nvPr/>
        </p:nvPicPr>
        <p:blipFill>
          <a:blip r:embed="rId5"/>
          <a:stretch>
            <a:fillRect/>
          </a:stretch>
        </p:blipFill>
        <p:spPr>
          <a:xfrm>
            <a:off x="22759204" y="34633501"/>
            <a:ext cx="5322094" cy="3748774"/>
          </a:xfrm>
          <a:prstGeom prst="rect">
            <a:avLst/>
          </a:prstGeom>
        </p:spPr>
      </p:pic>
      <p:pic>
        <p:nvPicPr>
          <p:cNvPr id="23" name="Picture 22" descr="A picture containing text, melon&#10;&#10;Description automatically generated">
            <a:extLst>
              <a:ext uri="{FF2B5EF4-FFF2-40B4-BE49-F238E27FC236}">
                <a16:creationId xmlns:a16="http://schemas.microsoft.com/office/drawing/2014/main" id="{AF102987-3103-6F82-D240-2EEB27D3C2EA}"/>
              </a:ext>
            </a:extLst>
          </p:cNvPr>
          <p:cNvPicPr>
            <a:picLocks noChangeAspect="1"/>
          </p:cNvPicPr>
          <p:nvPr/>
        </p:nvPicPr>
        <p:blipFill>
          <a:blip r:embed="rId6"/>
          <a:stretch>
            <a:fillRect/>
          </a:stretch>
        </p:blipFill>
        <p:spPr>
          <a:xfrm>
            <a:off x="12997656" y="20684331"/>
            <a:ext cx="4279900" cy="1435100"/>
          </a:xfrm>
          <a:prstGeom prst="rect">
            <a:avLst/>
          </a:prstGeom>
        </p:spPr>
      </p:pic>
      <p:sp>
        <p:nvSpPr>
          <p:cNvPr id="24" name="Rectangle 23">
            <a:extLst>
              <a:ext uri="{FF2B5EF4-FFF2-40B4-BE49-F238E27FC236}">
                <a16:creationId xmlns:a16="http://schemas.microsoft.com/office/drawing/2014/main" id="{0545CBAF-7FCC-DE85-4BB3-3A27FA80203A}"/>
              </a:ext>
            </a:extLst>
          </p:cNvPr>
          <p:cNvSpPr/>
          <p:nvPr/>
        </p:nvSpPr>
        <p:spPr>
          <a:xfrm>
            <a:off x="10515976" y="11492013"/>
            <a:ext cx="9018964" cy="12972415"/>
          </a:xfrm>
          <a:prstGeom prst="rect">
            <a:avLst/>
          </a:prstGeom>
          <a:noFill/>
          <a:ln w="127000" cap="sq">
            <a:solidFill>
              <a:srgbClr val="373A3A"/>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sz="1800" dirty="0">
                <a:effectLst/>
                <a:latin typeface="Calibri" panose="020F0502020204030204" pitchFamily="34" charset="0"/>
                <a:ea typeface="Calibri" panose="020F0502020204030204" pitchFamily="34" charset="0"/>
                <a:cs typeface="Times New Roman" panose="02020603050405020304" pitchFamily="18" charset="0"/>
              </a:rPr>
              <a:t> My flat is an an absolute mess at t. I</a:t>
            </a:r>
            <a:r>
              <a:rPr lang="en-GB" dirty="0">
                <a:effectLst/>
              </a:rPr>
              <a:t> </a:t>
            </a:r>
            <a:endParaRPr lang="en-US" dirty="0"/>
          </a:p>
        </p:txBody>
      </p:sp>
    </p:spTree>
  </p:cSld>
  <p:clrMapOvr>
    <a:masterClrMapping/>
  </p:clrMapOvr>
</p:sld>
</file>

<file path=ppt/theme/theme1.xml><?xml version="1.0" encoding="utf-8"?>
<a:theme xmlns:a="http://schemas.openxmlformats.org/drawingml/2006/main" name="Hutton_Portrait_poster 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rtrait_poster_template-30-01-19 copy" id="{6D10F7FC-4944-5941-976B-886F4F6F1035}" vid="{49521138-3466-034B-BCF5-F25A5902F8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8362D038233C51469147F003D8E0F8C5" ma:contentTypeVersion="2" ma:contentTypeDescription="Create a new document." ma:contentTypeScope="" ma:versionID="460adbf0d06597c5193aeeffe506f3a5">
  <xsd:schema xmlns:xsd="http://www.w3.org/2001/XMLSchema" xmlns:xs="http://www.w3.org/2001/XMLSchema" xmlns:p="http://schemas.microsoft.com/office/2006/metadata/properties" xmlns:ns1="http://schemas.microsoft.com/sharepoint/v3" xmlns:ns2="dd4118c1-80c0-4fd0-a895-4f8cc7b15db9" targetNamespace="http://schemas.microsoft.com/office/2006/metadata/properties" ma:root="true" ma:fieldsID="7fdb9e80014ce22284f30f74730fcf76" ns1:_="" ns2:_="">
    <xsd:import namespace="http://schemas.microsoft.com/sharepoint/v3"/>
    <xsd:import namespace="dd4118c1-80c0-4fd0-a895-4f8cc7b15db9"/>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4118c1-80c0-4fd0-a895-4f8cc7b15db9"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0fbbd0a1-8703-46e1-8d9e-cad271c09ae8"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7a9d32c9-126f-4343-9ebe-808524d350ec}" ma:internalName="TaxCatchAll" ma:showField="CatchAllData"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7a9d32c9-126f-4343-9ebe-808524d350ec}" ma:internalName="TaxCatchAllLabel" ma:readOnly="true" ma:showField="CatchAllDataLabel"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dd4118c1-80c0-4fd0-a895-4f8cc7b15db9">
      <Terms xmlns="http://schemas.microsoft.com/office/infopath/2007/PartnerControls"/>
    </TaxKeywordTaxHTField>
    <TaxCatchAll xmlns="dd4118c1-80c0-4fd0-a895-4f8cc7b15db9"/>
    <PublishingExpirationDate xmlns="http://schemas.microsoft.com/sharepoint/v3" xsi:nil="true"/>
    <PublishingStartDate xmlns="http://schemas.microsoft.com/sharepoint/v3" xsi:nil="true"/>
    <_dlc_DocId xmlns="dd4118c1-80c0-4fd0-a895-4f8cc7b15db9">6X5HV3WVA3CC-138-179</_dlc_DocId>
    <_dlc_DocIdUrl xmlns="dd4118c1-80c0-4fd0-a895-4f8cc7b15db9">
      <Url>http://connect.hutton.ac.uk/Organisation/Comms/_layouts/15/DocIdRedir.aspx?ID=6X5HV3WVA3CC-138-179</Url>
      <Description>6X5HV3WVA3CC-138-179</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08FE15-FD71-4071-8E0F-8BE34A00D6BD}">
  <ds:schemaRefs>
    <ds:schemaRef ds:uri="http://schemas.microsoft.com/sharepoint/events"/>
  </ds:schemaRefs>
</ds:datastoreItem>
</file>

<file path=customXml/itemProps2.xml><?xml version="1.0" encoding="utf-8"?>
<ds:datastoreItem xmlns:ds="http://schemas.openxmlformats.org/officeDocument/2006/customXml" ds:itemID="{2A684197-0294-4E1E-AEB6-0DCD322345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d4118c1-80c0-4fd0-a895-4f8cc7b15d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260B71-EADC-4271-AC86-2F194793104C}">
  <ds:schemaRefs>
    <ds:schemaRef ds:uri="http://schemas.microsoft.com/office/2006/metadata/properties"/>
    <ds:schemaRef ds:uri="http://schemas.microsoft.com/office/infopath/2007/PartnerControls"/>
    <ds:schemaRef ds:uri="dd4118c1-80c0-4fd0-a895-4f8cc7b15db9"/>
    <ds:schemaRef ds:uri="http://schemas.microsoft.com/sharepoint/v3"/>
  </ds:schemaRefs>
</ds:datastoreItem>
</file>

<file path=customXml/itemProps4.xml><?xml version="1.0" encoding="utf-8"?>
<ds:datastoreItem xmlns:ds="http://schemas.openxmlformats.org/officeDocument/2006/customXml" ds:itemID="{5D34737E-61E8-4035-A868-C618842E7C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2408</TotalTime>
  <Words>3123</Words>
  <Application>Microsoft Macintosh PowerPoint</Application>
  <PresentationFormat>Custom</PresentationFormat>
  <Paragraphs>257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Hutton_Portrait_poster 2017</vt:lpstr>
      <vt:lpstr>PowerPoint Presentation</vt:lpstr>
    </vt:vector>
  </TitlesOfParts>
  <Company>SCRI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Ian Pitkethly</dc:creator>
  <cp:lastModifiedBy>Doug Salt</cp:lastModifiedBy>
  <cp:revision>57</cp:revision>
  <cp:lastPrinted>2011-03-22T13:38:00Z</cp:lastPrinted>
  <dcterms:created xsi:type="dcterms:W3CDTF">2011-03-23T07:47:01Z</dcterms:created>
  <dcterms:modified xsi:type="dcterms:W3CDTF">2023-04-17T12:45:26Z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0x0101008362D038233C51469147F003D8E0F8C5</vt:lpwstr>
  </property>
  <property fmtid="{D5CDD505-2E9C-101B-9397-08002B2CF9AE}" pid="3" name="_dlc_DocIdItemGuid">
    <vt:lpwstr>b3ddf7b5-47ea-4ad1-915b-a7b34b91adb9</vt:lpwstr>
  </property>
  <property fmtid="{D5CDD505-2E9C-101B-9397-08002B2CF9AE}" pid="4" name="TaxKeyword">
    <vt:lpwstr/>
  </property>
</Properties>
</file>