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7"/>
  </p:notesMasterIdLst>
  <p:handoutMasterIdLst>
    <p:handoutMasterId r:id="rId8"/>
  </p:handoutMasterIdLst>
  <p:sldIdLst>
    <p:sldId id="256" r:id="rId6"/>
  </p:sldIdLst>
  <p:sldSz cx="30275213" cy="42803763"/>
  <p:notesSz cx="6858000" cy="9144000"/>
  <p:defaultText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373A3A"/>
    <a:srgbClr val="78A22F"/>
    <a:srgbClr val="872175"/>
    <a:srgbClr val="569B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10"/>
  </p:normalViewPr>
  <p:slideViewPr>
    <p:cSldViewPr snapToGrid="0">
      <p:cViewPr>
        <p:scale>
          <a:sx n="66" d="100"/>
          <a:sy n="66" d="100"/>
        </p:scale>
        <p:origin x="102" y="48"/>
      </p:cViewPr>
      <p:guideLst>
        <p:guide orient="horz" pos="13481"/>
        <p:guide pos="95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2EE934-69F3-5941-ADF8-9A478A38E988}" type="datetimeFigureOut">
              <a:rPr lang="en-GB"/>
              <a:pPr/>
              <a:t>28/08/2023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96ED16-3541-1041-9F96-E79E95DE9A67}" type="slidenum">
              <a:rPr/>
              <a:pPr/>
              <a:t>‹#›</a:t>
            </a:fld>
            <a:endParaRPr lang="en-US"/>
          </a:p>
        </p:txBody>
      </p:sp>
    </p:spTree>
    <p:extLst>
      <p:ext uri="{BB962C8B-B14F-4D97-AF65-F5344CB8AC3E}">
        <p14:creationId xmlns:p14="http://schemas.microsoft.com/office/powerpoint/2010/main" val="296864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4A823-6FA9-3743-9310-B3C829E3CFA1}" type="datetimeFigureOut">
              <a:rPr lang="en-GB"/>
              <a:pPr/>
              <a:t>28/08/2023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EED9A5-F830-7F49-9B34-00E0ACAA11F8}" type="slidenum">
              <a:rPr/>
              <a:pPr/>
              <a:t>‹#›</a:t>
            </a:fld>
            <a:endParaRPr lang="en-US"/>
          </a:p>
        </p:txBody>
      </p:sp>
    </p:spTree>
    <p:extLst>
      <p:ext uri="{BB962C8B-B14F-4D97-AF65-F5344CB8AC3E}">
        <p14:creationId xmlns:p14="http://schemas.microsoft.com/office/powerpoint/2010/main" val="1492954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SG logo_ pos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600" y="40771898"/>
            <a:ext cx="7379208" cy="1347216"/>
          </a:xfrm>
          <a:prstGeom prst="rect">
            <a:avLst/>
          </a:prstGeom>
          <a:noFill/>
          <a:ln>
            <a:noFill/>
          </a:ln>
        </p:spPr>
      </p:pic>
      <p:pic>
        <p:nvPicPr>
          <p:cNvPr id="4" name="Picture 3"/>
          <p:cNvPicPr>
            <a:picLocks noChangeAspect="1" noChangeArrowheads="1"/>
          </p:cNvPicPr>
          <p:nvPr/>
        </p:nvPicPr>
        <p:blipFill>
          <a:blip r:embed="rId4"/>
          <a:srcRect/>
          <a:stretch>
            <a:fillRect/>
          </a:stretch>
        </p:blipFill>
        <p:spPr bwMode="auto">
          <a:xfrm>
            <a:off x="26310601" y="5419201"/>
            <a:ext cx="2489748" cy="5080403"/>
          </a:xfrm>
          <a:prstGeom prst="rect">
            <a:avLst/>
          </a:prstGeom>
          <a:noFill/>
          <a:ln w="9525">
            <a:noFill/>
            <a:miter lim="800000"/>
            <a:headEnd/>
            <a:tailEnd/>
          </a:ln>
          <a:effectLst/>
        </p:spPr>
      </p:pic>
      <p:pic>
        <p:nvPicPr>
          <p:cNvPr id="5" name="Picture 4" descr="Rainbow.png"/>
          <p:cNvPicPr>
            <a:picLocks noChangeAspect="1"/>
          </p:cNvPicPr>
          <p:nvPr userDrawn="1"/>
        </p:nvPicPr>
        <p:blipFill rotWithShape="1">
          <a:blip r:embed="rId5">
            <a:extLst>
              <a:ext uri="{28A0092B-C50C-407E-A947-70E740481C1C}">
                <a14:useLocalDpi xmlns:a14="http://schemas.microsoft.com/office/drawing/2010/main" val="0"/>
              </a:ext>
            </a:extLst>
          </a:blip>
          <a:srcRect t="72515"/>
          <a:stretch/>
        </p:blipFill>
        <p:spPr>
          <a:xfrm>
            <a:off x="0" y="0"/>
            <a:ext cx="30275213" cy="41509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87941" rtl="0" eaLnBrk="1" latinLnBrk="0" hangingPunct="1">
        <a:spcBef>
          <a:spcPct val="0"/>
        </a:spcBef>
        <a:buNone/>
        <a:defRPr sz="20100" kern="1200">
          <a:solidFill>
            <a:schemeClr val="tx1"/>
          </a:solidFill>
          <a:latin typeface="+mj-lt"/>
          <a:ea typeface="+mj-ea"/>
          <a:cs typeface="+mj-cs"/>
        </a:defRPr>
      </a:lvl1pPr>
    </p:titleStyle>
    <p:bodyStyle>
      <a:lvl1pPr marL="1565956" indent="-1565956" algn="l" defTabSz="2087941" rtl="0" eaLnBrk="1" latinLnBrk="0" hangingPunct="1">
        <a:spcBef>
          <a:spcPct val="20000"/>
        </a:spcBef>
        <a:buFont typeface="Arial"/>
        <a:buChar char="•"/>
        <a:defRPr sz="14600" kern="1200">
          <a:solidFill>
            <a:schemeClr val="tx1"/>
          </a:solidFill>
          <a:latin typeface="+mn-lt"/>
          <a:ea typeface="+mn-ea"/>
          <a:cs typeface="+mn-cs"/>
        </a:defRPr>
      </a:lvl1pPr>
      <a:lvl2pPr marL="3392904" indent="-1304963" algn="l" defTabSz="2087941" rtl="0" eaLnBrk="1" latinLnBrk="0" hangingPunct="1">
        <a:spcBef>
          <a:spcPct val="20000"/>
        </a:spcBef>
        <a:buFont typeface="Arial"/>
        <a:buChar char="–"/>
        <a:defRPr sz="12800" kern="1200">
          <a:solidFill>
            <a:schemeClr val="tx1"/>
          </a:solidFill>
          <a:latin typeface="+mn-lt"/>
          <a:ea typeface="+mn-ea"/>
          <a:cs typeface="+mn-cs"/>
        </a:defRPr>
      </a:lvl2pPr>
      <a:lvl3pPr marL="5219852" indent="-1043970" algn="l" defTabSz="2087941" rtl="0" eaLnBrk="1" latinLnBrk="0" hangingPunct="1">
        <a:spcBef>
          <a:spcPct val="20000"/>
        </a:spcBef>
        <a:buFont typeface="Arial"/>
        <a:buChar char="•"/>
        <a:defRPr sz="11000" kern="1200">
          <a:solidFill>
            <a:schemeClr val="tx1"/>
          </a:solidFill>
          <a:latin typeface="+mn-lt"/>
          <a:ea typeface="+mn-ea"/>
          <a:cs typeface="+mn-cs"/>
        </a:defRPr>
      </a:lvl3pPr>
      <a:lvl4pPr marL="7307793" indent="-1043970" algn="l" defTabSz="2087941" rtl="0" eaLnBrk="1" latinLnBrk="0" hangingPunct="1">
        <a:spcBef>
          <a:spcPct val="20000"/>
        </a:spcBef>
        <a:buFont typeface="Arial"/>
        <a:buChar char="–"/>
        <a:defRPr sz="9100" kern="1200">
          <a:solidFill>
            <a:schemeClr val="tx1"/>
          </a:solidFill>
          <a:latin typeface="+mn-lt"/>
          <a:ea typeface="+mn-ea"/>
          <a:cs typeface="+mn-cs"/>
        </a:defRPr>
      </a:lvl4pPr>
      <a:lvl5pPr marL="9395734" indent="-1043970" algn="l" defTabSz="2087941" rtl="0" eaLnBrk="1" latinLnBrk="0" hangingPunct="1">
        <a:spcBef>
          <a:spcPct val="20000"/>
        </a:spcBef>
        <a:buFont typeface="Arial"/>
        <a:buChar char="»"/>
        <a:defRPr sz="9100" kern="1200">
          <a:solidFill>
            <a:schemeClr val="tx1"/>
          </a:solidFill>
          <a:latin typeface="+mn-lt"/>
          <a:ea typeface="+mn-ea"/>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0602538" y="38436723"/>
            <a:ext cx="19727898" cy="4422261"/>
          </a:xfrm>
          <a:prstGeom prst="roundRect">
            <a:avLst>
              <a:gd name="adj" fmla="val 0"/>
            </a:avLst>
          </a:prstGeom>
          <a:solidFill>
            <a:srgbClr val="373A3A"/>
          </a:solidFill>
          <a:ln w="508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30" name="Rounded Rectangle 29"/>
          <p:cNvSpPr/>
          <p:nvPr/>
        </p:nvSpPr>
        <p:spPr>
          <a:xfrm>
            <a:off x="0" y="11474049"/>
            <a:ext cx="9956278" cy="26421346"/>
          </a:xfrm>
          <a:prstGeom prst="roundRect">
            <a:avLst>
              <a:gd name="adj" fmla="val 0"/>
            </a:avLst>
          </a:prstGeom>
          <a:solidFill>
            <a:srgbClr val="78A22F"/>
          </a:solidFill>
          <a:ln w="508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17" name="TextBox 16"/>
          <p:cNvSpPr txBox="1"/>
          <p:nvPr/>
        </p:nvSpPr>
        <p:spPr>
          <a:xfrm>
            <a:off x="1438852" y="8317803"/>
            <a:ext cx="8076777" cy="2380139"/>
          </a:xfrm>
          <a:prstGeom prst="rect">
            <a:avLst/>
          </a:prstGeom>
          <a:noFill/>
        </p:spPr>
        <p:txBody>
          <a:bodyPr wrap="square" rtlCol="0">
            <a:spAutoFit/>
          </a:bodyPr>
          <a:lstStyle/>
          <a:p>
            <a:pPr>
              <a:lnSpc>
                <a:spcPts val="3200"/>
              </a:lnSpc>
            </a:pPr>
            <a:r>
              <a:rPr lang="en-US" sz="2800" dirty="0">
                <a:solidFill>
                  <a:srgbClr val="373A3A"/>
                </a:solidFill>
              </a:rPr>
              <a:t>Doug Salt</a:t>
            </a:r>
            <a:r>
              <a:rPr lang="en-US" sz="2800" baseline="30000" dirty="0">
                <a:solidFill>
                  <a:srgbClr val="373A3A"/>
                </a:solidFill>
              </a:rPr>
              <a:t>1</a:t>
            </a:r>
            <a:r>
              <a:rPr lang="en-US" sz="2800" dirty="0">
                <a:solidFill>
                  <a:srgbClr val="373A3A"/>
                </a:solidFill>
              </a:rPr>
              <a:t> and Gary Polhill</a:t>
            </a:r>
            <a:r>
              <a:rPr lang="en-US" sz="2800" baseline="30000" dirty="0">
                <a:solidFill>
                  <a:srgbClr val="373A3A"/>
                </a:solidFill>
              </a:rPr>
              <a:t>1</a:t>
            </a:r>
          </a:p>
          <a:p>
            <a:pPr>
              <a:lnSpc>
                <a:spcPts val="2400"/>
              </a:lnSpc>
            </a:pPr>
            <a:r>
              <a:rPr lang="en-US" sz="2000" baseline="30000" dirty="0">
                <a:solidFill>
                  <a:srgbClr val="373A3A"/>
                </a:solidFill>
                <a:latin typeface="Calibri"/>
              </a:rPr>
              <a:t>1</a:t>
            </a:r>
            <a:r>
              <a:rPr lang="en-US" sz="2000" dirty="0">
                <a:solidFill>
                  <a:srgbClr val="373A3A"/>
                </a:solidFill>
                <a:latin typeface="Calibri"/>
              </a:rPr>
              <a:t>The James Hutton Institute, address of site, Aberdeen or Dundee</a:t>
            </a:r>
          </a:p>
          <a:p>
            <a:pPr>
              <a:lnSpc>
                <a:spcPts val="2400"/>
              </a:lnSpc>
            </a:pPr>
            <a:r>
              <a:rPr lang="en-US" sz="2000" dirty="0">
                <a:solidFill>
                  <a:srgbClr val="373A3A"/>
                </a:solidFill>
                <a:latin typeface="Calibri"/>
              </a:rPr>
              <a:t>Email: doug.salt@hutton.ac.uk</a:t>
            </a:r>
          </a:p>
          <a:p>
            <a:endParaRPr lang="en-US" dirty="0">
              <a:solidFill>
                <a:srgbClr val="373A3A"/>
              </a:solidFill>
            </a:endParaRPr>
          </a:p>
        </p:txBody>
      </p:sp>
      <p:sp>
        <p:nvSpPr>
          <p:cNvPr id="25" name="TextBox 24"/>
          <p:cNvSpPr txBox="1"/>
          <p:nvPr/>
        </p:nvSpPr>
        <p:spPr>
          <a:xfrm>
            <a:off x="1717327" y="38382275"/>
            <a:ext cx="8112108" cy="1929606"/>
          </a:xfrm>
          <a:prstGeom prst="rect">
            <a:avLst/>
          </a:prstGeom>
          <a:noFill/>
        </p:spPr>
        <p:txBody>
          <a:bodyPr wrap="square" rtlCol="0">
            <a:noAutofit/>
          </a:bodyPr>
          <a:lstStyle/>
          <a:p>
            <a:pPr>
              <a:lnSpc>
                <a:spcPts val="2400"/>
              </a:lnSpc>
            </a:pPr>
            <a:r>
              <a:rPr lang="en-US" sz="2000" b="1" dirty="0">
                <a:solidFill>
                  <a:srgbClr val="373A3A"/>
                </a:solidFill>
              </a:rPr>
              <a:t>Acknowledgements</a:t>
            </a:r>
          </a:p>
          <a:p>
            <a:pPr>
              <a:lnSpc>
                <a:spcPts val="2400"/>
              </a:lnSpc>
            </a:pPr>
            <a:r>
              <a:rPr lang="en-US" sz="2000" dirty="0">
                <a:solidFill>
                  <a:srgbClr val="373A3A"/>
                </a:solidFill>
              </a:rPr>
              <a:t>Special thanks go to</a:t>
            </a:r>
          </a:p>
        </p:txBody>
      </p:sp>
      <p:sp>
        <p:nvSpPr>
          <p:cNvPr id="31" name="TextBox 30"/>
          <p:cNvSpPr txBox="1"/>
          <p:nvPr/>
        </p:nvSpPr>
        <p:spPr>
          <a:xfrm>
            <a:off x="11025958" y="38780683"/>
            <a:ext cx="19051965" cy="4061048"/>
          </a:xfrm>
          <a:prstGeom prst="rect">
            <a:avLst/>
          </a:prstGeom>
          <a:noFill/>
        </p:spPr>
        <p:txBody>
          <a:bodyPr wrap="square" rtlCol="0">
            <a:spAutoFit/>
          </a:bodyPr>
          <a:lstStyle/>
          <a:p>
            <a:pPr>
              <a:lnSpc>
                <a:spcPts val="3600"/>
              </a:lnSpc>
            </a:pPr>
            <a:r>
              <a:rPr lang="en-US" sz="5200" b="1" dirty="0">
                <a:solidFill>
                  <a:schemeClr val="bg1"/>
                </a:solidFill>
                <a:latin typeface="Calibri"/>
              </a:rPr>
              <a:t>Conclusions</a:t>
            </a:r>
          </a:p>
          <a:p>
            <a:pPr marL="457200" indent="-457200">
              <a:lnSpc>
                <a:spcPts val="4600"/>
              </a:lnSpc>
              <a:buFont typeface="Wingdings" charset="2"/>
              <a:buChar char="§"/>
            </a:pPr>
            <a:r>
              <a:rPr lang="en-US" sz="3400" dirty="0">
                <a:solidFill>
                  <a:schemeClr val="bg1"/>
                </a:solidFill>
                <a:latin typeface="Calibri"/>
              </a:rPr>
              <a:t>Four new </a:t>
            </a:r>
            <a:r>
              <a:rPr lang="en-US" sz="3400" dirty="0" err="1">
                <a:solidFill>
                  <a:schemeClr val="bg1"/>
                </a:solidFill>
                <a:latin typeface="Calibri"/>
              </a:rPr>
              <a:t>Netlogo</a:t>
            </a:r>
            <a:r>
              <a:rPr lang="en-US" sz="3400" dirty="0">
                <a:solidFill>
                  <a:schemeClr val="bg1"/>
                </a:solidFill>
                <a:latin typeface="Calibri"/>
              </a:rPr>
              <a:t> extensions</a:t>
            </a:r>
          </a:p>
          <a:p>
            <a:pPr marL="457200" indent="-457200">
              <a:lnSpc>
                <a:spcPts val="4600"/>
              </a:lnSpc>
              <a:buFont typeface="Wingdings" charset="2"/>
              <a:buChar char="§"/>
            </a:pPr>
            <a:r>
              <a:rPr lang="en-US" sz="3400" dirty="0">
                <a:solidFill>
                  <a:schemeClr val="bg1"/>
                </a:solidFill>
                <a:latin typeface="Calibri"/>
              </a:rPr>
              <a:t>Represents The James Hutton’s Institute continued development of NetLogo as a “serious” tool for modelling.</a:t>
            </a:r>
          </a:p>
          <a:p>
            <a:pPr marL="457200" indent="-457200">
              <a:lnSpc>
                <a:spcPts val="4600"/>
              </a:lnSpc>
              <a:buFont typeface="Wingdings" charset="2"/>
              <a:buChar char="§"/>
            </a:pPr>
            <a:r>
              <a:rPr lang="en-US" sz="3400" dirty="0">
                <a:solidFill>
                  <a:schemeClr val="bg1"/>
                </a:solidFill>
                <a:latin typeface="Calibri"/>
              </a:rPr>
              <a:t>Toolset development (often underfunded or ignored) </a:t>
            </a:r>
          </a:p>
          <a:p>
            <a:pPr marL="457200" indent="-457200">
              <a:lnSpc>
                <a:spcPts val="4600"/>
              </a:lnSpc>
              <a:buFont typeface="Wingdings" charset="2"/>
              <a:buChar char="§"/>
            </a:pPr>
            <a:r>
              <a:rPr lang="en-US" sz="3400" dirty="0">
                <a:solidFill>
                  <a:schemeClr val="bg1"/>
                </a:solidFill>
                <a:latin typeface="Calibri"/>
              </a:rPr>
              <a:t>Theory implementation in the </a:t>
            </a:r>
            <a:r>
              <a:rPr lang="en-US" sz="3400" dirty="0" err="1">
                <a:solidFill>
                  <a:srgbClr val="00B0F0"/>
                </a:solidFill>
                <a:latin typeface="Courier New" panose="02070309020205020404" pitchFamily="49" charset="0"/>
                <a:cs typeface="Courier New" panose="02070309020205020404" pitchFamily="49" charset="0"/>
              </a:rPr>
              <a:t>cbr</a:t>
            </a:r>
            <a:r>
              <a:rPr lang="en-US" sz="3400" dirty="0">
                <a:solidFill>
                  <a:schemeClr val="bg1"/>
                </a:solidFill>
                <a:latin typeface="Calibri"/>
              </a:rPr>
              <a:t> and </a:t>
            </a:r>
            <a:r>
              <a:rPr lang="en-US" sz="3400" dirty="0" err="1">
                <a:solidFill>
                  <a:srgbClr val="00B0F0"/>
                </a:solidFill>
                <a:latin typeface="Courier New" panose="02070309020205020404" pitchFamily="49" charset="0"/>
                <a:cs typeface="Courier New" panose="02070309020205020404" pitchFamily="49" charset="0"/>
              </a:rPr>
              <a:t>lkt</a:t>
            </a:r>
            <a:r>
              <a:rPr lang="en-US" sz="3400" dirty="0">
                <a:solidFill>
                  <a:schemeClr val="bg1"/>
                </a:solidFill>
                <a:latin typeface="Calibri"/>
              </a:rPr>
              <a:t> extensions</a:t>
            </a:r>
          </a:p>
          <a:p>
            <a:pPr marL="457200" indent="-457200">
              <a:lnSpc>
                <a:spcPts val="4600"/>
              </a:lnSpc>
              <a:buFont typeface="Wingdings" charset="2"/>
              <a:buChar char="§"/>
            </a:pPr>
            <a:r>
              <a:rPr lang="en-US" sz="3400" dirty="0">
                <a:solidFill>
                  <a:schemeClr val="bg1"/>
                </a:solidFill>
                <a:latin typeface="Calibri"/>
              </a:rPr>
              <a:t>Pragmatic implementations in the </a:t>
            </a:r>
            <a:r>
              <a:rPr lang="en-US" sz="3400" dirty="0">
                <a:solidFill>
                  <a:srgbClr val="00B0F0"/>
                </a:solidFill>
                <a:latin typeface="Courier New" panose="02070309020205020404" pitchFamily="49" charset="0"/>
                <a:cs typeface="Courier New" panose="02070309020205020404" pitchFamily="49" charset="0"/>
              </a:rPr>
              <a:t>math</a:t>
            </a:r>
            <a:r>
              <a:rPr lang="en-US" sz="3400" dirty="0">
                <a:solidFill>
                  <a:schemeClr val="bg1"/>
                </a:solidFill>
                <a:latin typeface="Calibri"/>
              </a:rPr>
              <a:t> and </a:t>
            </a:r>
            <a:r>
              <a:rPr lang="en-US" sz="3400" dirty="0" err="1">
                <a:solidFill>
                  <a:srgbClr val="00B0F0"/>
                </a:solidFill>
                <a:latin typeface="Courier New" panose="02070309020205020404" pitchFamily="49" charset="0"/>
                <a:cs typeface="Courier New" panose="02070309020205020404" pitchFamily="49" charset="0"/>
              </a:rPr>
              <a:t>mgr</a:t>
            </a:r>
            <a:r>
              <a:rPr lang="en-US" sz="3400" dirty="0">
                <a:solidFill>
                  <a:schemeClr val="bg1"/>
                </a:solidFill>
                <a:latin typeface="Calibri"/>
              </a:rPr>
              <a:t> extensions</a:t>
            </a:r>
          </a:p>
        </p:txBody>
      </p:sp>
      <p:sp>
        <p:nvSpPr>
          <p:cNvPr id="6" name="TextBox 5">
            <a:extLst>
              <a:ext uri="{FF2B5EF4-FFF2-40B4-BE49-F238E27FC236}">
                <a16:creationId xmlns:a16="http://schemas.microsoft.com/office/drawing/2014/main" id="{9A397263-3F50-76D2-6757-1E63C63BC10B}"/>
              </a:ext>
            </a:extLst>
          </p:cNvPr>
          <p:cNvSpPr txBox="1"/>
          <p:nvPr/>
        </p:nvSpPr>
        <p:spPr>
          <a:xfrm>
            <a:off x="177721" y="11734801"/>
            <a:ext cx="9600835" cy="24707726"/>
          </a:xfrm>
          <a:prstGeom prst="rect">
            <a:avLst/>
          </a:prstGeom>
          <a:noFill/>
        </p:spPr>
        <p:txBody>
          <a:bodyPr wrap="square" rtlCol="0">
            <a:spAutoFit/>
          </a:bodyPr>
          <a:lstStyle/>
          <a:p>
            <a:pPr>
              <a:lnSpc>
                <a:spcPts val="3600"/>
              </a:lnSpc>
            </a:pPr>
            <a:r>
              <a:rPr lang="en-US" sz="5200" b="1" dirty="0">
                <a:solidFill>
                  <a:schemeClr val="bg1"/>
                </a:solidFill>
                <a:latin typeface="Calibri"/>
              </a:rPr>
              <a:t>Introduction</a:t>
            </a:r>
          </a:p>
          <a:p>
            <a:pPr indent="1600200">
              <a:lnSpc>
                <a:spcPts val="4600"/>
              </a:lnSpc>
            </a:pPr>
            <a:r>
              <a:rPr lang="en-US" sz="3400" dirty="0">
                <a:solidFill>
                  <a:schemeClr val="bg1"/>
                </a:solidFill>
                <a:latin typeface="Calibri"/>
              </a:rPr>
              <a:t>This poster describes four extensions to </a:t>
            </a:r>
            <a:r>
              <a:rPr lang="en-US" sz="3400" dirty="0" err="1">
                <a:solidFill>
                  <a:schemeClr val="bg1"/>
                </a:solidFill>
                <a:latin typeface="Calibri"/>
              </a:rPr>
              <a:t>Netlogo</a:t>
            </a:r>
            <a:r>
              <a:rPr lang="en-US" sz="3400" dirty="0">
                <a:solidFill>
                  <a:schemeClr val="bg1"/>
                </a:solidFill>
                <a:latin typeface="Calibri"/>
              </a:rPr>
              <a:t>. All four are available in </a:t>
            </a:r>
            <a:r>
              <a:rPr lang="en-US" sz="3400" dirty="0" err="1">
                <a:solidFill>
                  <a:schemeClr val="bg1"/>
                </a:solidFill>
                <a:latin typeface="Calibri"/>
              </a:rPr>
              <a:t>Netlogo's</a:t>
            </a:r>
            <a:r>
              <a:rPr lang="en-US" sz="3400" dirty="0">
                <a:solidFill>
                  <a:schemeClr val="bg1"/>
                </a:solidFill>
                <a:latin typeface="Calibri"/>
              </a:rPr>
              <a:t> extensions tab; run on Windows, OSX and Linux, and have publicly accessible repositories in which there is extensive documentation and worked examples. The extensions are </a:t>
            </a:r>
            <a:r>
              <a:rPr lang="en-US" sz="3400" b="1" dirty="0" err="1">
                <a:solidFill>
                  <a:srgbClr val="0070C0"/>
                </a:solidFill>
                <a:latin typeface="Calibri"/>
              </a:rPr>
              <a:t>cbr</a:t>
            </a:r>
            <a:r>
              <a:rPr lang="en-US" sz="3400" dirty="0">
                <a:solidFill>
                  <a:schemeClr val="bg1"/>
                </a:solidFill>
                <a:latin typeface="Calibri"/>
              </a:rPr>
              <a:t>, an extension that implements a framework for case-based reasoning; </a:t>
            </a:r>
            <a:r>
              <a:rPr lang="en-US" sz="3400" b="1" dirty="0" err="1">
                <a:solidFill>
                  <a:srgbClr val="0070C0"/>
                </a:solidFill>
                <a:latin typeface="Calibri"/>
              </a:rPr>
              <a:t>lkt</a:t>
            </a:r>
            <a:r>
              <a:rPr lang="en-US" sz="3400" dirty="0">
                <a:solidFill>
                  <a:schemeClr val="bg1"/>
                </a:solidFill>
                <a:latin typeface="Calibri"/>
              </a:rPr>
              <a:t>, a table extension that uses categorical variables to predicate outcomes; </a:t>
            </a:r>
            <a:r>
              <a:rPr lang="en-US" sz="3400" b="1" dirty="0">
                <a:solidFill>
                  <a:srgbClr val="0070C0"/>
                </a:solidFill>
                <a:latin typeface="Calibri"/>
              </a:rPr>
              <a:t>math</a:t>
            </a:r>
            <a:r>
              <a:rPr lang="en-US" sz="3400" dirty="0">
                <a:solidFill>
                  <a:schemeClr val="bg1"/>
                </a:solidFill>
                <a:latin typeface="Calibri"/>
              </a:rPr>
              <a:t> which provides direct programmatic access to the Java math library in order to obviate cumulative, transitive mathematical imprecision, and </a:t>
            </a:r>
            <a:r>
              <a:rPr lang="en-US" sz="3400" b="1" dirty="0" err="1">
                <a:solidFill>
                  <a:srgbClr val="0070C0"/>
                </a:solidFill>
                <a:latin typeface="Calibri"/>
              </a:rPr>
              <a:t>mgr</a:t>
            </a:r>
            <a:r>
              <a:rPr lang="en-US" sz="3400" dirty="0">
                <a:solidFill>
                  <a:schemeClr val="bg1"/>
                </a:solidFill>
                <a:latin typeface="Calibri"/>
              </a:rPr>
              <a:t> can interrogate programmatically the Java virtual machine.</a:t>
            </a:r>
          </a:p>
          <a:p>
            <a:pPr indent="1600200">
              <a:lnSpc>
                <a:spcPts val="4600"/>
              </a:lnSpc>
            </a:pPr>
            <a:r>
              <a:rPr lang="en-US" sz="3400" dirty="0">
                <a:solidFill>
                  <a:schemeClr val="bg1"/>
                </a:solidFill>
                <a:latin typeface="Calibri"/>
              </a:rPr>
              <a:t>The case based reasoner, </a:t>
            </a:r>
            <a:r>
              <a:rPr lang="en-US" sz="3400" dirty="0" err="1">
                <a:solidFill>
                  <a:schemeClr val="bg1"/>
                </a:solidFill>
                <a:latin typeface="Calibri"/>
              </a:rPr>
              <a:t>cbr</a:t>
            </a:r>
            <a:r>
              <a:rPr lang="en-US" sz="3400" dirty="0">
                <a:solidFill>
                  <a:schemeClr val="bg1"/>
                </a:solidFill>
                <a:latin typeface="Calibri"/>
              </a:rPr>
              <a:t> provides a framework to create a case base, consisting of a series of cases, each containing of a series of conditions, a decision and an outcome. This case base is then consulted for  the best matches a given set of conditions and the decision. This is done by a "distance” function, a default version of which is provided, based on common </a:t>
            </a:r>
            <a:r>
              <a:rPr lang="en-US" sz="3400" dirty="0" err="1">
                <a:solidFill>
                  <a:schemeClr val="bg1"/>
                </a:solidFill>
                <a:latin typeface="Calibri"/>
              </a:rPr>
              <a:t>Netlogo</a:t>
            </a:r>
            <a:r>
              <a:rPr lang="en-US" sz="3400" dirty="0">
                <a:solidFill>
                  <a:schemeClr val="bg1"/>
                </a:solidFill>
                <a:latin typeface="Calibri"/>
              </a:rPr>
              <a:t> data types. This function may be overwritten if required. This extension provides ageing, collision avoidance, ranking and deletion of individual cases. The look up extension, </a:t>
            </a:r>
            <a:r>
              <a:rPr lang="en-US" sz="3400" dirty="0" err="1">
                <a:solidFill>
                  <a:schemeClr val="bg1"/>
                </a:solidFill>
                <a:latin typeface="Calibri"/>
              </a:rPr>
              <a:t>lkt</a:t>
            </a:r>
            <a:r>
              <a:rPr lang="en-US" sz="3400" dirty="0">
                <a:solidFill>
                  <a:schemeClr val="bg1"/>
                </a:solidFill>
                <a:latin typeface="Calibri"/>
              </a:rPr>
              <a:t> allows the definition of categorical variables using a "tree" definition file and a data file using these variables to predicate outcomes in a tabular form.</a:t>
            </a:r>
          </a:p>
          <a:p>
            <a:pPr indent="1600200">
              <a:lnSpc>
                <a:spcPts val="4600"/>
              </a:lnSpc>
            </a:pPr>
            <a:r>
              <a:rPr lang="en-US" sz="3400" dirty="0">
                <a:solidFill>
                  <a:schemeClr val="bg1"/>
                </a:solidFill>
                <a:latin typeface="Calibri"/>
              </a:rPr>
              <a:t>The math extension has multiple zero arity functions, single argument and double arity functions for precision </a:t>
            </a:r>
            <a:r>
              <a:rPr lang="en-US" sz="3400" dirty="0" err="1">
                <a:solidFill>
                  <a:schemeClr val="bg1"/>
                </a:solidFill>
                <a:latin typeface="Calibri"/>
              </a:rPr>
              <a:t>maths</a:t>
            </a:r>
            <a:r>
              <a:rPr lang="en-US" sz="3400" dirty="0">
                <a:solidFill>
                  <a:schemeClr val="bg1"/>
                </a:solidFill>
                <a:latin typeface="Calibri"/>
              </a:rPr>
              <a:t>. These include direct calls to Java's math library for repeated arithmetic operations and trigonometric functions. The latter correctly orientate to zero (not North) and use radians.</a:t>
            </a:r>
          </a:p>
          <a:p>
            <a:pPr indent="1600200">
              <a:lnSpc>
                <a:spcPts val="4600"/>
              </a:lnSpc>
            </a:pPr>
            <a:r>
              <a:rPr lang="en-US" sz="3400" dirty="0">
                <a:solidFill>
                  <a:schemeClr val="bg1"/>
                </a:solidFill>
                <a:latin typeface="Calibri"/>
              </a:rPr>
              <a:t>Lastly there is the </a:t>
            </a:r>
            <a:r>
              <a:rPr lang="en-US" sz="3400" dirty="0" err="1">
                <a:solidFill>
                  <a:schemeClr val="bg1"/>
                </a:solidFill>
                <a:latin typeface="Calibri"/>
              </a:rPr>
              <a:t>mgr</a:t>
            </a:r>
            <a:r>
              <a:rPr lang="en-US" sz="3400" dirty="0">
                <a:solidFill>
                  <a:schemeClr val="bg1"/>
                </a:solidFill>
                <a:latin typeface="Calibri"/>
              </a:rPr>
              <a:t> extension which allows access to statistics on thread and memory usage in the underlying java virtual machine, allowing the real-time inspection of heap, allocated and total memory, access to statistics about the number of threads and their state and finally how much CPU time is being used.</a:t>
            </a:r>
          </a:p>
        </p:txBody>
      </p:sp>
      <p:sp>
        <p:nvSpPr>
          <p:cNvPr id="7" name="TextBox 6">
            <a:extLst>
              <a:ext uri="{FF2B5EF4-FFF2-40B4-BE49-F238E27FC236}">
                <a16:creationId xmlns:a16="http://schemas.microsoft.com/office/drawing/2014/main" id="{5CA3BC35-5DD8-7934-C618-80A6972F70B2}"/>
              </a:ext>
            </a:extLst>
          </p:cNvPr>
          <p:cNvSpPr txBox="1"/>
          <p:nvPr/>
        </p:nvSpPr>
        <p:spPr>
          <a:xfrm>
            <a:off x="10602538" y="11747501"/>
            <a:ext cx="8894148" cy="13306078"/>
          </a:xfrm>
          <a:prstGeom prst="rect">
            <a:avLst/>
          </a:prstGeom>
          <a:noFill/>
        </p:spPr>
        <p:txBody>
          <a:bodyPr wrap="square" rtlCol="0">
            <a:spAutoFit/>
          </a:bodyPr>
          <a:lstStyle/>
          <a:p>
            <a:pPr>
              <a:lnSpc>
                <a:spcPts val="3600"/>
              </a:lnSpc>
            </a:pPr>
            <a:r>
              <a:rPr lang="en-US" sz="5200" b="1" dirty="0" err="1">
                <a:solidFill>
                  <a:srgbClr val="78A22F"/>
                </a:solidFill>
                <a:latin typeface="Calibri"/>
              </a:rPr>
              <a:t>cbr</a:t>
            </a:r>
            <a:endParaRPr lang="en-US" sz="2800" dirty="0">
              <a:solidFill>
                <a:srgbClr val="373A3A"/>
              </a:solidFill>
              <a:latin typeface="Calibri"/>
            </a:endParaRPr>
          </a:p>
          <a:p>
            <a:r>
              <a:rPr lang="en-US" sz="2000" dirty="0">
                <a:solidFill>
                  <a:srgbClr val="373A3A"/>
                </a:solidFill>
                <a:latin typeface="Calibri"/>
              </a:rPr>
              <a:t>Normally a  case base consists of a series of cases, each of these cases consist of</a:t>
            </a:r>
          </a:p>
          <a:p>
            <a:pPr marL="457200" indent="-457200">
              <a:buFont typeface="Arial" panose="020B0604020202020204" pitchFamily="34" charset="0"/>
              <a:buChar char="•"/>
            </a:pPr>
            <a:r>
              <a:rPr lang="en-US" sz="2000" dirty="0">
                <a:solidFill>
                  <a:srgbClr val="373A3A"/>
                </a:solidFill>
                <a:latin typeface="Calibri"/>
              </a:rPr>
              <a:t>state</a:t>
            </a:r>
          </a:p>
          <a:p>
            <a:pPr marL="457200" indent="-457200">
              <a:buFont typeface="Arial" panose="020B0604020202020204" pitchFamily="34" charset="0"/>
              <a:buChar char="•"/>
            </a:pPr>
            <a:r>
              <a:rPr lang="en-US" sz="2000" dirty="0">
                <a:solidFill>
                  <a:srgbClr val="373A3A"/>
                </a:solidFill>
                <a:latin typeface="Calibri"/>
              </a:rPr>
              <a:t>decision/activity</a:t>
            </a:r>
          </a:p>
          <a:p>
            <a:pPr marL="457200" indent="-457200">
              <a:buFont typeface="Arial" panose="020B0604020202020204" pitchFamily="34" charset="0"/>
              <a:buChar char="•"/>
            </a:pPr>
            <a:r>
              <a:rPr lang="en-US" sz="2000" dirty="0">
                <a:solidFill>
                  <a:srgbClr val="373A3A"/>
                </a:solidFill>
                <a:latin typeface="Calibri"/>
              </a:rPr>
              <a:t>outcome</a:t>
            </a:r>
          </a:p>
          <a:p>
            <a:r>
              <a:rPr lang="en-US" sz="2000" dirty="0">
                <a:solidFill>
                  <a:srgbClr val="373A3A"/>
                </a:solidFill>
                <a:latin typeface="Calibri"/>
              </a:rPr>
              <a:t>The state can be anything such as the bank balance of the agent. The decision/activity might be to install central heating. The outcome might be straight forwardly yes or no. It might be probability, or it might some arbitrary decision/activity metric for use elsewhere.</a:t>
            </a:r>
          </a:p>
          <a:p>
            <a:r>
              <a:rPr lang="en-US" sz="2000" dirty="0">
                <a:solidFill>
                  <a:srgbClr val="373A3A"/>
                </a:solidFill>
                <a:latin typeface="Calibri"/>
              </a:rPr>
              <a:t>A state and decision/activity are presented to the case base. The case base is searched for the closest match (if there is one) and the outcome of that match is given.</a:t>
            </a:r>
          </a:p>
          <a:p>
            <a:r>
              <a:rPr lang="en-US" sz="2000" dirty="0">
                <a:solidFill>
                  <a:srgbClr val="373A3A"/>
                </a:solidFill>
                <a:latin typeface="Calibri"/>
              </a:rPr>
              <a:t>A </a:t>
            </a:r>
            <a:r>
              <a:rPr lang="en-US" sz="2000" dirty="0" err="1">
                <a:solidFill>
                  <a:srgbClr val="373A3A"/>
                </a:solidFill>
                <a:latin typeface="Calibri"/>
              </a:rPr>
              <a:t>NetLogo</a:t>
            </a:r>
            <a:r>
              <a:rPr lang="en-US" sz="2000" dirty="0">
                <a:solidFill>
                  <a:srgbClr val="373A3A"/>
                </a:solidFill>
                <a:latin typeface="Calibri"/>
              </a:rPr>
              <a:t> case consists of a state in any of the standard </a:t>
            </a:r>
            <a:r>
              <a:rPr lang="en-US" sz="2000" dirty="0" err="1">
                <a:solidFill>
                  <a:srgbClr val="373A3A"/>
                </a:solidFill>
                <a:latin typeface="Calibri"/>
              </a:rPr>
              <a:t>Netlogo</a:t>
            </a:r>
            <a:r>
              <a:rPr lang="en-US" sz="2000" dirty="0">
                <a:solidFill>
                  <a:srgbClr val="373A3A"/>
                </a:solidFill>
                <a:latin typeface="Calibri"/>
              </a:rPr>
              <a:t> variables, such as list, number, string, etc. This is strictly defined by the `</a:t>
            </a:r>
            <a:r>
              <a:rPr lang="en-US" sz="2000" dirty="0" err="1">
                <a:solidFill>
                  <a:srgbClr val="373A3A"/>
                </a:solidFill>
                <a:latin typeface="Calibri"/>
              </a:rPr>
              <a:t>cbr:lambda</a:t>
            </a:r>
            <a:r>
              <a:rPr lang="en-US" sz="2000" dirty="0">
                <a:solidFill>
                  <a:srgbClr val="373A3A"/>
                </a:solidFill>
                <a:latin typeface="Calibri"/>
              </a:rPr>
              <a:t>` which is the comparator program used to determine the "distance" the three cases:</a:t>
            </a:r>
          </a:p>
          <a:p>
            <a:pPr marL="457200" indent="-457200">
              <a:buFont typeface="Arial" panose="020B0604020202020204" pitchFamily="34" charset="0"/>
              <a:buChar char="•"/>
            </a:pPr>
            <a:r>
              <a:rPr lang="en-US" sz="2000" dirty="0">
                <a:solidFill>
                  <a:srgbClr val="373A3A"/>
                </a:solidFill>
                <a:latin typeface="Calibri"/>
              </a:rPr>
              <a:t>case A</a:t>
            </a:r>
          </a:p>
          <a:p>
            <a:pPr marL="457200" indent="-457200">
              <a:buFont typeface="Arial" panose="020B0604020202020204" pitchFamily="34" charset="0"/>
              <a:buChar char="•"/>
            </a:pPr>
            <a:r>
              <a:rPr lang="en-US" sz="2000" dirty="0">
                <a:solidFill>
                  <a:srgbClr val="373A3A"/>
                </a:solidFill>
                <a:latin typeface="Calibri"/>
              </a:rPr>
              <a:t>case B</a:t>
            </a:r>
          </a:p>
          <a:p>
            <a:pPr marL="457200" indent="-457200">
              <a:buFont typeface="Arial" panose="020B0604020202020204" pitchFamily="34" charset="0"/>
              <a:buChar char="•"/>
            </a:pPr>
            <a:r>
              <a:rPr lang="en-US" sz="2000" dirty="0">
                <a:solidFill>
                  <a:srgbClr val="373A3A"/>
                </a:solidFill>
                <a:latin typeface="Calibri"/>
              </a:rPr>
              <a:t>referent case R</a:t>
            </a:r>
          </a:p>
          <a:p>
            <a:r>
              <a:rPr lang="en-US" sz="2000" dirty="0">
                <a:solidFill>
                  <a:srgbClr val="373A3A"/>
                </a:solidFill>
                <a:latin typeface="Calibri"/>
              </a:rPr>
              <a:t>are relative to each other. That is, if: </a:t>
            </a:r>
          </a:p>
          <a:p>
            <a:pPr marL="457200" indent="-457200">
              <a:buFont typeface="Arial" panose="020B0604020202020204" pitchFamily="34" charset="0"/>
              <a:buChar char="•"/>
            </a:pPr>
            <a:r>
              <a:rPr lang="en-US" sz="2000" dirty="0">
                <a:solidFill>
                  <a:srgbClr val="373A3A"/>
                </a:solidFill>
                <a:latin typeface="Calibri"/>
              </a:rPr>
              <a:t>the case A is 'closer' to the referent case R than the case B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b="1" dirty="0" err="1">
                <a:solidFill>
                  <a:srgbClr val="7030A0"/>
                </a:solidFill>
                <a:latin typeface="Calibri"/>
              </a:rPr>
              <a:t>cbr:lt</a:t>
            </a:r>
            <a:r>
              <a:rPr lang="en-US" sz="2000" b="1" dirty="0">
                <a:solidFill>
                  <a:srgbClr val="373A3A"/>
                </a:solidFill>
                <a:latin typeface="Calibri"/>
              </a:rPr>
              <a:t> </a:t>
            </a:r>
            <a:r>
              <a:rPr lang="en-US" sz="2000" dirty="0">
                <a:solidFill>
                  <a:srgbClr val="373A3A"/>
                </a:solidFill>
                <a:latin typeface="Calibri"/>
              </a:rPr>
              <a:t>is returned</a:t>
            </a:r>
          </a:p>
          <a:p>
            <a:pPr marL="457200" indent="-457200">
              <a:buFont typeface="Arial" panose="020B0604020202020204" pitchFamily="34" charset="0"/>
              <a:buChar char="•"/>
            </a:pPr>
            <a:r>
              <a:rPr lang="en-US" sz="2000" dirty="0">
                <a:solidFill>
                  <a:srgbClr val="373A3A"/>
                </a:solidFill>
                <a:latin typeface="Calibri"/>
              </a:rPr>
              <a:t>the case B is 'closer' to the referent case R than the case A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b="1" dirty="0" err="1">
                <a:solidFill>
                  <a:srgbClr val="7030A0"/>
                </a:solidFill>
                <a:latin typeface="Calibri"/>
              </a:rPr>
              <a:t>cbr:gt</a:t>
            </a:r>
            <a:r>
              <a:rPr lang="en-US" sz="2000" dirty="0">
                <a:solidFill>
                  <a:srgbClr val="373A3A"/>
                </a:solidFill>
                <a:latin typeface="Calibri"/>
              </a:rPr>
              <a:t> is returned</a:t>
            </a:r>
          </a:p>
          <a:p>
            <a:pPr marL="457200" indent="-457200">
              <a:buFont typeface="Arial" panose="020B0604020202020204" pitchFamily="34" charset="0"/>
              <a:buChar char="•"/>
            </a:pPr>
            <a:r>
              <a:rPr lang="en-US" sz="2000" dirty="0">
                <a:solidFill>
                  <a:srgbClr val="373A3A"/>
                </a:solidFill>
                <a:latin typeface="Calibri"/>
              </a:rPr>
              <a:t>the case B is 'same distance' to the referent case R than the case A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dirty="0" err="1">
                <a:solidFill>
                  <a:srgbClr val="373A3A"/>
                </a:solidFill>
                <a:latin typeface="Calibri"/>
              </a:rPr>
              <a:t>cbr:eq</a:t>
            </a:r>
            <a:r>
              <a:rPr lang="en-US" sz="2000" dirty="0">
                <a:solidFill>
                  <a:srgbClr val="373A3A"/>
                </a:solidFill>
                <a:latin typeface="Calibri"/>
              </a:rPr>
              <a:t>` is returned</a:t>
            </a:r>
          </a:p>
          <a:p>
            <a:pPr marL="457200" indent="-457200">
              <a:buFont typeface="Arial" panose="020B0604020202020204" pitchFamily="34" charset="0"/>
              <a:buChar char="•"/>
            </a:pPr>
            <a:r>
              <a:rPr lang="en-US" sz="2000" dirty="0">
                <a:solidFill>
                  <a:srgbClr val="373A3A"/>
                </a:solidFill>
                <a:latin typeface="Calibri"/>
              </a:rPr>
              <a:t>the case B is 'closer'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dirty="0" err="1">
                <a:solidFill>
                  <a:srgbClr val="373A3A"/>
                </a:solidFill>
                <a:latin typeface="Calibri"/>
              </a:rPr>
              <a:t>cbr:lt</a:t>
            </a:r>
            <a:r>
              <a:rPr lang="en-US" sz="2000" dirty="0">
                <a:solidFill>
                  <a:srgbClr val="373A3A"/>
                </a:solidFill>
                <a:latin typeface="Calibri"/>
              </a:rPr>
              <a:t>` is returned</a:t>
            </a:r>
          </a:p>
          <a:p>
            <a:r>
              <a:rPr lang="en-US" sz="2000" dirty="0">
                <a:solidFill>
                  <a:srgbClr val="373A3A"/>
                </a:solidFill>
                <a:latin typeface="Calibri"/>
              </a:rPr>
              <a:t>The `</a:t>
            </a:r>
            <a:r>
              <a:rPr lang="en-US" sz="2000" dirty="0" err="1">
                <a:solidFill>
                  <a:srgbClr val="373A3A"/>
                </a:solidFill>
                <a:latin typeface="Calibri"/>
              </a:rPr>
              <a:t>cbr:lamda</a:t>
            </a:r>
            <a:r>
              <a:rPr lang="en-US" sz="2000" dirty="0">
                <a:solidFill>
                  <a:srgbClr val="373A3A"/>
                </a:solidFill>
                <a:latin typeface="Calibri"/>
              </a:rPr>
              <a:t>` is then used by `</a:t>
            </a:r>
            <a:r>
              <a:rPr lang="en-US" sz="2000" dirty="0" err="1">
                <a:solidFill>
                  <a:srgbClr val="373A3A"/>
                </a:solidFill>
                <a:latin typeface="Calibri"/>
              </a:rPr>
              <a:t>cbr:match</a:t>
            </a:r>
            <a:r>
              <a:rPr lang="en-US" sz="2000" dirty="0">
                <a:solidFill>
                  <a:srgbClr val="373A3A"/>
                </a:solidFill>
                <a:latin typeface="Calibri"/>
              </a:rPr>
              <a:t>` or `</a:t>
            </a:r>
            <a:r>
              <a:rPr lang="en-US" sz="2000" dirty="0" err="1">
                <a:solidFill>
                  <a:srgbClr val="373A3A"/>
                </a:solidFill>
                <a:latin typeface="Calibri"/>
              </a:rPr>
              <a:t>cbr:matches</a:t>
            </a:r>
            <a:r>
              <a:rPr lang="en-US" sz="2000" dirty="0">
                <a:solidFill>
                  <a:srgbClr val="373A3A"/>
                </a:solidFill>
                <a:latin typeface="Calibri"/>
              </a:rPr>
              <a:t>` to determine a single closest match of a "hypothetical" case that is presented to `</a:t>
            </a:r>
            <a:r>
              <a:rPr lang="en-US" sz="2000" dirty="0" err="1">
                <a:solidFill>
                  <a:srgbClr val="373A3A"/>
                </a:solidFill>
                <a:latin typeface="Calibri"/>
              </a:rPr>
              <a:t>cbr:match</a:t>
            </a:r>
            <a:r>
              <a:rPr lang="en-US" sz="2000" dirty="0">
                <a:solidFill>
                  <a:srgbClr val="373A3A"/>
                </a:solidFill>
                <a:latin typeface="Calibri"/>
              </a:rPr>
              <a:t>` or more or one equally close matches if `</a:t>
            </a:r>
            <a:r>
              <a:rPr lang="en-US" sz="2000" dirty="0" err="1">
                <a:solidFill>
                  <a:srgbClr val="373A3A"/>
                </a:solidFill>
                <a:latin typeface="Calibri"/>
              </a:rPr>
              <a:t>cbr:matches</a:t>
            </a:r>
            <a:r>
              <a:rPr lang="en-US" sz="2000" dirty="0">
                <a:solidFill>
                  <a:srgbClr val="373A3A"/>
                </a:solidFill>
                <a:latin typeface="Calibri"/>
              </a:rPr>
              <a:t>` is used. The case will consists of a state and </a:t>
            </a:r>
            <a:r>
              <a:rPr lang="en-US" sz="2000" dirty="0" err="1">
                <a:solidFill>
                  <a:srgbClr val="373A3A"/>
                </a:solidFill>
                <a:latin typeface="Calibri"/>
              </a:rPr>
              <a:t>decison</a:t>
            </a:r>
            <a:r>
              <a:rPr lang="en-US" sz="2000" dirty="0">
                <a:solidFill>
                  <a:srgbClr val="373A3A"/>
                </a:solidFill>
                <a:latin typeface="Calibri"/>
              </a:rPr>
              <a:t> and returning the 'best match' base on the repeated use of `</a:t>
            </a:r>
            <a:r>
              <a:rPr lang="en-US" sz="2000" dirty="0" err="1">
                <a:solidFill>
                  <a:srgbClr val="373A3A"/>
                </a:solidFill>
                <a:latin typeface="Calibri"/>
              </a:rPr>
              <a:t>cbr:lamda</a:t>
            </a:r>
            <a:r>
              <a:rPr lang="en-US" sz="2000" dirty="0">
                <a:solidFill>
                  <a:srgbClr val="373A3A"/>
                </a:solidFill>
                <a:latin typeface="Calibri"/>
              </a:rPr>
              <a:t>` to determine which is the closest match. If the match does not meet a suitable criterion then `</a:t>
            </a:r>
            <a:r>
              <a:rPr lang="en-US" sz="2000" dirty="0" err="1">
                <a:solidFill>
                  <a:srgbClr val="373A3A"/>
                </a:solidFill>
                <a:latin typeface="Calibri"/>
              </a:rPr>
              <a:t>cbr:incmp</a:t>
            </a:r>
            <a:r>
              <a:rPr lang="en-US" sz="2000" dirty="0">
                <a:solidFill>
                  <a:srgbClr val="373A3A"/>
                </a:solidFill>
                <a:latin typeface="Calibri"/>
              </a:rPr>
              <a:t>` is returned.</a:t>
            </a:r>
          </a:p>
          <a:p>
            <a:r>
              <a:rPr lang="en-US" sz="2000" dirty="0">
                <a:solidFill>
                  <a:srgbClr val="373A3A"/>
                </a:solidFill>
                <a:latin typeface="Calibri"/>
              </a:rPr>
              <a:t>When using `</a:t>
            </a:r>
            <a:r>
              <a:rPr lang="en-US" sz="2000" dirty="0" err="1">
                <a:solidFill>
                  <a:srgbClr val="373A3A"/>
                </a:solidFill>
                <a:latin typeface="Calibri"/>
              </a:rPr>
              <a:t>cbr:match</a:t>
            </a:r>
            <a:r>
              <a:rPr lang="en-US" sz="2000" dirty="0">
                <a:solidFill>
                  <a:srgbClr val="373A3A"/>
                </a:solidFill>
                <a:latin typeface="Calibri"/>
              </a:rPr>
              <a:t>`, then if there are more than one match then the case with the highest rank is returned, or failing that the oldest.  If both these conditions are equal then the result is a random </a:t>
            </a:r>
          </a:p>
          <a:p>
            <a:r>
              <a:rPr lang="en-US" sz="2000" dirty="0">
                <a:solidFill>
                  <a:srgbClr val="373A3A"/>
                </a:solidFill>
                <a:latin typeface="Calibri"/>
              </a:rPr>
              <a:t>selection from among those cases. More</a:t>
            </a:r>
          </a:p>
          <a:p>
            <a:r>
              <a:rPr lang="en-US" sz="2000" dirty="0">
                <a:solidFill>
                  <a:srgbClr val="373A3A"/>
                </a:solidFill>
                <a:latin typeface="Calibri"/>
              </a:rPr>
              <a:t>than one case may be returned if </a:t>
            </a:r>
          </a:p>
          <a:p>
            <a:r>
              <a:rPr lang="en-US" sz="2000" dirty="0" err="1">
                <a:solidFill>
                  <a:srgbClr val="373A3A"/>
                </a:solidFill>
                <a:latin typeface="Calibri"/>
              </a:rPr>
              <a:t>cbr:matches</a:t>
            </a:r>
            <a:r>
              <a:rPr lang="en-US" sz="2000" dirty="0">
                <a:solidFill>
                  <a:srgbClr val="373A3A"/>
                </a:solidFill>
                <a:latin typeface="Calibri"/>
              </a:rPr>
              <a:t>` is used.</a:t>
            </a:r>
          </a:p>
          <a:p>
            <a:r>
              <a:rPr lang="en-US" sz="2000" dirty="0">
                <a:solidFill>
                  <a:srgbClr val="373A3A"/>
                </a:solidFill>
                <a:latin typeface="Calibri"/>
              </a:rPr>
              <a:t>If no `</a:t>
            </a:r>
            <a:r>
              <a:rPr lang="en-US" sz="2000" dirty="0" err="1">
                <a:solidFill>
                  <a:srgbClr val="373A3A"/>
                </a:solidFill>
                <a:latin typeface="Calibri"/>
              </a:rPr>
              <a:t>cbr:lamba</a:t>
            </a:r>
            <a:r>
              <a:rPr lang="en-US" sz="2000" dirty="0">
                <a:solidFill>
                  <a:srgbClr val="373A3A"/>
                </a:solidFill>
                <a:latin typeface="Calibri"/>
              </a:rPr>
              <a:t>` is provided then a </a:t>
            </a:r>
          </a:p>
          <a:p>
            <a:r>
              <a:rPr lang="en-US" sz="2000" dirty="0">
                <a:solidFill>
                  <a:srgbClr val="373A3A"/>
                </a:solidFill>
                <a:latin typeface="Calibri"/>
              </a:rPr>
              <a:t>default lambda is used. </a:t>
            </a:r>
            <a:endParaRPr lang="en-US" sz="2000" dirty="0">
              <a:solidFill>
                <a:srgbClr val="78A22F"/>
              </a:solidFill>
              <a:latin typeface="Calibri"/>
            </a:endParaRPr>
          </a:p>
          <a:p>
            <a:pPr>
              <a:lnSpc>
                <a:spcPts val="3600"/>
              </a:lnSpc>
            </a:pPr>
            <a:endParaRPr lang="en-US" sz="2800" dirty="0">
              <a:solidFill>
                <a:srgbClr val="78A22F"/>
              </a:solidFill>
              <a:latin typeface="Calibri"/>
            </a:endParaRPr>
          </a:p>
        </p:txBody>
      </p:sp>
      <p:sp>
        <p:nvSpPr>
          <p:cNvPr id="8" name="TextBox 7">
            <a:extLst>
              <a:ext uri="{FF2B5EF4-FFF2-40B4-BE49-F238E27FC236}">
                <a16:creationId xmlns:a16="http://schemas.microsoft.com/office/drawing/2014/main" id="{41B69645-E6BD-1FB0-A080-BD07706CECFA}"/>
              </a:ext>
            </a:extLst>
          </p:cNvPr>
          <p:cNvSpPr txBox="1"/>
          <p:nvPr/>
        </p:nvSpPr>
        <p:spPr>
          <a:xfrm>
            <a:off x="20784644" y="35008937"/>
            <a:ext cx="10738006" cy="338554"/>
          </a:xfrm>
          <a:prstGeom prst="rect">
            <a:avLst/>
          </a:prstGeom>
          <a:noFill/>
        </p:spPr>
        <p:txBody>
          <a:bodyPr wrap="square" rtlCol="0">
            <a:noAutofit/>
          </a:bodyPr>
          <a:lstStyle/>
          <a:p>
            <a:pPr>
              <a:lnSpc>
                <a:spcPts val="1920"/>
              </a:lnSpc>
            </a:pPr>
            <a:r>
              <a:rPr lang="en-US" sz="1600" b="1" dirty="0">
                <a:solidFill>
                  <a:srgbClr val="373A3A"/>
                </a:solidFill>
              </a:rPr>
              <a:t>Figure 2 </a:t>
            </a:r>
            <a:r>
              <a:rPr lang="en-US" sz="1600" dirty="0">
                <a:solidFill>
                  <a:srgbClr val="373A3A"/>
                </a:solidFill>
              </a:rPr>
              <a:t>Figure Title</a:t>
            </a:r>
          </a:p>
        </p:txBody>
      </p:sp>
      <p:sp>
        <p:nvSpPr>
          <p:cNvPr id="11" name="TextBox 10">
            <a:extLst>
              <a:ext uri="{FF2B5EF4-FFF2-40B4-BE49-F238E27FC236}">
                <a16:creationId xmlns:a16="http://schemas.microsoft.com/office/drawing/2014/main" id="{6D04E1E3-00C3-17B6-CE80-D2FF73E181B7}"/>
              </a:ext>
            </a:extLst>
          </p:cNvPr>
          <p:cNvSpPr txBox="1"/>
          <p:nvPr/>
        </p:nvSpPr>
        <p:spPr>
          <a:xfrm>
            <a:off x="11025959" y="38780683"/>
            <a:ext cx="7451808" cy="614655"/>
          </a:xfrm>
          <a:prstGeom prst="rect">
            <a:avLst/>
          </a:prstGeom>
          <a:noFill/>
        </p:spPr>
        <p:txBody>
          <a:bodyPr wrap="square" rtlCol="0">
            <a:spAutoFit/>
          </a:bodyPr>
          <a:lstStyle/>
          <a:p>
            <a:pPr>
              <a:lnSpc>
                <a:spcPts val="3600"/>
              </a:lnSpc>
            </a:pPr>
            <a:r>
              <a:rPr lang="en-US" sz="5200" b="1" dirty="0">
                <a:solidFill>
                  <a:schemeClr val="bg1"/>
                </a:solidFill>
                <a:latin typeface="Calibri"/>
              </a:rPr>
              <a:t>Conclusions</a:t>
            </a:r>
          </a:p>
        </p:txBody>
      </p:sp>
      <p:sp>
        <p:nvSpPr>
          <p:cNvPr id="12" name="Rectangle 11">
            <a:extLst>
              <a:ext uri="{FF2B5EF4-FFF2-40B4-BE49-F238E27FC236}">
                <a16:creationId xmlns:a16="http://schemas.microsoft.com/office/drawing/2014/main" id="{FFD830EA-AF15-86DF-F9AA-DB737D103A38}"/>
              </a:ext>
            </a:extLst>
          </p:cNvPr>
          <p:cNvSpPr/>
          <p:nvPr/>
        </p:nvSpPr>
        <p:spPr>
          <a:xfrm>
            <a:off x="10585296" y="24854703"/>
            <a:ext cx="9018964" cy="12972415"/>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the moment. I</a:t>
            </a:r>
            <a:r>
              <a:rPr lang="en-GB" dirty="0">
                <a:effectLst/>
              </a:rPr>
              <a:t> </a:t>
            </a:r>
            <a:endParaRPr lang="en-US" dirty="0"/>
          </a:p>
        </p:txBody>
      </p:sp>
      <p:sp>
        <p:nvSpPr>
          <p:cNvPr id="13" name="Rectangle 12">
            <a:extLst>
              <a:ext uri="{FF2B5EF4-FFF2-40B4-BE49-F238E27FC236}">
                <a16:creationId xmlns:a16="http://schemas.microsoft.com/office/drawing/2014/main" id="{6078814D-C524-F1BE-7A07-D60698B503C5}"/>
              </a:ext>
            </a:extLst>
          </p:cNvPr>
          <p:cNvSpPr/>
          <p:nvPr/>
        </p:nvSpPr>
        <p:spPr>
          <a:xfrm>
            <a:off x="19759237" y="11492013"/>
            <a:ext cx="9018964" cy="13196966"/>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the nt. I</a:t>
            </a:r>
            <a:r>
              <a:rPr lang="en-GB" dirty="0">
                <a:effectLst/>
              </a:rPr>
              <a:t> </a:t>
            </a:r>
            <a:endParaRPr lang="en-US" dirty="0"/>
          </a:p>
        </p:txBody>
      </p:sp>
      <p:sp>
        <p:nvSpPr>
          <p:cNvPr id="14" name="Rectangle 13">
            <a:extLst>
              <a:ext uri="{FF2B5EF4-FFF2-40B4-BE49-F238E27FC236}">
                <a16:creationId xmlns:a16="http://schemas.microsoft.com/office/drawing/2014/main" id="{A9245527-75AB-88CF-4564-81836B401C9D}"/>
              </a:ext>
            </a:extLst>
          </p:cNvPr>
          <p:cNvSpPr/>
          <p:nvPr/>
        </p:nvSpPr>
        <p:spPr>
          <a:xfrm>
            <a:off x="19759237" y="24854703"/>
            <a:ext cx="9018964" cy="12972415"/>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 I</a:t>
            </a:r>
            <a:r>
              <a:rPr lang="en-GB" dirty="0">
                <a:effectLst/>
              </a:rPr>
              <a:t> </a:t>
            </a:r>
            <a:endParaRPr lang="en-US" dirty="0"/>
          </a:p>
        </p:txBody>
      </p:sp>
      <p:sp>
        <p:nvSpPr>
          <p:cNvPr id="15" name="TextBox 14">
            <a:extLst>
              <a:ext uri="{FF2B5EF4-FFF2-40B4-BE49-F238E27FC236}">
                <a16:creationId xmlns:a16="http://schemas.microsoft.com/office/drawing/2014/main" id="{319B46EB-FA4F-14CE-3ACD-E5FDDAA1224A}"/>
              </a:ext>
            </a:extLst>
          </p:cNvPr>
          <p:cNvSpPr txBox="1"/>
          <p:nvPr/>
        </p:nvSpPr>
        <p:spPr>
          <a:xfrm>
            <a:off x="19899126" y="11747501"/>
            <a:ext cx="8658759" cy="11633954"/>
          </a:xfrm>
          <a:prstGeom prst="rect">
            <a:avLst/>
          </a:prstGeom>
          <a:noFill/>
        </p:spPr>
        <p:txBody>
          <a:bodyPr wrap="square" rtlCol="0">
            <a:spAutoFit/>
          </a:bodyPr>
          <a:lstStyle/>
          <a:p>
            <a:pPr>
              <a:lnSpc>
                <a:spcPts val="3600"/>
              </a:lnSpc>
            </a:pPr>
            <a:r>
              <a:rPr lang="en-US" sz="5200" b="1" dirty="0" err="1">
                <a:solidFill>
                  <a:srgbClr val="78A22F"/>
                </a:solidFill>
                <a:latin typeface="Calibri"/>
              </a:rPr>
              <a:t>lkt</a:t>
            </a:r>
            <a:endParaRPr lang="en-US" sz="5200" b="1" dirty="0">
              <a:solidFill>
                <a:srgbClr val="78A22F"/>
              </a:solidFill>
              <a:latin typeface="Calibri"/>
            </a:endParaRPr>
          </a:p>
          <a:p>
            <a:r>
              <a:rPr lang="en-US" sz="2000" dirty="0">
                <a:solidFill>
                  <a:srgbClr val="373A3A"/>
                </a:solidFill>
                <a:latin typeface="Calibri"/>
              </a:rPr>
              <a:t>This is two players, `Player_1` and `Player_2` </a:t>
            </a:r>
          </a:p>
          <a:p>
            <a:r>
              <a:rPr lang="en-US" sz="2000" dirty="0">
                <a:solidFill>
                  <a:srgbClr val="373A3A"/>
                </a:solidFill>
                <a:latin typeface="Calibri"/>
              </a:rPr>
              <a:t>playing the game rock,  paper, scissors. The </a:t>
            </a:r>
          </a:p>
          <a:p>
            <a:r>
              <a:rPr lang="en-US" sz="2000" dirty="0">
                <a:solidFill>
                  <a:srgbClr val="373A3A"/>
                </a:solidFill>
                <a:latin typeface="Calibri"/>
              </a:rPr>
              <a:t>dimensions are `Player_1` and  `Player_2`. </a:t>
            </a:r>
          </a:p>
          <a:p>
            <a:r>
              <a:rPr lang="en-US" sz="2000" dirty="0">
                <a:solidFill>
                  <a:srgbClr val="373A3A"/>
                </a:solidFill>
                <a:latin typeface="Calibri"/>
              </a:rPr>
              <a:t>These dimensions may only contain the values</a:t>
            </a:r>
          </a:p>
          <a:p>
            <a:r>
              <a:rPr lang="en-US" sz="2000" dirty="0">
                <a:solidFill>
                  <a:srgbClr val="373A3A"/>
                </a:solidFill>
                <a:latin typeface="Calibri"/>
              </a:rPr>
              <a:t> `Rock`, `Paper` and `Scissors` and the outcomes are</a:t>
            </a:r>
          </a:p>
          <a:p>
            <a:pPr marL="457200" indent="-457200">
              <a:buFont typeface="Arial" panose="020B0604020202020204" pitchFamily="34" charset="0"/>
              <a:buChar char="•"/>
            </a:pPr>
            <a:r>
              <a:rPr lang="en-US" sz="2000" dirty="0">
                <a:solidFill>
                  <a:srgbClr val="373A3A"/>
                </a:solidFill>
                <a:latin typeface="Calibri"/>
              </a:rPr>
              <a:t> 0 - nobody wins;</a:t>
            </a:r>
          </a:p>
          <a:p>
            <a:pPr marL="457200" indent="-457200">
              <a:buFont typeface="Arial" panose="020B0604020202020204" pitchFamily="34" charset="0"/>
              <a:buChar char="•"/>
            </a:pPr>
            <a:r>
              <a:rPr lang="en-US" sz="2000" dirty="0">
                <a:solidFill>
                  <a:srgbClr val="373A3A"/>
                </a:solidFill>
                <a:latin typeface="Calibri"/>
              </a:rPr>
              <a:t>1 - Player_1 wins, and</a:t>
            </a:r>
          </a:p>
          <a:p>
            <a:pPr marL="457200" indent="-457200">
              <a:buFont typeface="Arial" panose="020B0604020202020204" pitchFamily="34" charset="0"/>
              <a:buChar char="•"/>
            </a:pPr>
            <a:r>
              <a:rPr lang="en-US" sz="2000" dirty="0">
                <a:solidFill>
                  <a:srgbClr val="373A3A"/>
                </a:solidFill>
                <a:latin typeface="Calibri"/>
              </a:rPr>
              <a:t>2 - Player_2 wins.</a:t>
            </a:r>
          </a:p>
          <a:p>
            <a:r>
              <a:rPr lang="en-US" sz="2000" dirty="0">
                <a:solidFill>
                  <a:srgbClr val="373A3A"/>
                </a:solidFill>
                <a:latin typeface="Calibri"/>
              </a:rPr>
              <a:t>To implement a look up table we must have two files. First a file is required that defines the dimensions and the allowable values for those dimensions. We denote this the tree file. The second files, denoted the data file, is  a tab delimited file using these dimension with the last column of such a file predicating the outcome from the previous dimension values.</a:t>
            </a:r>
          </a:p>
          <a:p>
            <a:r>
              <a:rPr lang="en-US" sz="2000" dirty="0">
                <a:solidFill>
                  <a:srgbClr val="373A3A"/>
                </a:solidFill>
                <a:latin typeface="Calibri"/>
              </a:rPr>
              <a:t>The dimensions are defined by in the tree file like the following.</a:t>
            </a:r>
          </a:p>
          <a:p>
            <a:r>
              <a:rPr lang="en-US" sz="1200" dirty="0">
                <a:solidFill>
                  <a:srgbClr val="0070C0"/>
                </a:solidFill>
                <a:latin typeface="Calibri"/>
              </a:rPr>
              <a:t>group_name_1 (group)</a:t>
            </a:r>
          </a:p>
          <a:p>
            <a:r>
              <a:rPr lang="en-US" sz="1200" dirty="0">
                <a:solidFill>
                  <a:srgbClr val="0070C0"/>
                </a:solidFill>
                <a:latin typeface="Calibri"/>
              </a:rPr>
              <a:t>	dimension_1 (dimension)</a:t>
            </a:r>
          </a:p>
          <a:p>
            <a:r>
              <a:rPr lang="en-US" sz="1200" dirty="0">
                <a:solidFill>
                  <a:srgbClr val="0070C0"/>
                </a:solidFill>
                <a:latin typeface="Calibri"/>
              </a:rPr>
              <a:t>		dimension_1_value_1 (value)</a:t>
            </a:r>
          </a:p>
          <a:p>
            <a:r>
              <a:rPr lang="en-US" sz="1200" dirty="0">
                <a:solidFill>
                  <a:srgbClr val="0070C0"/>
                </a:solidFill>
                <a:latin typeface="Calibri"/>
              </a:rPr>
              <a:t>		dimension_1_value_2</a:t>
            </a:r>
          </a:p>
          <a:p>
            <a:r>
              <a:rPr lang="en-US" sz="1200" dirty="0">
                <a:solidFill>
                  <a:srgbClr val="0070C0"/>
                </a:solidFill>
                <a:latin typeface="Calibri"/>
              </a:rPr>
              <a:t>		...</a:t>
            </a:r>
          </a:p>
          <a:p>
            <a:r>
              <a:rPr lang="en-US" sz="1200" dirty="0">
                <a:solidFill>
                  <a:srgbClr val="0070C0"/>
                </a:solidFill>
                <a:latin typeface="Calibri"/>
              </a:rPr>
              <a:t>	dimension_2</a:t>
            </a:r>
          </a:p>
          <a:p>
            <a:r>
              <a:rPr lang="en-US" sz="1200" dirty="0">
                <a:solidFill>
                  <a:srgbClr val="0070C0"/>
                </a:solidFill>
                <a:latin typeface="Calibri"/>
              </a:rPr>
              <a:t>	   	dimension_2_value_1</a:t>
            </a:r>
          </a:p>
          <a:p>
            <a:r>
              <a:rPr lang="en-US" sz="1200" dirty="0">
                <a:solidFill>
                  <a:srgbClr val="0070C0"/>
                </a:solidFill>
                <a:latin typeface="Calibri"/>
              </a:rPr>
              <a:t>		dimension_2_value_2</a:t>
            </a:r>
          </a:p>
          <a:p>
            <a:r>
              <a:rPr lang="en-US" sz="1200" dirty="0">
                <a:solidFill>
                  <a:srgbClr val="0070C0"/>
                </a:solidFill>
                <a:latin typeface="Calibri"/>
              </a:rPr>
              <a:t>		...</a:t>
            </a:r>
          </a:p>
          <a:p>
            <a:r>
              <a:rPr lang="en-US" sz="1200" dirty="0">
                <a:solidFill>
                  <a:srgbClr val="0070C0"/>
                </a:solidFill>
                <a:latin typeface="Calibri"/>
              </a:rPr>
              <a:t>	...</a:t>
            </a:r>
          </a:p>
          <a:p>
            <a:r>
              <a:rPr lang="en-US" sz="1200" dirty="0">
                <a:solidFill>
                  <a:srgbClr val="0070C0"/>
                </a:solidFill>
                <a:latin typeface="Calibri"/>
              </a:rPr>
              <a:t>group_name_2</a:t>
            </a:r>
          </a:p>
          <a:p>
            <a:r>
              <a:rPr lang="en-US" sz="1200" dirty="0">
                <a:solidFill>
                  <a:srgbClr val="0070C0"/>
                </a:solidFill>
                <a:latin typeface="Calibri"/>
              </a:rPr>
              <a:t>	dimension_3_value_1</a:t>
            </a:r>
          </a:p>
          <a:p>
            <a:r>
              <a:rPr lang="en-US" sz="1800" dirty="0">
                <a:solidFill>
                  <a:srgbClr val="0070C0"/>
                </a:solidFill>
                <a:latin typeface="Calibri"/>
              </a:rPr>
              <a:t>	...</a:t>
            </a:r>
          </a:p>
          <a:p>
            <a:r>
              <a:rPr lang="en-US" sz="1800" dirty="0">
                <a:solidFill>
                  <a:srgbClr val="0070C0"/>
                </a:solidFill>
                <a:latin typeface="Calibri"/>
              </a:rPr>
              <a:t>...</a:t>
            </a:r>
          </a:p>
          <a:p>
            <a:r>
              <a:rPr lang="en-US" sz="2000" dirty="0">
                <a:solidFill>
                  <a:srgbClr val="373A3A"/>
                </a:solidFill>
                <a:latin typeface="Calibri"/>
              </a:rPr>
              <a:t>This is a tree with the topmost node at the top of the file and the dimensions</a:t>
            </a:r>
          </a:p>
          <a:p>
            <a:r>
              <a:rPr lang="en-US" sz="2000" dirty="0">
                <a:solidFill>
                  <a:srgbClr val="373A3A"/>
                </a:solidFill>
                <a:latin typeface="Calibri"/>
              </a:rPr>
              <a:t>represent additional layers to the tree, with the symbols that make up those</a:t>
            </a:r>
          </a:p>
          <a:p>
            <a:r>
              <a:rPr lang="en-US" sz="2000" dirty="0">
                <a:solidFill>
                  <a:srgbClr val="373A3A"/>
                </a:solidFill>
                <a:latin typeface="Calibri"/>
              </a:rPr>
              <a:t>layers forming the nodes or branches of the tree.</a:t>
            </a:r>
          </a:p>
          <a:p>
            <a:r>
              <a:rPr lang="en-US" sz="2000" dirty="0">
                <a:solidFill>
                  <a:srgbClr val="373A3A"/>
                </a:solidFill>
                <a:latin typeface="Calibri"/>
              </a:rPr>
              <a:t>And the data file would look similar to the following:</a:t>
            </a:r>
          </a:p>
          <a:p>
            <a:endParaRPr lang="en-US" sz="2000" dirty="0">
              <a:solidFill>
                <a:srgbClr val="373A3A"/>
              </a:solidFill>
              <a:latin typeface="Calibri"/>
            </a:endParaRPr>
          </a:p>
          <a:p>
            <a:endParaRPr lang="en-US" sz="2000" dirty="0">
              <a:solidFill>
                <a:srgbClr val="373A3A"/>
              </a:solidFill>
              <a:latin typeface="Calibri"/>
            </a:endParaRPr>
          </a:p>
          <a:p>
            <a:endParaRPr lang="en-US" sz="2000" dirty="0">
              <a:solidFill>
                <a:srgbClr val="373A3A"/>
              </a:solidFill>
              <a:latin typeface="Calibri"/>
            </a:endParaRPr>
          </a:p>
          <a:p>
            <a:endParaRPr lang="en-US" sz="2000" dirty="0">
              <a:solidFill>
                <a:srgbClr val="373A3A"/>
              </a:solidFill>
              <a:latin typeface="Calibri"/>
            </a:endParaRPr>
          </a:p>
          <a:p>
            <a:endParaRPr lang="en-US" sz="2000" dirty="0">
              <a:solidFill>
                <a:srgbClr val="373A3A"/>
              </a:solidFill>
              <a:latin typeface="Calibri"/>
            </a:endParaRPr>
          </a:p>
          <a:p>
            <a:r>
              <a:rPr lang="en-US" sz="2000" dirty="0">
                <a:solidFill>
                  <a:srgbClr val="373A3A"/>
                </a:solidFill>
                <a:latin typeface="Calibri"/>
              </a:rPr>
              <a:t>There is one reserved character which is the "*" character allowing the mapping</a:t>
            </a:r>
          </a:p>
          <a:p>
            <a:r>
              <a:rPr lang="en-US" sz="2000" dirty="0">
                <a:solidFill>
                  <a:srgbClr val="373A3A"/>
                </a:solidFill>
                <a:latin typeface="Calibri"/>
              </a:rPr>
              <a:t>of defaults. This must appear in both the input and the data file of the tree.</a:t>
            </a:r>
          </a:p>
          <a:p>
            <a:r>
              <a:rPr lang="en-US" sz="2000" dirty="0">
                <a:solidFill>
                  <a:srgbClr val="373A3A"/>
                </a:solidFill>
                <a:latin typeface="Calibri"/>
              </a:rPr>
              <a:t>The extensions has the following commands.</a:t>
            </a:r>
          </a:p>
          <a:p>
            <a:endParaRPr lang="en-US" sz="2000" dirty="0">
              <a:solidFill>
                <a:srgbClr val="373A3A"/>
              </a:solidFill>
              <a:latin typeface="Calibri"/>
            </a:endParaRPr>
          </a:p>
        </p:txBody>
      </p:sp>
      <p:sp>
        <p:nvSpPr>
          <p:cNvPr id="16" name="TextBox 15">
            <a:extLst>
              <a:ext uri="{FF2B5EF4-FFF2-40B4-BE49-F238E27FC236}">
                <a16:creationId xmlns:a16="http://schemas.microsoft.com/office/drawing/2014/main" id="{70BE0324-DA92-DCE4-92CA-8C16098EE063}"/>
              </a:ext>
            </a:extLst>
          </p:cNvPr>
          <p:cNvSpPr txBox="1"/>
          <p:nvPr/>
        </p:nvSpPr>
        <p:spPr>
          <a:xfrm>
            <a:off x="10683341" y="25053579"/>
            <a:ext cx="8658759" cy="12741950"/>
          </a:xfrm>
          <a:prstGeom prst="rect">
            <a:avLst/>
          </a:prstGeom>
          <a:noFill/>
        </p:spPr>
        <p:txBody>
          <a:bodyPr wrap="square" rtlCol="0">
            <a:spAutoFit/>
          </a:bodyPr>
          <a:lstStyle/>
          <a:p>
            <a:pPr>
              <a:lnSpc>
                <a:spcPts val="3600"/>
              </a:lnSpc>
            </a:pPr>
            <a:r>
              <a:rPr lang="en-US" sz="5200" b="1" dirty="0">
                <a:solidFill>
                  <a:srgbClr val="78A22F"/>
                </a:solidFill>
                <a:latin typeface="Calibri"/>
              </a:rPr>
              <a:t>math</a:t>
            </a:r>
          </a:p>
          <a:p>
            <a:r>
              <a:rPr lang="en-US" sz="1800" dirty="0">
                <a:solidFill>
                  <a:srgbClr val="00B0F0"/>
                </a:solidFill>
                <a:latin typeface="Calibri"/>
              </a:rPr>
              <a:t>e </a:t>
            </a:r>
            <a:r>
              <a:rPr lang="en-US" sz="1800" dirty="0">
                <a:solidFill>
                  <a:srgbClr val="373A3A"/>
                </a:solidFill>
                <a:latin typeface="Calibri"/>
              </a:rPr>
              <a:t>- return the nearest double-precision floating-point number to the base of natural logarithms</a:t>
            </a:r>
          </a:p>
          <a:p>
            <a:r>
              <a:rPr lang="en-US" sz="1800" dirty="0">
                <a:solidFill>
                  <a:srgbClr val="373A3A"/>
                </a:solidFill>
                <a:latin typeface="Calibri"/>
              </a:rPr>
              <a:t> </a:t>
            </a:r>
            <a:r>
              <a:rPr lang="en-US" sz="1800" dirty="0">
                <a:solidFill>
                  <a:srgbClr val="00B0F0"/>
                </a:solidFill>
                <a:latin typeface="Calibri"/>
              </a:rPr>
              <a:t>pi</a:t>
            </a:r>
            <a:r>
              <a:rPr lang="en-US" sz="1800" dirty="0">
                <a:solidFill>
                  <a:srgbClr val="373A3A"/>
                </a:solidFill>
                <a:latin typeface="Calibri"/>
              </a:rPr>
              <a:t> - return the nearest double-precision floating-point number to _pi_</a:t>
            </a:r>
          </a:p>
          <a:p>
            <a:r>
              <a:rPr lang="en-US" sz="1800" dirty="0">
                <a:solidFill>
                  <a:srgbClr val="00B0F0"/>
                </a:solidFill>
                <a:latin typeface="Calibri"/>
              </a:rPr>
              <a:t>random</a:t>
            </a:r>
            <a:r>
              <a:rPr lang="en-US" sz="1800" dirty="0">
                <a:solidFill>
                  <a:srgbClr val="373A3A"/>
                </a:solidFill>
                <a:latin typeface="Calibri"/>
              </a:rPr>
              <a:t> - return a random number in the range [0, 1[</a:t>
            </a:r>
          </a:p>
          <a:p>
            <a:endParaRPr lang="en-US" sz="1800" dirty="0">
              <a:solidFill>
                <a:srgbClr val="373A3A"/>
              </a:solidFill>
              <a:latin typeface="Calibri"/>
            </a:endParaRPr>
          </a:p>
          <a:p>
            <a:r>
              <a:rPr lang="en-US" sz="1800" dirty="0">
                <a:solidFill>
                  <a:srgbClr val="C00000"/>
                </a:solidFill>
                <a:latin typeface="Calibri"/>
              </a:rPr>
              <a:t>abs</a:t>
            </a:r>
            <a:r>
              <a:rPr lang="en-US" sz="1800" dirty="0">
                <a:solidFill>
                  <a:srgbClr val="373A3A"/>
                </a:solidFill>
                <a:latin typeface="Calibri"/>
              </a:rPr>
              <a:t> - return the absolute value of the argument</a:t>
            </a:r>
          </a:p>
          <a:p>
            <a:r>
              <a:rPr lang="en-US" sz="1800" dirty="0" err="1">
                <a:solidFill>
                  <a:srgbClr val="C00000"/>
                </a:solidFill>
                <a:latin typeface="Calibri"/>
              </a:rPr>
              <a:t>acos</a:t>
            </a:r>
            <a:r>
              <a:rPr lang="en-US" sz="1800" dirty="0">
                <a:solidFill>
                  <a:srgbClr val="373A3A"/>
                </a:solidFill>
                <a:latin typeface="Calibri"/>
              </a:rPr>
              <a:t> - return the arc cosine of the argument in the range [0, _pi_]</a:t>
            </a:r>
          </a:p>
          <a:p>
            <a:r>
              <a:rPr lang="en-US" sz="1800" dirty="0" err="1">
                <a:solidFill>
                  <a:srgbClr val="C00000"/>
                </a:solidFill>
                <a:latin typeface="Calibri"/>
              </a:rPr>
              <a:t>asin</a:t>
            </a:r>
            <a:r>
              <a:rPr lang="en-US" sz="1800" dirty="0">
                <a:solidFill>
                  <a:srgbClr val="373A3A"/>
                </a:solidFill>
                <a:latin typeface="Calibri"/>
              </a:rPr>
              <a:t> - return the arc sine of the argument in the range [- _pi_ / 2, _pi_ / 2]</a:t>
            </a:r>
          </a:p>
          <a:p>
            <a:r>
              <a:rPr lang="en-US" sz="1800" dirty="0" err="1">
                <a:solidFill>
                  <a:srgbClr val="C00000"/>
                </a:solidFill>
                <a:latin typeface="Calibri"/>
              </a:rPr>
              <a:t>atan</a:t>
            </a:r>
            <a:r>
              <a:rPr lang="en-US" sz="1800" dirty="0">
                <a:solidFill>
                  <a:srgbClr val="373A3A"/>
                </a:solidFill>
                <a:latin typeface="Calibri"/>
              </a:rPr>
              <a:t> - return the arc tangent of the argument in the range [- _pi_ / 2, _pi_ / 2]</a:t>
            </a:r>
          </a:p>
          <a:p>
            <a:r>
              <a:rPr lang="en-US" sz="1800" dirty="0" err="1">
                <a:solidFill>
                  <a:srgbClr val="C00000"/>
                </a:solidFill>
                <a:latin typeface="Calibri"/>
              </a:rPr>
              <a:t>cbrt</a:t>
            </a:r>
            <a:r>
              <a:rPr lang="en-US" sz="1800" dirty="0">
                <a:solidFill>
                  <a:srgbClr val="373A3A"/>
                </a:solidFill>
                <a:latin typeface="Calibri"/>
              </a:rPr>
              <a:t> - return the cube root of the argument</a:t>
            </a:r>
          </a:p>
          <a:p>
            <a:r>
              <a:rPr lang="en-US" sz="1800" dirty="0">
                <a:solidFill>
                  <a:srgbClr val="C00000"/>
                </a:solidFill>
                <a:latin typeface="Calibri"/>
              </a:rPr>
              <a:t>ceil</a:t>
            </a:r>
            <a:r>
              <a:rPr lang="en-US" sz="1800" dirty="0">
                <a:solidFill>
                  <a:srgbClr val="373A3A"/>
                </a:solidFill>
                <a:latin typeface="Calibri"/>
              </a:rPr>
              <a:t> - return the smallest integer (as a double) greater than or equal to the argument</a:t>
            </a:r>
          </a:p>
          <a:p>
            <a:r>
              <a:rPr lang="en-US" sz="1800" dirty="0">
                <a:solidFill>
                  <a:srgbClr val="C00000"/>
                </a:solidFill>
                <a:latin typeface="Calibri"/>
              </a:rPr>
              <a:t>cos</a:t>
            </a:r>
            <a:r>
              <a:rPr lang="en-US" sz="1800" dirty="0">
                <a:solidFill>
                  <a:srgbClr val="373A3A"/>
                </a:solidFill>
                <a:latin typeface="Calibri"/>
              </a:rPr>
              <a:t> - return the cosine of the argument (in radians)</a:t>
            </a:r>
          </a:p>
          <a:p>
            <a:r>
              <a:rPr lang="en-US" sz="1800" dirty="0" err="1">
                <a:solidFill>
                  <a:srgbClr val="C00000"/>
                </a:solidFill>
                <a:latin typeface="Calibri"/>
              </a:rPr>
              <a:t>cosh</a:t>
            </a:r>
            <a:r>
              <a:rPr lang="en-US" sz="1800" dirty="0">
                <a:solidFill>
                  <a:srgbClr val="373A3A"/>
                </a:solidFill>
                <a:latin typeface="Calibri"/>
              </a:rPr>
              <a:t> - return the hyperbolic cosine of the argument decrement-exact` -- decrement the integer argument (by one), throwing an exception on integer underflow</a:t>
            </a:r>
          </a:p>
          <a:p>
            <a:r>
              <a:rPr lang="en-US" sz="1800" dirty="0">
                <a:solidFill>
                  <a:srgbClr val="373A3A"/>
                </a:solidFill>
                <a:latin typeface="Calibri"/>
              </a:rPr>
              <a:t> </a:t>
            </a:r>
            <a:r>
              <a:rPr lang="en-US" sz="1800" dirty="0">
                <a:solidFill>
                  <a:srgbClr val="C00000"/>
                </a:solidFill>
                <a:latin typeface="Calibri"/>
              </a:rPr>
              <a:t>exp</a:t>
            </a:r>
            <a:r>
              <a:rPr lang="en-US" sz="1800" dirty="0">
                <a:solidFill>
                  <a:srgbClr val="373A3A"/>
                </a:solidFill>
                <a:latin typeface="Calibri"/>
              </a:rPr>
              <a:t> - return the base of natural logarithm raised to the power of the argument</a:t>
            </a:r>
          </a:p>
          <a:p>
            <a:r>
              <a:rPr lang="en-US" sz="1800" dirty="0">
                <a:solidFill>
                  <a:srgbClr val="373A3A"/>
                </a:solidFill>
                <a:latin typeface="Calibri"/>
              </a:rPr>
              <a:t> </a:t>
            </a:r>
            <a:r>
              <a:rPr lang="en-US" sz="1800" dirty="0">
                <a:solidFill>
                  <a:srgbClr val="C00000"/>
                </a:solidFill>
                <a:latin typeface="Calibri"/>
              </a:rPr>
              <a:t>expm1</a:t>
            </a:r>
            <a:r>
              <a:rPr lang="en-US" sz="1800" dirty="0">
                <a:solidFill>
                  <a:srgbClr val="373A3A"/>
                </a:solidFill>
                <a:latin typeface="Calibri"/>
              </a:rPr>
              <a:t> - return one less than the base of the natural argument raised to the power of the argument</a:t>
            </a:r>
          </a:p>
          <a:p>
            <a:r>
              <a:rPr lang="en-US" sz="1800" dirty="0">
                <a:solidFill>
                  <a:srgbClr val="373A3A"/>
                </a:solidFill>
                <a:latin typeface="Calibri"/>
              </a:rPr>
              <a:t> </a:t>
            </a:r>
            <a:r>
              <a:rPr lang="en-US" sz="1800" dirty="0">
                <a:solidFill>
                  <a:srgbClr val="C00000"/>
                </a:solidFill>
                <a:latin typeface="Calibri"/>
              </a:rPr>
              <a:t>floor</a:t>
            </a:r>
            <a:r>
              <a:rPr lang="en-US" sz="1800" dirty="0">
                <a:solidFill>
                  <a:srgbClr val="373A3A"/>
                </a:solidFill>
                <a:latin typeface="Calibri"/>
              </a:rPr>
              <a:t> - return the largest integer (as a double) less than or equal to the argument</a:t>
            </a:r>
          </a:p>
          <a:p>
            <a:r>
              <a:rPr lang="en-US" sz="1800" dirty="0">
                <a:solidFill>
                  <a:srgbClr val="373A3A"/>
                </a:solidFill>
                <a:latin typeface="Calibri"/>
              </a:rPr>
              <a:t> </a:t>
            </a:r>
            <a:r>
              <a:rPr lang="en-US" sz="1800" dirty="0">
                <a:solidFill>
                  <a:srgbClr val="C00000"/>
                </a:solidFill>
                <a:latin typeface="Calibri"/>
              </a:rPr>
              <a:t>get-exponent</a:t>
            </a:r>
            <a:r>
              <a:rPr lang="en-US" sz="1800" dirty="0">
                <a:solidFill>
                  <a:srgbClr val="373A3A"/>
                </a:solidFill>
                <a:latin typeface="Calibri"/>
              </a:rPr>
              <a:t> - return the exponent of the (double) argument (an integer)</a:t>
            </a:r>
          </a:p>
          <a:p>
            <a:r>
              <a:rPr lang="en-US" sz="1800" dirty="0">
                <a:solidFill>
                  <a:srgbClr val="373A3A"/>
                </a:solidFill>
                <a:latin typeface="Calibri"/>
              </a:rPr>
              <a:t> </a:t>
            </a:r>
            <a:r>
              <a:rPr lang="en-US" sz="1800" dirty="0">
                <a:solidFill>
                  <a:srgbClr val="C00000"/>
                </a:solidFill>
                <a:latin typeface="Calibri"/>
              </a:rPr>
              <a:t>increment-exact</a:t>
            </a:r>
            <a:r>
              <a:rPr lang="en-US" sz="1800" dirty="0">
                <a:solidFill>
                  <a:srgbClr val="373A3A"/>
                </a:solidFill>
                <a:latin typeface="Calibri"/>
              </a:rPr>
              <a:t> - increment the integer argument (by one), throwing an exception on integer overflow</a:t>
            </a:r>
          </a:p>
          <a:p>
            <a:r>
              <a:rPr lang="en-US" sz="1800" dirty="0">
                <a:solidFill>
                  <a:srgbClr val="C00000"/>
                </a:solidFill>
                <a:latin typeface="Calibri"/>
              </a:rPr>
              <a:t>log</a:t>
            </a:r>
            <a:r>
              <a:rPr lang="en-US" sz="1800" dirty="0">
                <a:solidFill>
                  <a:srgbClr val="373A3A"/>
                </a:solidFill>
                <a:latin typeface="Calibri"/>
              </a:rPr>
              <a:t> - return the logarithm (base _e_) of the argument</a:t>
            </a:r>
          </a:p>
          <a:p>
            <a:r>
              <a:rPr lang="en-US" sz="1800" dirty="0">
                <a:solidFill>
                  <a:srgbClr val="C00000"/>
                </a:solidFill>
                <a:latin typeface="Calibri"/>
              </a:rPr>
              <a:t>log10</a:t>
            </a:r>
            <a:r>
              <a:rPr lang="en-US" sz="1800" dirty="0">
                <a:solidFill>
                  <a:srgbClr val="373A3A"/>
                </a:solidFill>
                <a:latin typeface="Calibri"/>
              </a:rPr>
              <a:t> - return the logarithm (base 10) of the argument</a:t>
            </a:r>
          </a:p>
          <a:p>
            <a:r>
              <a:rPr lang="en-US" sz="1800" dirty="0">
                <a:solidFill>
                  <a:srgbClr val="C00000"/>
                </a:solidFill>
                <a:latin typeface="Calibri"/>
              </a:rPr>
              <a:t>log1p</a:t>
            </a:r>
            <a:r>
              <a:rPr lang="en-US" sz="1800" dirty="0">
                <a:solidFill>
                  <a:srgbClr val="373A3A"/>
                </a:solidFill>
                <a:latin typeface="Calibri"/>
              </a:rPr>
              <a:t> - return the logarithm (base _e_) of the argument + 1</a:t>
            </a:r>
          </a:p>
          <a:p>
            <a:r>
              <a:rPr lang="en-US" sz="1800" dirty="0">
                <a:solidFill>
                  <a:srgbClr val="C00000"/>
                </a:solidFill>
                <a:latin typeface="Calibri"/>
              </a:rPr>
              <a:t>negate-exact</a:t>
            </a:r>
            <a:r>
              <a:rPr lang="en-US" sz="1800" dirty="0">
                <a:solidFill>
                  <a:srgbClr val="373A3A"/>
                </a:solidFill>
                <a:latin typeface="Calibri"/>
              </a:rPr>
              <a:t>`- return the (integer) negation of the (integer) argument, throwing an exception on overflow</a:t>
            </a:r>
          </a:p>
          <a:p>
            <a:r>
              <a:rPr lang="en-US" sz="1800" dirty="0">
                <a:solidFill>
                  <a:srgbClr val="C00000"/>
                </a:solidFill>
                <a:latin typeface="Calibri"/>
              </a:rPr>
              <a:t>next-down</a:t>
            </a:r>
            <a:r>
              <a:rPr lang="en-US" sz="1800" dirty="0">
                <a:solidFill>
                  <a:srgbClr val="373A3A"/>
                </a:solidFill>
                <a:latin typeface="Calibri"/>
              </a:rPr>
              <a:t> - return the next double-precision floating-point number after the argument in the direction of negative infinity</a:t>
            </a:r>
          </a:p>
          <a:p>
            <a:r>
              <a:rPr lang="en-US" sz="1800" dirty="0">
                <a:solidFill>
                  <a:srgbClr val="C00000"/>
                </a:solidFill>
                <a:latin typeface="Calibri"/>
              </a:rPr>
              <a:t>next-up</a:t>
            </a:r>
            <a:r>
              <a:rPr lang="en-US" sz="1800" dirty="0">
                <a:solidFill>
                  <a:srgbClr val="373A3A"/>
                </a:solidFill>
                <a:latin typeface="Calibri"/>
              </a:rPr>
              <a:t> - return the next double-precision floating-point number after the argument in the direction of positive infinity</a:t>
            </a:r>
          </a:p>
          <a:p>
            <a:r>
              <a:rPr lang="en-US" sz="1800" dirty="0" err="1">
                <a:solidFill>
                  <a:srgbClr val="C00000"/>
                </a:solidFill>
                <a:latin typeface="Calibri"/>
              </a:rPr>
              <a:t>rint</a:t>
            </a:r>
            <a:r>
              <a:rPr lang="en-US" sz="1800" dirty="0">
                <a:solidFill>
                  <a:srgbClr val="373A3A"/>
                </a:solidFill>
                <a:latin typeface="Calibri"/>
              </a:rPr>
              <a:t> - return the (double) integer closest to the argument</a:t>
            </a:r>
          </a:p>
          <a:p>
            <a:r>
              <a:rPr lang="en-US" sz="1800" dirty="0">
                <a:solidFill>
                  <a:srgbClr val="C00000"/>
                </a:solidFill>
                <a:latin typeface="Calibri"/>
              </a:rPr>
              <a:t>round</a:t>
            </a:r>
            <a:r>
              <a:rPr lang="en-US" sz="1800" dirty="0">
                <a:solidFill>
                  <a:srgbClr val="373A3A"/>
                </a:solidFill>
                <a:latin typeface="Calibri"/>
              </a:rPr>
              <a:t> - return the closest `int` to the argument (which is cast to a `float` first)</a:t>
            </a:r>
          </a:p>
          <a:p>
            <a:r>
              <a:rPr lang="en-US" sz="1800" dirty="0">
                <a:solidFill>
                  <a:srgbClr val="C00000"/>
                </a:solidFill>
                <a:latin typeface="Calibri"/>
              </a:rPr>
              <a:t>signum</a:t>
            </a:r>
            <a:r>
              <a:rPr lang="en-US" sz="1800" dirty="0">
                <a:solidFill>
                  <a:srgbClr val="373A3A"/>
                </a:solidFill>
                <a:latin typeface="Calibri"/>
              </a:rPr>
              <a:t> - return the sign of the argument in {0, -1, 1} (as doubles), for {zero, negative, positive} numbers respectively</a:t>
            </a:r>
          </a:p>
          <a:p>
            <a:r>
              <a:rPr lang="en-US" sz="1800" dirty="0">
                <a:solidFill>
                  <a:srgbClr val="C00000"/>
                </a:solidFill>
                <a:latin typeface="Calibri"/>
              </a:rPr>
              <a:t>sin</a:t>
            </a:r>
            <a:r>
              <a:rPr lang="en-US" sz="1800" dirty="0">
                <a:solidFill>
                  <a:srgbClr val="373A3A"/>
                </a:solidFill>
                <a:latin typeface="Calibri"/>
              </a:rPr>
              <a:t> - return the sine of the argument (in radians)</a:t>
            </a:r>
          </a:p>
          <a:p>
            <a:r>
              <a:rPr lang="en-US" sz="1800" dirty="0" err="1">
                <a:solidFill>
                  <a:srgbClr val="C00000"/>
                </a:solidFill>
                <a:latin typeface="Calibri"/>
              </a:rPr>
              <a:t>sinh</a:t>
            </a:r>
            <a:r>
              <a:rPr lang="en-US" sz="1800" dirty="0">
                <a:solidFill>
                  <a:srgbClr val="373A3A"/>
                </a:solidFill>
                <a:latin typeface="Calibri"/>
              </a:rPr>
              <a:t> - return the hyperbolic sine of the argument</a:t>
            </a:r>
          </a:p>
          <a:p>
            <a:r>
              <a:rPr lang="en-US" sz="1800" dirty="0">
                <a:solidFill>
                  <a:srgbClr val="C00000"/>
                </a:solidFill>
                <a:latin typeface="Calibri"/>
              </a:rPr>
              <a:t>sqrt</a:t>
            </a:r>
            <a:r>
              <a:rPr lang="en-US" sz="1800" dirty="0">
                <a:solidFill>
                  <a:srgbClr val="373A3A"/>
                </a:solidFill>
                <a:latin typeface="Calibri"/>
              </a:rPr>
              <a:t> - return the square root of the argument</a:t>
            </a:r>
          </a:p>
          <a:p>
            <a:r>
              <a:rPr lang="en-US" sz="1800" dirty="0">
                <a:solidFill>
                  <a:srgbClr val="C00000"/>
                </a:solidFill>
                <a:latin typeface="Calibri"/>
              </a:rPr>
              <a:t>tan</a:t>
            </a:r>
            <a:r>
              <a:rPr lang="en-US" sz="1800" dirty="0">
                <a:solidFill>
                  <a:srgbClr val="373A3A"/>
                </a:solidFill>
                <a:latin typeface="Calibri"/>
              </a:rPr>
              <a:t> - return the tangent of the argument (in radians)</a:t>
            </a:r>
          </a:p>
          <a:p>
            <a:r>
              <a:rPr lang="en-US" sz="1800" dirty="0">
                <a:solidFill>
                  <a:srgbClr val="C00000"/>
                </a:solidFill>
                <a:latin typeface="Calibri"/>
              </a:rPr>
              <a:t>tanh</a:t>
            </a:r>
            <a:r>
              <a:rPr lang="en-US" sz="1800" dirty="0">
                <a:solidFill>
                  <a:srgbClr val="373A3A"/>
                </a:solidFill>
                <a:latin typeface="Calibri"/>
              </a:rPr>
              <a:t> -- return the hyperbolic tangent of the argument</a:t>
            </a:r>
          </a:p>
          <a:p>
            <a:r>
              <a:rPr lang="en-US" sz="1800" dirty="0">
                <a:solidFill>
                  <a:srgbClr val="C00000"/>
                </a:solidFill>
                <a:latin typeface="Calibri"/>
              </a:rPr>
              <a:t>to-degrees</a:t>
            </a:r>
            <a:r>
              <a:rPr lang="en-US" sz="1800" dirty="0">
                <a:solidFill>
                  <a:srgbClr val="373A3A"/>
                </a:solidFill>
                <a:latin typeface="Calibri"/>
              </a:rPr>
              <a:t> - convert the argument (in radians) to degrees</a:t>
            </a:r>
          </a:p>
          <a:p>
            <a:r>
              <a:rPr lang="en-US" sz="1800" dirty="0">
                <a:solidFill>
                  <a:srgbClr val="C00000"/>
                </a:solidFill>
                <a:latin typeface="Calibri"/>
              </a:rPr>
              <a:t>to-int-exact</a:t>
            </a:r>
            <a:r>
              <a:rPr lang="en-US" sz="1800" dirty="0">
                <a:solidFill>
                  <a:srgbClr val="373A3A"/>
                </a:solidFill>
                <a:latin typeface="Calibri"/>
              </a:rPr>
              <a:t> - convert the argument to an integer, throwing an execution on overflow (calls round without casting to `float`, returning a `long`, which is then converted to an integer)</a:t>
            </a:r>
          </a:p>
          <a:p>
            <a:r>
              <a:rPr lang="en-US" sz="1800" dirty="0">
                <a:solidFill>
                  <a:srgbClr val="373A3A"/>
                </a:solidFill>
                <a:latin typeface="Calibri"/>
              </a:rPr>
              <a:t> </a:t>
            </a:r>
            <a:r>
              <a:rPr lang="en-US" sz="1800" dirty="0">
                <a:solidFill>
                  <a:srgbClr val="C00000"/>
                </a:solidFill>
                <a:latin typeface="Calibri"/>
              </a:rPr>
              <a:t>to-radians</a:t>
            </a:r>
            <a:r>
              <a:rPr lang="en-US" sz="1800" dirty="0">
                <a:solidFill>
                  <a:srgbClr val="373A3A"/>
                </a:solidFill>
                <a:latin typeface="Calibri"/>
              </a:rPr>
              <a:t> - convert the argument (in degrees) to radians</a:t>
            </a:r>
          </a:p>
          <a:p>
            <a:r>
              <a:rPr lang="en-US" sz="1800" dirty="0">
                <a:solidFill>
                  <a:srgbClr val="373A3A"/>
                </a:solidFill>
                <a:latin typeface="Calibri"/>
              </a:rPr>
              <a:t> </a:t>
            </a:r>
            <a:r>
              <a:rPr lang="en-US" sz="1800" dirty="0" err="1">
                <a:solidFill>
                  <a:srgbClr val="C00000"/>
                </a:solidFill>
                <a:latin typeface="Calibri"/>
              </a:rPr>
              <a:t>ulp</a:t>
            </a:r>
            <a:r>
              <a:rPr lang="en-US" sz="1800" dirty="0">
                <a:solidFill>
                  <a:srgbClr val="373A3A"/>
                </a:solidFill>
                <a:latin typeface="Calibri"/>
              </a:rPr>
              <a:t> - returns the size of the 'units in the last place' of the argument</a:t>
            </a:r>
          </a:p>
        </p:txBody>
      </p:sp>
      <p:sp>
        <p:nvSpPr>
          <p:cNvPr id="18" name="TextBox 17">
            <a:extLst>
              <a:ext uri="{FF2B5EF4-FFF2-40B4-BE49-F238E27FC236}">
                <a16:creationId xmlns:a16="http://schemas.microsoft.com/office/drawing/2014/main" id="{466498FA-99DD-BC66-BA2E-6BFF0773903C}"/>
              </a:ext>
            </a:extLst>
          </p:cNvPr>
          <p:cNvSpPr txBox="1"/>
          <p:nvPr/>
        </p:nvSpPr>
        <p:spPr>
          <a:xfrm>
            <a:off x="19887125" y="25009495"/>
            <a:ext cx="8670759" cy="9048631"/>
          </a:xfrm>
          <a:prstGeom prst="rect">
            <a:avLst/>
          </a:prstGeom>
          <a:noFill/>
        </p:spPr>
        <p:txBody>
          <a:bodyPr wrap="square" rtlCol="0">
            <a:spAutoFit/>
          </a:bodyPr>
          <a:lstStyle/>
          <a:p>
            <a:pPr>
              <a:lnSpc>
                <a:spcPts val="3600"/>
              </a:lnSpc>
            </a:pPr>
            <a:r>
              <a:rPr lang="en-US" sz="5200" b="1" dirty="0" err="1">
                <a:solidFill>
                  <a:srgbClr val="78A22F"/>
                </a:solidFill>
                <a:latin typeface="Calibri"/>
              </a:rPr>
              <a:t>mgr</a:t>
            </a:r>
            <a:endParaRPr lang="en-US" sz="5200" b="1" dirty="0">
              <a:solidFill>
                <a:srgbClr val="78A22F"/>
              </a:solidFill>
              <a:latin typeface="Calibri"/>
            </a:endParaRPr>
          </a:p>
          <a:p>
            <a:r>
              <a:rPr lang="en-US" sz="1200" dirty="0" err="1">
                <a:solidFill>
                  <a:srgbClr val="373A3A"/>
                </a:solidFill>
                <a:latin typeface="Calibri"/>
              </a:rPr>
              <a:t>mgr:mem</a:t>
            </a:r>
            <a:r>
              <a:rPr lang="en-US" sz="1200" dirty="0">
                <a:solidFill>
                  <a:srgbClr val="373A3A"/>
                </a:solidFill>
                <a:latin typeface="Calibri"/>
              </a:rPr>
              <a:t>` The total amount of (heap and non-heap) memory used, in bytes.</a:t>
            </a:r>
          </a:p>
          <a:p>
            <a:r>
              <a:rPr lang="en-US" sz="1200" dirty="0" err="1">
                <a:solidFill>
                  <a:srgbClr val="373A3A"/>
                </a:solidFill>
                <a:latin typeface="Calibri"/>
              </a:rPr>
              <a:t>mgr:mem-p</a:t>
            </a:r>
            <a:r>
              <a:rPr lang="en-US" sz="1200" dirty="0">
                <a:solidFill>
                  <a:srgbClr val="373A3A"/>
                </a:solidFill>
                <a:latin typeface="Calibri"/>
              </a:rPr>
              <a:t>` The amount of heap and non-heap memory used as a proportion of the amount allocated.</a:t>
            </a:r>
          </a:p>
          <a:p>
            <a:r>
              <a:rPr lang="en-US" sz="1200" dirty="0" err="1">
                <a:solidFill>
                  <a:srgbClr val="373A3A"/>
                </a:solidFill>
                <a:latin typeface="Calibri"/>
              </a:rPr>
              <a:t>mgr:mem-pct-str</a:t>
            </a:r>
            <a:r>
              <a:rPr lang="en-US" sz="1200" dirty="0">
                <a:solidFill>
                  <a:srgbClr val="373A3A"/>
                </a:solidFill>
                <a:latin typeface="Calibri"/>
              </a:rPr>
              <a:t>` A string reporting `</a:t>
            </a:r>
            <a:r>
              <a:rPr lang="en-US" sz="1200" dirty="0" err="1">
                <a:solidFill>
                  <a:srgbClr val="373A3A"/>
                </a:solidFill>
                <a:latin typeface="Calibri"/>
              </a:rPr>
              <a:t>mgr:mem-p</a:t>
            </a:r>
            <a:r>
              <a:rPr lang="en-US" sz="1200" dirty="0">
                <a:solidFill>
                  <a:srgbClr val="373A3A"/>
                </a:solidFill>
                <a:latin typeface="Calibri"/>
              </a:rPr>
              <a:t>` as an integer percentage (ending with a "%" character).</a:t>
            </a:r>
          </a:p>
          <a:p>
            <a:r>
              <a:rPr lang="en-US" sz="1200" dirty="0" err="1">
                <a:solidFill>
                  <a:srgbClr val="373A3A"/>
                </a:solidFill>
                <a:latin typeface="Calibri"/>
              </a:rPr>
              <a:t>mgr:heap-used</a:t>
            </a:r>
            <a:r>
              <a:rPr lang="en-US" sz="1200" dirty="0">
                <a:solidFill>
                  <a:srgbClr val="373A3A"/>
                </a:solidFill>
                <a:latin typeface="Calibri"/>
              </a:rPr>
              <a:t>` Amount of heap memory used (in bytes). Heap memory is the memory allocated by the JVM to storage of Java objects.</a:t>
            </a:r>
          </a:p>
          <a:p>
            <a:r>
              <a:rPr lang="en-US" sz="1200" dirty="0" err="1">
                <a:solidFill>
                  <a:srgbClr val="373A3A"/>
                </a:solidFill>
                <a:latin typeface="Calibri"/>
              </a:rPr>
              <a:t>mgr:non-heap-used</a:t>
            </a:r>
            <a:r>
              <a:rPr lang="en-US" sz="1200" dirty="0">
                <a:solidFill>
                  <a:srgbClr val="373A3A"/>
                </a:solidFill>
                <a:latin typeface="Calibri"/>
              </a:rPr>
              <a:t>` Amount of non-heap memory used. 'Non-heap' memory is memory allocated by the JVM for classes and metadata.</a:t>
            </a:r>
          </a:p>
          <a:p>
            <a:r>
              <a:rPr lang="en-US" sz="1200" dirty="0" err="1">
                <a:solidFill>
                  <a:srgbClr val="373A3A"/>
                </a:solidFill>
                <a:latin typeface="Calibri"/>
              </a:rPr>
              <a:t>mgr:heap-alloc</a:t>
            </a:r>
            <a:r>
              <a:rPr lang="en-US" sz="1200" dirty="0">
                <a:solidFill>
                  <a:srgbClr val="373A3A"/>
                </a:solidFill>
                <a:latin typeface="Calibri"/>
              </a:rPr>
              <a:t>` Amount of heap memory allocated ('committed' in Java jargon). See [Java documentation](https://</a:t>
            </a:r>
            <a:r>
              <a:rPr lang="en-US" sz="1200" dirty="0" err="1">
                <a:solidFill>
                  <a:srgbClr val="373A3A"/>
                </a:solidFill>
                <a:latin typeface="Calibri"/>
              </a:rPr>
              <a:t>docs.oracle.com</a:t>
            </a:r>
            <a:r>
              <a:rPr lang="en-US" sz="1200" dirty="0">
                <a:solidFill>
                  <a:srgbClr val="373A3A"/>
                </a:solidFill>
                <a:latin typeface="Calibri"/>
              </a:rPr>
              <a:t>/</a:t>
            </a:r>
            <a:r>
              <a:rPr lang="en-US" sz="1200" dirty="0" err="1">
                <a:solidFill>
                  <a:srgbClr val="373A3A"/>
                </a:solidFill>
                <a:latin typeface="Calibri"/>
              </a:rPr>
              <a:t>javase</a:t>
            </a:r>
            <a:r>
              <a:rPr lang="en-US" sz="1200" dirty="0">
                <a:solidFill>
                  <a:srgbClr val="373A3A"/>
                </a:solidFill>
                <a:latin typeface="Calibri"/>
              </a:rPr>
              <a:t>/8/docs/</a:t>
            </a:r>
            <a:r>
              <a:rPr lang="en-US" sz="1200" dirty="0" err="1">
                <a:solidFill>
                  <a:srgbClr val="373A3A"/>
                </a:solidFill>
                <a:latin typeface="Calibri"/>
              </a:rPr>
              <a:t>api</a:t>
            </a:r>
            <a:r>
              <a:rPr lang="en-US" sz="1200" dirty="0">
                <a:solidFill>
                  <a:srgbClr val="373A3A"/>
                </a:solidFill>
                <a:latin typeface="Calibri"/>
              </a:rPr>
              <a:t>/java/lang/management/</a:t>
            </a:r>
            <a:r>
              <a:rPr lang="en-US" sz="1200" dirty="0" err="1">
                <a:solidFill>
                  <a:srgbClr val="373A3A"/>
                </a:solidFill>
                <a:latin typeface="Calibri"/>
              </a:rPr>
              <a:t>MemoryUsage.html</a:t>
            </a:r>
            <a:r>
              <a:rPr lang="en-US" sz="1200" dirty="0">
                <a:solidFill>
                  <a:srgbClr val="373A3A"/>
                </a:solidFill>
                <a:latin typeface="Calibri"/>
              </a:rPr>
              <a:t>) for more information.</a:t>
            </a:r>
          </a:p>
          <a:p>
            <a:r>
              <a:rPr lang="en-US" sz="1200" dirty="0" err="1">
                <a:solidFill>
                  <a:srgbClr val="373A3A"/>
                </a:solidFill>
                <a:latin typeface="Calibri"/>
              </a:rPr>
              <a:t>mgr:non-heap-alloc</a:t>
            </a:r>
            <a:r>
              <a:rPr lang="en-US" sz="1200" dirty="0">
                <a:solidFill>
                  <a:srgbClr val="373A3A"/>
                </a:solidFill>
                <a:latin typeface="Calibri"/>
              </a:rPr>
              <a:t>` Amount of non-heap memory allocated.</a:t>
            </a:r>
          </a:p>
          <a:p>
            <a:r>
              <a:rPr lang="en-US" sz="1200" dirty="0" err="1">
                <a:solidFill>
                  <a:srgbClr val="373A3A"/>
                </a:solidFill>
                <a:latin typeface="Calibri"/>
              </a:rPr>
              <a:t>mgr:heap-init</a:t>
            </a:r>
            <a:r>
              <a:rPr lang="en-US" sz="1200" dirty="0">
                <a:solidFill>
                  <a:srgbClr val="373A3A"/>
                </a:solidFill>
                <a:latin typeface="Calibri"/>
              </a:rPr>
              <a:t>` Initial amount of heap memory the JVM requested from the operating system. (May be undefined.)</a:t>
            </a:r>
          </a:p>
          <a:p>
            <a:r>
              <a:rPr lang="en-US" sz="1200" dirty="0" err="1">
                <a:solidFill>
                  <a:srgbClr val="373A3A"/>
                </a:solidFill>
                <a:latin typeface="Calibri"/>
              </a:rPr>
              <a:t>mgr:non-heap-init</a:t>
            </a:r>
            <a:r>
              <a:rPr lang="en-US" sz="1200" dirty="0">
                <a:solidFill>
                  <a:srgbClr val="373A3A"/>
                </a:solidFill>
                <a:latin typeface="Calibri"/>
              </a:rPr>
              <a:t>` Initial amount of non-heap memory the JVM requested from the operating system. (May be undefined.)</a:t>
            </a:r>
          </a:p>
          <a:p>
            <a:r>
              <a:rPr lang="en-US" sz="1200" dirty="0" err="1">
                <a:solidFill>
                  <a:srgbClr val="373A3A"/>
                </a:solidFill>
                <a:latin typeface="Calibri"/>
              </a:rPr>
              <a:t>mgr:heap-max</a:t>
            </a:r>
            <a:r>
              <a:rPr lang="en-US" sz="1200" dirty="0">
                <a:solidFill>
                  <a:srgbClr val="373A3A"/>
                </a:solidFill>
                <a:latin typeface="Calibri"/>
              </a:rPr>
              <a:t>` Maximum amount of heap memory that can be used for memory management. (May be undefined.)</a:t>
            </a:r>
          </a:p>
          <a:p>
            <a:r>
              <a:rPr lang="en-US" sz="1200" dirty="0" err="1">
                <a:solidFill>
                  <a:srgbClr val="373A3A"/>
                </a:solidFill>
                <a:latin typeface="Calibri"/>
              </a:rPr>
              <a:t>mgr:non-heap-max</a:t>
            </a:r>
            <a:r>
              <a:rPr lang="en-US" sz="1200" dirty="0">
                <a:solidFill>
                  <a:srgbClr val="373A3A"/>
                </a:solidFill>
                <a:latin typeface="Calibri"/>
              </a:rPr>
              <a:t>` Maximum amount of non-heap memory that can be used for memory management. (May be undefined.)</a:t>
            </a:r>
          </a:p>
          <a:p>
            <a:r>
              <a:rPr lang="en-US" sz="1200" dirty="0" err="1">
                <a:solidFill>
                  <a:srgbClr val="373A3A"/>
                </a:solidFill>
                <a:latin typeface="Calibri"/>
              </a:rPr>
              <a:t>mgr:mem-str</a:t>
            </a:r>
            <a:r>
              <a:rPr lang="en-US" sz="1200" dirty="0">
                <a:solidFill>
                  <a:srgbClr val="373A3A"/>
                </a:solidFill>
                <a:latin typeface="Calibri"/>
              </a:rPr>
              <a:t>` The heap and non-heap memory used in a human-readable string.</a:t>
            </a:r>
          </a:p>
          <a:p>
            <a:r>
              <a:rPr lang="en-US" sz="1200" dirty="0" err="1">
                <a:solidFill>
                  <a:srgbClr val="373A3A"/>
                </a:solidFill>
                <a:latin typeface="Calibri"/>
              </a:rPr>
              <a:t>mgr:heap-used-str</a:t>
            </a:r>
            <a:r>
              <a:rPr lang="en-US" sz="1200" dirty="0">
                <a:solidFill>
                  <a:srgbClr val="373A3A"/>
                </a:solidFill>
                <a:latin typeface="Calibri"/>
              </a:rPr>
              <a:t>` The heap memory used in a human-readable string.</a:t>
            </a:r>
          </a:p>
          <a:p>
            <a:r>
              <a:rPr lang="en-US" sz="1200" dirty="0" err="1">
                <a:solidFill>
                  <a:srgbClr val="373A3A"/>
                </a:solidFill>
                <a:latin typeface="Calibri"/>
              </a:rPr>
              <a:t>mgr:non-heap-used-str</a:t>
            </a:r>
            <a:r>
              <a:rPr lang="en-US" sz="1200" dirty="0">
                <a:solidFill>
                  <a:srgbClr val="373A3A"/>
                </a:solidFill>
                <a:latin typeface="Calibri"/>
              </a:rPr>
              <a:t>` The non-heap memory used in a human-readable string.</a:t>
            </a:r>
          </a:p>
          <a:p>
            <a:r>
              <a:rPr lang="en-US" sz="1200" dirty="0" err="1">
                <a:solidFill>
                  <a:srgbClr val="373A3A"/>
                </a:solidFill>
                <a:latin typeface="Calibri"/>
              </a:rPr>
              <a:t>mgr:alloc-str</a:t>
            </a:r>
            <a:r>
              <a:rPr lang="en-US" sz="1200" dirty="0">
                <a:solidFill>
                  <a:srgbClr val="373A3A"/>
                </a:solidFill>
                <a:latin typeface="Calibri"/>
              </a:rPr>
              <a:t>` The heap and non-heap memory allocated in a human-readable string.</a:t>
            </a:r>
          </a:p>
          <a:p>
            <a:r>
              <a:rPr lang="en-US" sz="1200" dirty="0" err="1">
                <a:solidFill>
                  <a:srgbClr val="373A3A"/>
                </a:solidFill>
                <a:latin typeface="Calibri"/>
              </a:rPr>
              <a:t>mgr:threads</a:t>
            </a:r>
            <a:r>
              <a:rPr lang="en-US" sz="1200" dirty="0">
                <a:solidFill>
                  <a:srgbClr val="373A3A"/>
                </a:solidFill>
                <a:latin typeface="Calibri"/>
              </a:rPr>
              <a:t>` The number of currently running threads.</a:t>
            </a:r>
          </a:p>
          <a:p>
            <a:r>
              <a:rPr lang="en-US" sz="1200" dirty="0" err="1">
                <a:solidFill>
                  <a:srgbClr val="373A3A"/>
                </a:solidFill>
                <a:latin typeface="Calibri"/>
              </a:rPr>
              <a:t>mgr:peak-threads</a:t>
            </a:r>
            <a:r>
              <a:rPr lang="en-US" sz="1200" dirty="0">
                <a:solidFill>
                  <a:srgbClr val="373A3A"/>
                </a:solidFill>
                <a:latin typeface="Calibri"/>
              </a:rPr>
              <a:t>` The highest number of concurrent threads.</a:t>
            </a:r>
          </a:p>
          <a:p>
            <a:r>
              <a:rPr lang="en-US" sz="1200" dirty="0" err="1">
                <a:solidFill>
                  <a:srgbClr val="373A3A"/>
                </a:solidFill>
                <a:latin typeface="Calibri"/>
              </a:rPr>
              <a:t>mgr:all-threads</a:t>
            </a:r>
            <a:r>
              <a:rPr lang="en-US" sz="1200" dirty="0">
                <a:solidFill>
                  <a:srgbClr val="373A3A"/>
                </a:solidFill>
                <a:latin typeface="Calibri"/>
              </a:rPr>
              <a:t>` The total number of threads that the JVM has ever started.</a:t>
            </a:r>
          </a:p>
          <a:p>
            <a:r>
              <a:rPr lang="en-US" sz="1200" dirty="0" err="1">
                <a:solidFill>
                  <a:srgbClr val="373A3A"/>
                </a:solidFill>
                <a:latin typeface="Calibri"/>
              </a:rPr>
              <a:t>mgr:thread-cpu</a:t>
            </a:r>
            <a:r>
              <a:rPr lang="en-US" sz="1200" dirty="0">
                <a:solidFill>
                  <a:srgbClr val="373A3A"/>
                </a:solidFill>
                <a:latin typeface="Calibri"/>
              </a:rPr>
              <a:t>` The total amount of CPU time the thread associated with the caller has been running for.</a:t>
            </a:r>
          </a:p>
          <a:p>
            <a:r>
              <a:rPr lang="en-US" sz="1200" dirty="0" err="1">
                <a:solidFill>
                  <a:srgbClr val="373A3A"/>
                </a:solidFill>
                <a:latin typeface="Calibri"/>
              </a:rPr>
              <a:t>mgr:thread-user</a:t>
            </a:r>
            <a:r>
              <a:rPr lang="en-US" sz="1200" dirty="0">
                <a:solidFill>
                  <a:srgbClr val="373A3A"/>
                </a:solidFill>
                <a:latin typeface="Calibri"/>
              </a:rPr>
              <a:t>` The amount of CPU time the thread associated with the caller has spent running user code.</a:t>
            </a:r>
          </a:p>
          <a:p>
            <a:r>
              <a:rPr lang="en-US" sz="1200" dirty="0" err="1">
                <a:solidFill>
                  <a:srgbClr val="373A3A"/>
                </a:solidFill>
                <a:latin typeface="Calibri"/>
              </a:rPr>
              <a:t>mgr:thread-system</a:t>
            </a:r>
            <a:r>
              <a:rPr lang="en-US" sz="1200" dirty="0">
                <a:solidFill>
                  <a:srgbClr val="373A3A"/>
                </a:solidFill>
                <a:latin typeface="Calibri"/>
              </a:rPr>
              <a:t>` The amount of CPU time the thread associated with the caller has spent running operating system code (e.g. for file I/O).</a:t>
            </a:r>
          </a:p>
          <a:p>
            <a:r>
              <a:rPr lang="en-US" sz="1200" dirty="0" err="1">
                <a:solidFill>
                  <a:srgbClr val="373A3A"/>
                </a:solidFill>
                <a:latin typeface="Calibri"/>
              </a:rPr>
              <a:t>mgr:cpu-time</a:t>
            </a:r>
            <a:r>
              <a:rPr lang="en-US" sz="1200" dirty="0">
                <a:solidFill>
                  <a:srgbClr val="373A3A"/>
                </a:solidFill>
                <a:latin typeface="Calibri"/>
              </a:rPr>
              <a:t>` The total amount of CPU time all threads have been running for.</a:t>
            </a:r>
          </a:p>
          <a:p>
            <a:r>
              <a:rPr lang="en-US" sz="1200" dirty="0" err="1">
                <a:solidFill>
                  <a:srgbClr val="373A3A"/>
                </a:solidFill>
                <a:latin typeface="Calibri"/>
              </a:rPr>
              <a:t>mgr:user-time</a:t>
            </a:r>
            <a:r>
              <a:rPr lang="en-US" sz="1200" dirty="0">
                <a:solidFill>
                  <a:srgbClr val="373A3A"/>
                </a:solidFill>
                <a:latin typeface="Calibri"/>
              </a:rPr>
              <a:t>` The total amount of CPU time all threads have spent running user code.</a:t>
            </a:r>
          </a:p>
          <a:p>
            <a:r>
              <a:rPr lang="en-US" sz="1200" dirty="0" err="1">
                <a:solidFill>
                  <a:srgbClr val="373A3A"/>
                </a:solidFill>
                <a:latin typeface="Calibri"/>
              </a:rPr>
              <a:t>mgr:system-time</a:t>
            </a:r>
            <a:r>
              <a:rPr lang="en-US" sz="1200" dirty="0">
                <a:solidFill>
                  <a:srgbClr val="373A3A"/>
                </a:solidFill>
                <a:latin typeface="Calibri"/>
              </a:rPr>
              <a:t>` The total amount of CPU time all threads have spent running operating system code.</a:t>
            </a:r>
          </a:p>
          <a:p>
            <a:r>
              <a:rPr lang="en-US" sz="1200" dirty="0" err="1">
                <a:solidFill>
                  <a:srgbClr val="373A3A"/>
                </a:solidFill>
                <a:latin typeface="Calibri"/>
              </a:rPr>
              <a:t>mgr:blocked-time</a:t>
            </a:r>
            <a:r>
              <a:rPr lang="en-US" sz="1200" dirty="0">
                <a:solidFill>
                  <a:srgbClr val="373A3A"/>
                </a:solidFill>
                <a:latin typeface="Calibri"/>
              </a:rPr>
              <a:t>` The total amount of time threads have spent being blocked from execution (i.e. waiting to enter `synchronized` code currently occupied by another thread)</a:t>
            </a:r>
          </a:p>
          <a:p>
            <a:r>
              <a:rPr lang="en-US" sz="1200" dirty="0" err="1">
                <a:solidFill>
                  <a:srgbClr val="373A3A"/>
                </a:solidFill>
                <a:latin typeface="Calibri"/>
              </a:rPr>
              <a:t>mgr:blocked-count</a:t>
            </a:r>
            <a:r>
              <a:rPr lang="en-US" sz="1200" dirty="0">
                <a:solidFill>
                  <a:srgbClr val="373A3A"/>
                </a:solidFill>
                <a:latin typeface="Calibri"/>
              </a:rPr>
              <a:t>` A count of the number of times threads have been blocked from execution.</a:t>
            </a:r>
          </a:p>
          <a:p>
            <a:r>
              <a:rPr lang="en-US" sz="1200" dirty="0" err="1">
                <a:solidFill>
                  <a:srgbClr val="373A3A"/>
                </a:solidFill>
                <a:latin typeface="Calibri"/>
              </a:rPr>
              <a:t>mgr:waited-time</a:t>
            </a:r>
            <a:r>
              <a:rPr lang="en-US" sz="1200" dirty="0">
                <a:solidFill>
                  <a:srgbClr val="373A3A"/>
                </a:solidFill>
                <a:latin typeface="Calibri"/>
              </a:rPr>
              <a:t>` The total amount of time threads have spent waiting for a signal from another thread.</a:t>
            </a:r>
          </a:p>
          <a:p>
            <a:r>
              <a:rPr lang="en-US" sz="1200" dirty="0" err="1">
                <a:solidFill>
                  <a:srgbClr val="373A3A"/>
                </a:solidFill>
                <a:latin typeface="Calibri"/>
              </a:rPr>
              <a:t>mgr:waited-count</a:t>
            </a:r>
            <a:r>
              <a:rPr lang="en-US" sz="1200" dirty="0">
                <a:solidFill>
                  <a:srgbClr val="373A3A"/>
                </a:solidFill>
                <a:latin typeface="Calibri"/>
              </a:rPr>
              <a:t>` A count of the number of times threads have waited for a signal from another thread.</a:t>
            </a:r>
          </a:p>
          <a:p>
            <a:r>
              <a:rPr lang="en-US" sz="1200" dirty="0" err="1">
                <a:solidFill>
                  <a:srgbClr val="373A3A"/>
                </a:solidFill>
                <a:latin typeface="Calibri"/>
              </a:rPr>
              <a:t>mgr:jvm-start-time</a:t>
            </a:r>
            <a:r>
              <a:rPr lang="en-US" sz="1200" dirty="0">
                <a:solidFill>
                  <a:srgbClr val="373A3A"/>
                </a:solidFill>
                <a:latin typeface="Calibri"/>
              </a:rPr>
              <a:t>` The (approximate) start time of the JVM in seconds since midnight UTC on 1 January 1970.</a:t>
            </a:r>
          </a:p>
          <a:p>
            <a:r>
              <a:rPr lang="en-US" sz="1200" dirty="0" err="1">
                <a:solidFill>
                  <a:srgbClr val="373A3A"/>
                </a:solidFill>
                <a:latin typeface="Calibri"/>
              </a:rPr>
              <a:t>mgr:jvm-uptime</a:t>
            </a:r>
            <a:r>
              <a:rPr lang="en-US" sz="1200" dirty="0">
                <a:solidFill>
                  <a:srgbClr val="373A3A"/>
                </a:solidFill>
                <a:latin typeface="Calibri"/>
              </a:rPr>
              <a:t>` The (approximate) amount of time the JVM has been running for (in seconds)</a:t>
            </a:r>
          </a:p>
          <a:p>
            <a:r>
              <a:rPr lang="en-US" sz="1200" dirty="0" err="1">
                <a:solidFill>
                  <a:srgbClr val="373A3A"/>
                </a:solidFill>
                <a:latin typeface="Calibri"/>
              </a:rPr>
              <a:t>mgr:gc-count</a:t>
            </a:r>
            <a:r>
              <a:rPr lang="en-US" sz="1200" dirty="0">
                <a:solidFill>
                  <a:srgbClr val="373A3A"/>
                </a:solidFill>
                <a:latin typeface="Calibri"/>
              </a:rPr>
              <a:t>` A count of the number of garbage collections the JVM has done.</a:t>
            </a:r>
          </a:p>
          <a:p>
            <a:r>
              <a:rPr lang="en-US" sz="1200" dirty="0" err="1">
                <a:solidFill>
                  <a:srgbClr val="373A3A"/>
                </a:solidFill>
                <a:latin typeface="Calibri"/>
              </a:rPr>
              <a:t>mgr:gc-time</a:t>
            </a:r>
            <a:r>
              <a:rPr lang="en-US" sz="1200" dirty="0">
                <a:solidFill>
                  <a:srgbClr val="373A3A"/>
                </a:solidFill>
                <a:latin typeface="Calibri"/>
              </a:rPr>
              <a:t>` The amount of time in seconds spent on garbage collection.</a:t>
            </a:r>
          </a:p>
          <a:p>
            <a:r>
              <a:rPr lang="en-US" sz="1200" dirty="0" err="1">
                <a:solidFill>
                  <a:srgbClr val="373A3A"/>
                </a:solidFill>
                <a:latin typeface="Calibri"/>
              </a:rPr>
              <a:t>mgr:jvm-proc-count</a:t>
            </a:r>
            <a:r>
              <a:rPr lang="en-US" sz="1200" dirty="0">
                <a:solidFill>
                  <a:srgbClr val="373A3A"/>
                </a:solidFill>
                <a:latin typeface="Calibri"/>
              </a:rPr>
              <a:t>` The number of cores available to the JVM.</a:t>
            </a:r>
          </a:p>
          <a:p>
            <a:r>
              <a:rPr lang="en-US" sz="1200" dirty="0" err="1">
                <a:solidFill>
                  <a:srgbClr val="373A3A"/>
                </a:solidFill>
                <a:latin typeface="Calibri"/>
              </a:rPr>
              <a:t>mgr:system-load</a:t>
            </a:r>
            <a:r>
              <a:rPr lang="en-US" sz="1200" dirty="0">
                <a:solidFill>
                  <a:srgbClr val="373A3A"/>
                </a:solidFill>
                <a:latin typeface="Calibri"/>
              </a:rPr>
              <a:t>` The average system load over the last minute. See the [Java documentation](https://</a:t>
            </a:r>
            <a:r>
              <a:rPr lang="en-US" sz="1200" dirty="0" err="1">
                <a:solidFill>
                  <a:srgbClr val="373A3A"/>
                </a:solidFill>
                <a:latin typeface="Calibri"/>
              </a:rPr>
              <a:t>docs.oracle.com</a:t>
            </a:r>
            <a:r>
              <a:rPr lang="en-US" sz="1200" dirty="0">
                <a:solidFill>
                  <a:srgbClr val="373A3A"/>
                </a:solidFill>
                <a:latin typeface="Calibri"/>
              </a:rPr>
              <a:t>/</a:t>
            </a:r>
            <a:r>
              <a:rPr lang="en-US" sz="1200" dirty="0" err="1">
                <a:solidFill>
                  <a:srgbClr val="373A3A"/>
                </a:solidFill>
                <a:latin typeface="Calibri"/>
              </a:rPr>
              <a:t>javase</a:t>
            </a:r>
            <a:r>
              <a:rPr lang="en-US" sz="1200" dirty="0">
                <a:solidFill>
                  <a:srgbClr val="373A3A"/>
                </a:solidFill>
                <a:latin typeface="Calibri"/>
              </a:rPr>
              <a:t>/8/docs/</a:t>
            </a:r>
            <a:r>
              <a:rPr lang="en-US" sz="1200" dirty="0" err="1">
                <a:solidFill>
                  <a:srgbClr val="373A3A"/>
                </a:solidFill>
                <a:latin typeface="Calibri"/>
              </a:rPr>
              <a:t>api</a:t>
            </a:r>
            <a:r>
              <a:rPr lang="en-US" sz="1200" dirty="0">
                <a:solidFill>
                  <a:srgbClr val="373A3A"/>
                </a:solidFill>
                <a:latin typeface="Calibri"/>
              </a:rPr>
              <a:t>/java/lang/management/</a:t>
            </a:r>
            <a:r>
              <a:rPr lang="en-US" sz="1200" dirty="0" err="1">
                <a:solidFill>
                  <a:srgbClr val="373A3A"/>
                </a:solidFill>
                <a:latin typeface="Calibri"/>
              </a:rPr>
              <a:t>OperatingSystemMXBean.html#getSystemLoadAverage</a:t>
            </a:r>
            <a:r>
              <a:rPr lang="en-US" sz="1200" dirty="0">
                <a:solidFill>
                  <a:srgbClr val="373A3A"/>
                </a:solidFill>
                <a:latin typeface="Calibri"/>
              </a:rPr>
              <a:t>--) for more information.</a:t>
            </a:r>
          </a:p>
          <a:p>
            <a:r>
              <a:rPr lang="en-US" sz="1200" dirty="0" err="1">
                <a:solidFill>
                  <a:srgbClr val="373A3A"/>
                </a:solidFill>
                <a:latin typeface="Calibri"/>
              </a:rPr>
              <a:t>mgr:jvm-name</a:t>
            </a:r>
            <a:r>
              <a:rPr lang="en-US" sz="1200" dirty="0">
                <a:solidFill>
                  <a:srgbClr val="373A3A"/>
                </a:solidFill>
                <a:latin typeface="Calibri"/>
              </a:rPr>
              <a:t>` The name of the JVM. There's no guaranteed information contained here.</a:t>
            </a:r>
          </a:p>
          <a:p>
            <a:r>
              <a:rPr lang="en-US" sz="1200" dirty="0" err="1">
                <a:solidFill>
                  <a:srgbClr val="373A3A"/>
                </a:solidFill>
                <a:latin typeface="Calibri"/>
              </a:rPr>
              <a:t>mgr:cpu-time-str</a:t>
            </a:r>
            <a:r>
              <a:rPr lang="en-US" sz="1200" dirty="0">
                <a:solidFill>
                  <a:srgbClr val="373A3A"/>
                </a:solidFill>
                <a:latin typeface="Calibri"/>
              </a:rPr>
              <a:t>` A human-readable string option for `</a:t>
            </a:r>
            <a:r>
              <a:rPr lang="en-US" sz="1200" dirty="0" err="1">
                <a:solidFill>
                  <a:srgbClr val="373A3A"/>
                </a:solidFill>
                <a:latin typeface="Calibri"/>
              </a:rPr>
              <a:t>mgr:cpu-time</a:t>
            </a:r>
            <a:r>
              <a:rPr lang="en-US" sz="1200" dirty="0">
                <a:solidFill>
                  <a:srgbClr val="373A3A"/>
                </a:solidFill>
                <a:latin typeface="Calibri"/>
              </a:rPr>
              <a:t>`.</a:t>
            </a:r>
          </a:p>
          <a:p>
            <a:r>
              <a:rPr lang="en-US" sz="1200" dirty="0">
                <a:solidFill>
                  <a:srgbClr val="7030A0"/>
                </a:solidFill>
                <a:latin typeface="Calibri"/>
              </a:rPr>
              <a:t>user-time-str</a:t>
            </a:r>
            <a:r>
              <a:rPr lang="en-US" sz="1200" dirty="0">
                <a:solidFill>
                  <a:srgbClr val="373A3A"/>
                </a:solidFill>
                <a:latin typeface="Calibri"/>
              </a:rPr>
              <a:t>` A human-readable string option for `</a:t>
            </a:r>
            <a:r>
              <a:rPr lang="en-US" sz="1200" dirty="0" err="1">
                <a:solidFill>
                  <a:srgbClr val="373A3A"/>
                </a:solidFill>
                <a:latin typeface="Calibri"/>
              </a:rPr>
              <a:t>mgr:user-time</a:t>
            </a:r>
            <a:r>
              <a:rPr lang="en-US" sz="1200" dirty="0">
                <a:solidFill>
                  <a:srgbClr val="373A3A"/>
                </a:solidFill>
                <a:latin typeface="Calibri"/>
              </a:rPr>
              <a:t>`.</a:t>
            </a:r>
          </a:p>
          <a:p>
            <a:r>
              <a:rPr lang="en-US" sz="1200" dirty="0">
                <a:solidFill>
                  <a:srgbClr val="373A3A"/>
                </a:solidFill>
                <a:latin typeface="Calibri"/>
              </a:rPr>
              <a:t>A human-readable string option for </a:t>
            </a:r>
            <a:r>
              <a:rPr lang="en-US" sz="1200" b="1" dirty="0">
                <a:solidFill>
                  <a:srgbClr val="373A3A"/>
                </a:solidFill>
                <a:latin typeface="Calibri"/>
              </a:rPr>
              <a:t>system-time</a:t>
            </a:r>
            <a:r>
              <a:rPr lang="en-US" sz="1200" dirty="0">
                <a:solidFill>
                  <a:srgbClr val="373A3A"/>
                </a:solidFill>
                <a:latin typeface="Calibri"/>
              </a:rPr>
              <a:t>.</a:t>
            </a:r>
          </a:p>
          <a:p>
            <a:r>
              <a:rPr lang="en-US" sz="1200" b="1" dirty="0">
                <a:solidFill>
                  <a:srgbClr val="373A3A"/>
                </a:solidFill>
                <a:latin typeface="Calibri"/>
              </a:rPr>
              <a:t>waited-</a:t>
            </a:r>
            <a:r>
              <a:rPr lang="en-US" sz="1200" b="1" dirty="0">
                <a:solidFill>
                  <a:srgbClr val="7030A0"/>
                </a:solidFill>
              </a:rPr>
              <a:t>system-time-</a:t>
            </a:r>
            <a:r>
              <a:rPr lang="en-US" sz="1200" b="1" dirty="0" err="1">
                <a:solidFill>
                  <a:srgbClr val="7030A0"/>
                </a:solidFill>
              </a:rPr>
              <a:t>str</a:t>
            </a:r>
            <a:r>
              <a:rPr lang="en-US" sz="1200" b="1" dirty="0" err="1">
                <a:solidFill>
                  <a:srgbClr val="373A3A"/>
                </a:solidFill>
                <a:latin typeface="Calibri"/>
              </a:rPr>
              <a:t>time</a:t>
            </a:r>
            <a:r>
              <a:rPr lang="en-US" sz="1200" b="1" dirty="0">
                <a:solidFill>
                  <a:srgbClr val="373A3A"/>
                </a:solidFill>
                <a:latin typeface="Calibri"/>
              </a:rPr>
              <a:t>-str</a:t>
            </a:r>
            <a:r>
              <a:rPr lang="en-US" sz="1200" dirty="0">
                <a:solidFill>
                  <a:srgbClr val="373A3A"/>
                </a:solidFill>
                <a:latin typeface="Calibri"/>
              </a:rPr>
              <a:t> A human-readable string option for </a:t>
            </a:r>
            <a:r>
              <a:rPr lang="en-US" sz="1200" b="1" dirty="0">
                <a:solidFill>
                  <a:srgbClr val="373A3A"/>
                </a:solidFill>
                <a:latin typeface="Calibri"/>
              </a:rPr>
              <a:t>waited-time</a:t>
            </a:r>
            <a:r>
              <a:rPr lang="en-US" sz="1200" dirty="0">
                <a:solidFill>
                  <a:srgbClr val="373A3A"/>
                </a:solidFill>
                <a:latin typeface="Calibri"/>
              </a:rPr>
              <a:t>.</a:t>
            </a:r>
          </a:p>
          <a:p>
            <a:r>
              <a:rPr lang="en-US" sz="1200" b="1" dirty="0">
                <a:solidFill>
                  <a:srgbClr val="7030A0"/>
                </a:solidFill>
                <a:latin typeface="Calibri"/>
              </a:rPr>
              <a:t>blocked-time-str</a:t>
            </a:r>
            <a:r>
              <a:rPr lang="en-US" sz="1200" dirty="0">
                <a:solidFill>
                  <a:srgbClr val="373A3A"/>
                </a:solidFill>
                <a:latin typeface="Calibri"/>
              </a:rPr>
              <a:t> A human-readable string option for `</a:t>
            </a:r>
            <a:r>
              <a:rPr lang="en-US" sz="1200" dirty="0" err="1">
                <a:solidFill>
                  <a:srgbClr val="373A3A"/>
                </a:solidFill>
                <a:latin typeface="Calibri"/>
              </a:rPr>
              <a:t>mgr:blocked-time</a:t>
            </a:r>
            <a:r>
              <a:rPr lang="en-US" sz="1200" dirty="0">
                <a:solidFill>
                  <a:srgbClr val="373A3A"/>
                </a:solidFill>
                <a:latin typeface="Calibri"/>
              </a:rPr>
              <a:t>`.</a:t>
            </a:r>
          </a:p>
          <a:p>
            <a:r>
              <a:rPr lang="en-US" sz="1200" b="1" dirty="0" err="1">
                <a:solidFill>
                  <a:srgbClr val="7030A0"/>
                </a:solidFill>
                <a:latin typeface="Calibri"/>
              </a:rPr>
              <a:t>jvm</a:t>
            </a:r>
            <a:r>
              <a:rPr lang="en-US" sz="1200" b="1" dirty="0">
                <a:solidFill>
                  <a:srgbClr val="7030A0"/>
                </a:solidFill>
                <a:latin typeface="Calibri"/>
              </a:rPr>
              <a:t>-uptime-str</a:t>
            </a:r>
            <a:r>
              <a:rPr lang="en-US" sz="1200" dirty="0">
                <a:solidFill>
                  <a:srgbClr val="373A3A"/>
                </a:solidFill>
                <a:latin typeface="Calibri"/>
              </a:rPr>
              <a:t> A human-readable string option for `</a:t>
            </a:r>
            <a:r>
              <a:rPr lang="en-US" sz="1200" dirty="0" err="1">
                <a:solidFill>
                  <a:srgbClr val="373A3A"/>
                </a:solidFill>
                <a:latin typeface="Calibri"/>
              </a:rPr>
              <a:t>mgr:jvm-uptime</a:t>
            </a:r>
            <a:r>
              <a:rPr lang="en-US" sz="1200" dirty="0">
                <a:solidFill>
                  <a:srgbClr val="373A3A"/>
                </a:solidFill>
                <a:latin typeface="Calibri"/>
              </a:rPr>
              <a:t>`.</a:t>
            </a:r>
          </a:p>
        </p:txBody>
      </p:sp>
      <p:pic>
        <p:nvPicPr>
          <p:cNvPr id="19" name="Picture 18">
            <a:extLst>
              <a:ext uri="{FF2B5EF4-FFF2-40B4-BE49-F238E27FC236}">
                <a16:creationId xmlns:a16="http://schemas.microsoft.com/office/drawing/2014/main" id="{CF21BE0A-316C-990F-2089-6EB5861C2846}"/>
              </a:ext>
            </a:extLst>
          </p:cNvPr>
          <p:cNvPicPr>
            <a:picLocks noChangeAspect="1"/>
          </p:cNvPicPr>
          <p:nvPr/>
        </p:nvPicPr>
        <p:blipFill>
          <a:blip r:embed="rId2"/>
          <a:stretch>
            <a:fillRect/>
          </a:stretch>
        </p:blipFill>
        <p:spPr>
          <a:xfrm>
            <a:off x="24265332" y="35007657"/>
            <a:ext cx="4136047" cy="2710364"/>
          </a:xfrm>
          <a:prstGeom prst="rect">
            <a:avLst/>
          </a:prstGeom>
        </p:spPr>
      </p:pic>
      <p:pic>
        <p:nvPicPr>
          <p:cNvPr id="21" name="Picture 20">
            <a:extLst>
              <a:ext uri="{FF2B5EF4-FFF2-40B4-BE49-F238E27FC236}">
                <a16:creationId xmlns:a16="http://schemas.microsoft.com/office/drawing/2014/main" id="{6B25C248-7C88-1265-8EC5-39CCC3707EEA}"/>
              </a:ext>
            </a:extLst>
          </p:cNvPr>
          <p:cNvPicPr>
            <a:picLocks noChangeAspect="1"/>
          </p:cNvPicPr>
          <p:nvPr/>
        </p:nvPicPr>
        <p:blipFill>
          <a:blip r:embed="rId3"/>
          <a:stretch>
            <a:fillRect/>
          </a:stretch>
        </p:blipFill>
        <p:spPr>
          <a:xfrm>
            <a:off x="20124409" y="35008937"/>
            <a:ext cx="3846057" cy="2709084"/>
          </a:xfrm>
          <a:prstGeom prst="rect">
            <a:avLst/>
          </a:prstGeom>
        </p:spPr>
      </p:pic>
      <p:pic>
        <p:nvPicPr>
          <p:cNvPr id="23" name="Picture 22" descr="A picture containing text, melon&#10;&#10;Description automatically generated">
            <a:extLst>
              <a:ext uri="{FF2B5EF4-FFF2-40B4-BE49-F238E27FC236}">
                <a16:creationId xmlns:a16="http://schemas.microsoft.com/office/drawing/2014/main" id="{33366A9F-3991-5F6C-015F-6640ECC3DD95}"/>
              </a:ext>
            </a:extLst>
          </p:cNvPr>
          <p:cNvPicPr>
            <a:picLocks noChangeAspect="1"/>
          </p:cNvPicPr>
          <p:nvPr/>
        </p:nvPicPr>
        <p:blipFill>
          <a:blip r:embed="rId4"/>
          <a:stretch>
            <a:fillRect/>
          </a:stretch>
        </p:blipFill>
        <p:spPr>
          <a:xfrm>
            <a:off x="15025458" y="22674829"/>
            <a:ext cx="4279900" cy="1435100"/>
          </a:xfrm>
          <a:prstGeom prst="rect">
            <a:avLst/>
          </a:prstGeom>
        </p:spPr>
      </p:pic>
      <p:sp>
        <p:nvSpPr>
          <p:cNvPr id="24" name="Rectangle 23">
            <a:extLst>
              <a:ext uri="{FF2B5EF4-FFF2-40B4-BE49-F238E27FC236}">
                <a16:creationId xmlns:a16="http://schemas.microsoft.com/office/drawing/2014/main" id="{87F45AB9-B7BF-E71C-8BB7-70A6CF9DF51A}"/>
              </a:ext>
            </a:extLst>
          </p:cNvPr>
          <p:cNvSpPr/>
          <p:nvPr/>
        </p:nvSpPr>
        <p:spPr>
          <a:xfrm>
            <a:off x="10515975" y="11492013"/>
            <a:ext cx="9096897" cy="13196966"/>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 I</a:t>
            </a:r>
            <a:r>
              <a:rPr lang="en-GB" dirty="0">
                <a:effectLst/>
              </a:rPr>
              <a:t> </a:t>
            </a:r>
            <a:endParaRPr lang="en-US" dirty="0"/>
          </a:p>
        </p:txBody>
      </p:sp>
      <p:graphicFrame>
        <p:nvGraphicFramePr>
          <p:cNvPr id="27" name="Table 32">
            <a:extLst>
              <a:ext uri="{FF2B5EF4-FFF2-40B4-BE49-F238E27FC236}">
                <a16:creationId xmlns:a16="http://schemas.microsoft.com/office/drawing/2014/main" id="{3C388A7E-E341-E706-8FF2-8B9AAD8C3084}"/>
              </a:ext>
            </a:extLst>
          </p:cNvPr>
          <p:cNvGraphicFramePr>
            <a:graphicFrameLocks noGrp="1"/>
          </p:cNvGraphicFramePr>
          <p:nvPr>
            <p:extLst>
              <p:ext uri="{D42A27DB-BD31-4B8C-83A1-F6EECF244321}">
                <p14:modId xmlns:p14="http://schemas.microsoft.com/office/powerpoint/2010/main" val="2602612608"/>
              </p:ext>
            </p:extLst>
          </p:nvPr>
        </p:nvGraphicFramePr>
        <p:xfrm>
          <a:off x="25631304" y="11734250"/>
          <a:ext cx="2926582" cy="2896150"/>
        </p:xfrm>
        <a:graphic>
          <a:graphicData uri="http://schemas.openxmlformats.org/drawingml/2006/table">
            <a:tbl>
              <a:tblPr firstRow="1" bandRow="1">
                <a:tableStyleId>{5C22544A-7EE6-4342-B048-85BDC9FD1C3A}</a:tableStyleId>
              </a:tblPr>
              <a:tblGrid>
                <a:gridCol w="1025120">
                  <a:extLst>
                    <a:ext uri="{9D8B030D-6E8A-4147-A177-3AD203B41FA5}">
                      <a16:colId xmlns:a16="http://schemas.microsoft.com/office/drawing/2014/main" val="1378625266"/>
                    </a:ext>
                  </a:extLst>
                </a:gridCol>
                <a:gridCol w="1025120">
                  <a:extLst>
                    <a:ext uri="{9D8B030D-6E8A-4147-A177-3AD203B41FA5}">
                      <a16:colId xmlns:a16="http://schemas.microsoft.com/office/drawing/2014/main" val="3401517263"/>
                    </a:ext>
                  </a:extLst>
                </a:gridCol>
                <a:gridCol w="876342">
                  <a:extLst>
                    <a:ext uri="{9D8B030D-6E8A-4147-A177-3AD203B41FA5}">
                      <a16:colId xmlns:a16="http://schemas.microsoft.com/office/drawing/2014/main" val="182860838"/>
                    </a:ext>
                  </a:extLst>
                </a:gridCol>
              </a:tblGrid>
              <a:tr h="289615">
                <a:tc>
                  <a:txBody>
                    <a:bodyPr/>
                    <a:lstStyle/>
                    <a:p>
                      <a:r>
                        <a:rPr lang="en-US" sz="1200" dirty="0"/>
                        <a:t>Player_1</a:t>
                      </a:r>
                    </a:p>
                  </a:txBody>
                  <a:tcPr/>
                </a:tc>
                <a:tc>
                  <a:txBody>
                    <a:bodyPr/>
                    <a:lstStyle/>
                    <a:p>
                      <a:r>
                        <a:rPr lang="en-US" sz="1200" dirty="0"/>
                        <a:t>Player_2</a:t>
                      </a:r>
                    </a:p>
                  </a:txBody>
                  <a:tcPr/>
                </a:tc>
                <a:tc>
                  <a:txBody>
                    <a:bodyPr/>
                    <a:lstStyle/>
                    <a:p>
                      <a:r>
                        <a:rPr lang="en-US" sz="1200" dirty="0"/>
                        <a:t>Outcome</a:t>
                      </a:r>
                    </a:p>
                  </a:txBody>
                  <a:tcPr/>
                </a:tc>
                <a:extLst>
                  <a:ext uri="{0D108BD9-81ED-4DB2-BD59-A6C34878D82A}">
                    <a16:rowId xmlns:a16="http://schemas.microsoft.com/office/drawing/2014/main" val="2934898515"/>
                  </a:ext>
                </a:extLst>
              </a:tr>
              <a:tr h="289615">
                <a:tc>
                  <a:txBody>
                    <a:bodyPr/>
                    <a:lstStyle/>
                    <a:p>
                      <a:r>
                        <a:rPr lang="en-US" sz="1200" dirty="0"/>
                        <a:t>Rock</a:t>
                      </a:r>
                    </a:p>
                  </a:txBody>
                  <a:tcPr/>
                </a:tc>
                <a:tc>
                  <a:txBody>
                    <a:bodyPr/>
                    <a:lstStyle/>
                    <a:p>
                      <a:r>
                        <a:rPr lang="en-US" sz="1200" dirty="0"/>
                        <a:t>Rock</a:t>
                      </a:r>
                    </a:p>
                  </a:txBody>
                  <a:tcPr/>
                </a:tc>
                <a:tc>
                  <a:txBody>
                    <a:bodyPr/>
                    <a:lstStyle/>
                    <a:p>
                      <a:r>
                        <a:rPr lang="en-US" sz="1200" dirty="0"/>
                        <a:t>0</a:t>
                      </a:r>
                    </a:p>
                  </a:txBody>
                  <a:tcPr/>
                </a:tc>
                <a:extLst>
                  <a:ext uri="{0D108BD9-81ED-4DB2-BD59-A6C34878D82A}">
                    <a16:rowId xmlns:a16="http://schemas.microsoft.com/office/drawing/2014/main" val="4133655710"/>
                  </a:ext>
                </a:extLst>
              </a:tr>
              <a:tr h="289615">
                <a:tc>
                  <a:txBody>
                    <a:bodyPr/>
                    <a:lstStyle/>
                    <a:p>
                      <a:r>
                        <a:rPr lang="en-US" sz="1200" dirty="0"/>
                        <a:t>Rock</a:t>
                      </a:r>
                    </a:p>
                  </a:txBody>
                  <a:tcPr/>
                </a:tc>
                <a:tc>
                  <a:txBody>
                    <a:bodyPr/>
                    <a:lstStyle/>
                    <a:p>
                      <a:r>
                        <a:rPr lang="en-US" sz="1200" dirty="0"/>
                        <a:t>Paper</a:t>
                      </a:r>
                    </a:p>
                  </a:txBody>
                  <a:tcPr/>
                </a:tc>
                <a:tc>
                  <a:txBody>
                    <a:bodyPr/>
                    <a:lstStyle/>
                    <a:p>
                      <a:r>
                        <a:rPr lang="en-US" sz="1200" dirty="0"/>
                        <a:t>2</a:t>
                      </a:r>
                    </a:p>
                  </a:txBody>
                  <a:tcPr/>
                </a:tc>
                <a:extLst>
                  <a:ext uri="{0D108BD9-81ED-4DB2-BD59-A6C34878D82A}">
                    <a16:rowId xmlns:a16="http://schemas.microsoft.com/office/drawing/2014/main" val="2464500488"/>
                  </a:ext>
                </a:extLst>
              </a:tr>
              <a:tr h="289615">
                <a:tc>
                  <a:txBody>
                    <a:bodyPr/>
                    <a:lstStyle/>
                    <a:p>
                      <a:r>
                        <a:rPr lang="en-US" sz="1200" dirty="0"/>
                        <a:t>Paper</a:t>
                      </a:r>
                    </a:p>
                  </a:txBody>
                  <a:tcPr/>
                </a:tc>
                <a:tc>
                  <a:txBody>
                    <a:bodyPr/>
                    <a:lstStyle/>
                    <a:p>
                      <a:r>
                        <a:rPr lang="en-US" sz="1200" dirty="0"/>
                        <a:t>Rock</a:t>
                      </a:r>
                    </a:p>
                  </a:txBody>
                  <a:tcPr/>
                </a:tc>
                <a:tc>
                  <a:txBody>
                    <a:bodyPr/>
                    <a:lstStyle/>
                    <a:p>
                      <a:r>
                        <a:rPr lang="en-US" sz="1200" dirty="0"/>
                        <a:t>1</a:t>
                      </a:r>
                    </a:p>
                  </a:txBody>
                  <a:tcPr/>
                </a:tc>
                <a:extLst>
                  <a:ext uri="{0D108BD9-81ED-4DB2-BD59-A6C34878D82A}">
                    <a16:rowId xmlns:a16="http://schemas.microsoft.com/office/drawing/2014/main" val="2557657488"/>
                  </a:ext>
                </a:extLst>
              </a:tr>
              <a:tr h="289615">
                <a:tc>
                  <a:txBody>
                    <a:bodyPr/>
                    <a:lstStyle/>
                    <a:p>
                      <a:r>
                        <a:rPr lang="en-US" sz="1200" dirty="0"/>
                        <a:t>Rock</a:t>
                      </a:r>
                    </a:p>
                  </a:txBody>
                  <a:tcPr/>
                </a:tc>
                <a:tc>
                  <a:txBody>
                    <a:bodyPr/>
                    <a:lstStyle/>
                    <a:p>
                      <a:r>
                        <a:rPr lang="en-US" sz="1200" dirty="0"/>
                        <a:t>Scissors</a:t>
                      </a:r>
                    </a:p>
                  </a:txBody>
                  <a:tcPr/>
                </a:tc>
                <a:tc>
                  <a:txBody>
                    <a:bodyPr/>
                    <a:lstStyle/>
                    <a:p>
                      <a:r>
                        <a:rPr lang="en-US" sz="1200" dirty="0"/>
                        <a:t>1</a:t>
                      </a:r>
                    </a:p>
                  </a:txBody>
                  <a:tcPr/>
                </a:tc>
                <a:extLst>
                  <a:ext uri="{0D108BD9-81ED-4DB2-BD59-A6C34878D82A}">
                    <a16:rowId xmlns:a16="http://schemas.microsoft.com/office/drawing/2014/main" val="932810148"/>
                  </a:ext>
                </a:extLst>
              </a:tr>
              <a:tr h="289615">
                <a:tc>
                  <a:txBody>
                    <a:bodyPr/>
                    <a:lstStyle/>
                    <a:p>
                      <a:r>
                        <a:rPr lang="en-US" sz="1200" dirty="0"/>
                        <a:t>Scissors</a:t>
                      </a:r>
                    </a:p>
                  </a:txBody>
                  <a:tcPr/>
                </a:tc>
                <a:tc>
                  <a:txBody>
                    <a:bodyPr/>
                    <a:lstStyle/>
                    <a:p>
                      <a:r>
                        <a:rPr lang="en-US" sz="1200" dirty="0"/>
                        <a:t>Rock</a:t>
                      </a:r>
                    </a:p>
                  </a:txBody>
                  <a:tcPr/>
                </a:tc>
                <a:tc>
                  <a:txBody>
                    <a:bodyPr/>
                    <a:lstStyle/>
                    <a:p>
                      <a:r>
                        <a:rPr lang="en-US" sz="1200" dirty="0"/>
                        <a:t>2</a:t>
                      </a:r>
                    </a:p>
                  </a:txBody>
                  <a:tcPr/>
                </a:tc>
                <a:extLst>
                  <a:ext uri="{0D108BD9-81ED-4DB2-BD59-A6C34878D82A}">
                    <a16:rowId xmlns:a16="http://schemas.microsoft.com/office/drawing/2014/main" val="612601629"/>
                  </a:ext>
                </a:extLst>
              </a:tr>
              <a:tr h="289615">
                <a:tc>
                  <a:txBody>
                    <a:bodyPr/>
                    <a:lstStyle/>
                    <a:p>
                      <a:r>
                        <a:rPr lang="en-US" sz="1200" dirty="0"/>
                        <a:t>Scissors</a:t>
                      </a:r>
                    </a:p>
                  </a:txBody>
                  <a:tcPr/>
                </a:tc>
                <a:tc>
                  <a:txBody>
                    <a:bodyPr/>
                    <a:lstStyle/>
                    <a:p>
                      <a:r>
                        <a:rPr lang="en-US" sz="1200" dirty="0"/>
                        <a:t>Scissors</a:t>
                      </a:r>
                    </a:p>
                  </a:txBody>
                  <a:tcPr/>
                </a:tc>
                <a:tc>
                  <a:txBody>
                    <a:bodyPr/>
                    <a:lstStyle/>
                    <a:p>
                      <a:r>
                        <a:rPr lang="en-US" sz="1200" dirty="0"/>
                        <a:t>0</a:t>
                      </a:r>
                    </a:p>
                  </a:txBody>
                  <a:tcPr/>
                </a:tc>
                <a:extLst>
                  <a:ext uri="{0D108BD9-81ED-4DB2-BD59-A6C34878D82A}">
                    <a16:rowId xmlns:a16="http://schemas.microsoft.com/office/drawing/2014/main" val="1200944305"/>
                  </a:ext>
                </a:extLst>
              </a:tr>
              <a:tr h="289615">
                <a:tc>
                  <a:txBody>
                    <a:bodyPr/>
                    <a:lstStyle/>
                    <a:p>
                      <a:r>
                        <a:rPr lang="en-US" sz="1200" dirty="0"/>
                        <a:t>Paper</a:t>
                      </a:r>
                    </a:p>
                  </a:txBody>
                  <a:tcPr/>
                </a:tc>
                <a:tc>
                  <a:txBody>
                    <a:bodyPr/>
                    <a:lstStyle/>
                    <a:p>
                      <a:r>
                        <a:rPr lang="en-US" sz="1200" dirty="0"/>
                        <a:t>Scissors</a:t>
                      </a:r>
                    </a:p>
                  </a:txBody>
                  <a:tcPr/>
                </a:tc>
                <a:tc>
                  <a:txBody>
                    <a:bodyPr/>
                    <a:lstStyle/>
                    <a:p>
                      <a:r>
                        <a:rPr lang="en-US" sz="1200" dirty="0"/>
                        <a:t>2</a:t>
                      </a:r>
                    </a:p>
                  </a:txBody>
                  <a:tcPr/>
                </a:tc>
                <a:extLst>
                  <a:ext uri="{0D108BD9-81ED-4DB2-BD59-A6C34878D82A}">
                    <a16:rowId xmlns:a16="http://schemas.microsoft.com/office/drawing/2014/main" val="2560110246"/>
                  </a:ext>
                </a:extLst>
              </a:tr>
              <a:tr h="289615">
                <a:tc>
                  <a:txBody>
                    <a:bodyPr/>
                    <a:lstStyle/>
                    <a:p>
                      <a:r>
                        <a:rPr lang="en-US" sz="1200" dirty="0"/>
                        <a:t>Scissors</a:t>
                      </a:r>
                    </a:p>
                  </a:txBody>
                  <a:tcPr/>
                </a:tc>
                <a:tc>
                  <a:txBody>
                    <a:bodyPr/>
                    <a:lstStyle/>
                    <a:p>
                      <a:r>
                        <a:rPr lang="en-US" sz="1200" dirty="0"/>
                        <a:t>Paper</a:t>
                      </a:r>
                    </a:p>
                  </a:txBody>
                  <a:tcPr/>
                </a:tc>
                <a:tc>
                  <a:txBody>
                    <a:bodyPr/>
                    <a:lstStyle/>
                    <a:p>
                      <a:r>
                        <a:rPr lang="en-US" sz="1200" dirty="0"/>
                        <a:t>1</a:t>
                      </a:r>
                    </a:p>
                  </a:txBody>
                  <a:tcPr/>
                </a:tc>
                <a:extLst>
                  <a:ext uri="{0D108BD9-81ED-4DB2-BD59-A6C34878D82A}">
                    <a16:rowId xmlns:a16="http://schemas.microsoft.com/office/drawing/2014/main" val="2166345395"/>
                  </a:ext>
                </a:extLst>
              </a:tr>
              <a:tr h="289615">
                <a:tc>
                  <a:txBody>
                    <a:bodyPr/>
                    <a:lstStyle/>
                    <a:p>
                      <a:r>
                        <a:rPr lang="en-US" sz="1200" dirty="0"/>
                        <a:t>Paper</a:t>
                      </a:r>
                    </a:p>
                  </a:txBody>
                  <a:tcPr/>
                </a:tc>
                <a:tc>
                  <a:txBody>
                    <a:bodyPr/>
                    <a:lstStyle/>
                    <a:p>
                      <a:r>
                        <a:rPr lang="en-US" sz="1200" dirty="0"/>
                        <a:t>Paper </a:t>
                      </a:r>
                    </a:p>
                  </a:txBody>
                  <a:tcPr/>
                </a:tc>
                <a:tc>
                  <a:txBody>
                    <a:bodyPr/>
                    <a:lstStyle/>
                    <a:p>
                      <a:r>
                        <a:rPr lang="en-US" sz="1200" dirty="0"/>
                        <a:t>0</a:t>
                      </a:r>
                    </a:p>
                  </a:txBody>
                  <a:tcPr/>
                </a:tc>
                <a:extLst>
                  <a:ext uri="{0D108BD9-81ED-4DB2-BD59-A6C34878D82A}">
                    <a16:rowId xmlns:a16="http://schemas.microsoft.com/office/drawing/2014/main" val="3030923572"/>
                  </a:ext>
                </a:extLst>
              </a:tr>
            </a:tbl>
          </a:graphicData>
        </a:graphic>
      </p:graphicFrame>
      <p:graphicFrame>
        <p:nvGraphicFramePr>
          <p:cNvPr id="35" name="Table 35">
            <a:extLst>
              <a:ext uri="{FF2B5EF4-FFF2-40B4-BE49-F238E27FC236}">
                <a16:creationId xmlns:a16="http://schemas.microsoft.com/office/drawing/2014/main" id="{97BC6A4A-CE3F-A6A8-5141-640A61BC8E5D}"/>
              </a:ext>
            </a:extLst>
          </p:cNvPr>
          <p:cNvGraphicFramePr>
            <a:graphicFrameLocks noGrp="1"/>
          </p:cNvGraphicFramePr>
          <p:nvPr>
            <p:extLst>
              <p:ext uri="{D42A27DB-BD31-4B8C-83A1-F6EECF244321}">
                <p14:modId xmlns:p14="http://schemas.microsoft.com/office/powerpoint/2010/main" val="2651916801"/>
              </p:ext>
            </p:extLst>
          </p:nvPr>
        </p:nvGraphicFramePr>
        <p:xfrm>
          <a:off x="20259132" y="20587090"/>
          <a:ext cx="7735240" cy="1371600"/>
        </p:xfrm>
        <a:graphic>
          <a:graphicData uri="http://schemas.openxmlformats.org/drawingml/2006/table">
            <a:tbl>
              <a:tblPr firstRow="1" bandRow="1">
                <a:tableStyleId>{5C22544A-7EE6-4342-B048-85BDC9FD1C3A}</a:tableStyleId>
              </a:tblPr>
              <a:tblGrid>
                <a:gridCol w="1933810">
                  <a:extLst>
                    <a:ext uri="{9D8B030D-6E8A-4147-A177-3AD203B41FA5}">
                      <a16:colId xmlns:a16="http://schemas.microsoft.com/office/drawing/2014/main" val="4239974873"/>
                    </a:ext>
                  </a:extLst>
                </a:gridCol>
                <a:gridCol w="1933810">
                  <a:extLst>
                    <a:ext uri="{9D8B030D-6E8A-4147-A177-3AD203B41FA5}">
                      <a16:colId xmlns:a16="http://schemas.microsoft.com/office/drawing/2014/main" val="428984572"/>
                    </a:ext>
                  </a:extLst>
                </a:gridCol>
                <a:gridCol w="1933810">
                  <a:extLst>
                    <a:ext uri="{9D8B030D-6E8A-4147-A177-3AD203B41FA5}">
                      <a16:colId xmlns:a16="http://schemas.microsoft.com/office/drawing/2014/main" val="3431305921"/>
                    </a:ext>
                  </a:extLst>
                </a:gridCol>
                <a:gridCol w="1933810">
                  <a:extLst>
                    <a:ext uri="{9D8B030D-6E8A-4147-A177-3AD203B41FA5}">
                      <a16:colId xmlns:a16="http://schemas.microsoft.com/office/drawing/2014/main" val="2545045493"/>
                    </a:ext>
                  </a:extLst>
                </a:gridCol>
              </a:tblGrid>
              <a:tr h="269994">
                <a:tc>
                  <a:txBody>
                    <a:bodyPr/>
                    <a:lstStyle/>
                    <a:p>
                      <a:r>
                        <a:rPr lang="en-US" sz="1200" dirty="0"/>
                        <a:t>Dimension_1</a:t>
                      </a:r>
                    </a:p>
                  </a:txBody>
                  <a:tcPr/>
                </a:tc>
                <a:tc>
                  <a:txBody>
                    <a:bodyPr/>
                    <a:lstStyle/>
                    <a:p>
                      <a:r>
                        <a:rPr lang="en-US" sz="1200" dirty="0"/>
                        <a:t>Dimension_2</a:t>
                      </a:r>
                    </a:p>
                  </a:txBody>
                  <a:tcPr/>
                </a:tc>
                <a:tc>
                  <a:txBody>
                    <a:bodyPr/>
                    <a:lstStyle/>
                    <a:p>
                      <a:r>
                        <a:rPr lang="en-US" sz="1200" dirty="0"/>
                        <a:t>Dimension_3</a:t>
                      </a:r>
                    </a:p>
                  </a:txBody>
                  <a:tcPr/>
                </a:tc>
                <a:tc>
                  <a:txBody>
                    <a:bodyPr/>
                    <a:lstStyle/>
                    <a:p>
                      <a:r>
                        <a:rPr lang="en-US" sz="1200" dirty="0"/>
                        <a:t>Outcome</a:t>
                      </a:r>
                    </a:p>
                  </a:txBody>
                  <a:tcPr/>
                </a:tc>
                <a:extLst>
                  <a:ext uri="{0D108BD9-81ED-4DB2-BD59-A6C34878D82A}">
                    <a16:rowId xmlns:a16="http://schemas.microsoft.com/office/drawing/2014/main" val="1594437949"/>
                  </a:ext>
                </a:extLst>
              </a:tr>
              <a:tr h="269994">
                <a:tc>
                  <a:txBody>
                    <a:bodyPr/>
                    <a:lstStyle/>
                    <a:p>
                      <a:r>
                        <a:rPr lang="en-US" sz="1200" dirty="0"/>
                        <a:t>dimension_1_value_1</a:t>
                      </a:r>
                    </a:p>
                  </a:txBody>
                  <a:tcPr/>
                </a:tc>
                <a:tc>
                  <a:txBody>
                    <a:bodyPr/>
                    <a:lstStyle/>
                    <a:p>
                      <a:r>
                        <a:rPr lang="en-US" sz="1200" dirty="0"/>
                        <a:t>dimension_2_value_1</a:t>
                      </a:r>
                    </a:p>
                  </a:txBody>
                  <a:tcPr/>
                </a:tc>
                <a:tc>
                  <a:txBody>
                    <a:bodyPr/>
                    <a:lstStyle/>
                    <a:p>
                      <a:r>
                        <a:rPr lang="en-US" sz="1200" dirty="0"/>
                        <a:t>dimension_3_value_1</a:t>
                      </a:r>
                    </a:p>
                  </a:txBody>
                  <a:tcPr/>
                </a:tc>
                <a:tc>
                  <a:txBody>
                    <a:bodyPr/>
                    <a:lstStyle/>
                    <a:p>
                      <a:r>
                        <a:rPr lang="en-US" sz="1200" dirty="0"/>
                        <a:t>outcome_1</a:t>
                      </a:r>
                    </a:p>
                  </a:txBody>
                  <a:tcPr/>
                </a:tc>
                <a:extLst>
                  <a:ext uri="{0D108BD9-81ED-4DB2-BD59-A6C34878D82A}">
                    <a16:rowId xmlns:a16="http://schemas.microsoft.com/office/drawing/2014/main" val="24963968"/>
                  </a:ext>
                </a:extLst>
              </a:tr>
              <a:tr h="269994">
                <a:tc>
                  <a:txBody>
                    <a:bodyPr/>
                    <a:lstStyle/>
                    <a:p>
                      <a:r>
                        <a:rPr lang="en-US" sz="1200" dirty="0"/>
                        <a:t>dimension_1_value_2</a:t>
                      </a:r>
                    </a:p>
                  </a:txBody>
                  <a:tcPr/>
                </a:tc>
                <a:tc>
                  <a:txBody>
                    <a:bodyPr/>
                    <a:lstStyle/>
                    <a:p>
                      <a:r>
                        <a:rPr lang="en-US" sz="1200" dirty="0"/>
                        <a:t>dimension_2_value_1</a:t>
                      </a:r>
                    </a:p>
                  </a:txBody>
                  <a:tcPr/>
                </a:tc>
                <a:tc>
                  <a:txBody>
                    <a:bodyPr/>
                    <a:lstStyle/>
                    <a:p>
                      <a:r>
                        <a:rPr lang="en-US" sz="1200" dirty="0"/>
                        <a:t>dimension_3_value_1</a:t>
                      </a:r>
                    </a:p>
                  </a:txBody>
                  <a:tcPr/>
                </a:tc>
                <a:tc>
                  <a:txBody>
                    <a:bodyPr/>
                    <a:lstStyle/>
                    <a:p>
                      <a:r>
                        <a:rPr lang="en-US" sz="1200" dirty="0"/>
                        <a:t>outcome_2</a:t>
                      </a:r>
                    </a:p>
                  </a:txBody>
                  <a:tcPr/>
                </a:tc>
                <a:extLst>
                  <a:ext uri="{0D108BD9-81ED-4DB2-BD59-A6C34878D82A}">
                    <a16:rowId xmlns:a16="http://schemas.microsoft.com/office/drawing/2014/main" val="2264911272"/>
                  </a:ext>
                </a:extLst>
              </a:tr>
              <a:tr h="269994">
                <a:tc>
                  <a:txBody>
                    <a:bodyPr/>
                    <a:lstStyle/>
                    <a:p>
                      <a:r>
                        <a:rPr lang="en-US" sz="1200" dirty="0"/>
                        <a:t>dimension_1_value_1</a:t>
                      </a:r>
                    </a:p>
                  </a:txBody>
                  <a:tcPr/>
                </a:tc>
                <a:tc>
                  <a:txBody>
                    <a:bodyPr/>
                    <a:lstStyle/>
                    <a:p>
                      <a:r>
                        <a:rPr lang="en-US" sz="1200" dirty="0"/>
                        <a:t>dimension_2_value_2</a:t>
                      </a:r>
                    </a:p>
                  </a:txBody>
                  <a:tcPr/>
                </a:tc>
                <a:tc>
                  <a:txBody>
                    <a:bodyPr/>
                    <a:lstStyle/>
                    <a:p>
                      <a:r>
                        <a:rPr lang="en-US" sz="1200" dirty="0"/>
                        <a:t>dimension_3_value_1</a:t>
                      </a:r>
                    </a:p>
                  </a:txBody>
                  <a:tcPr/>
                </a:tc>
                <a:tc>
                  <a:txBody>
                    <a:bodyPr/>
                    <a:lstStyle/>
                    <a:p>
                      <a:r>
                        <a:rPr lang="en-US" sz="1200" dirty="0"/>
                        <a:t>outcome_3</a:t>
                      </a:r>
                    </a:p>
                  </a:txBody>
                  <a:tcPr/>
                </a:tc>
                <a:extLst>
                  <a:ext uri="{0D108BD9-81ED-4DB2-BD59-A6C34878D82A}">
                    <a16:rowId xmlns:a16="http://schemas.microsoft.com/office/drawing/2014/main" val="2152850117"/>
                  </a:ext>
                </a:extLst>
              </a:tr>
              <a:tr h="269994">
                <a:tc>
                  <a:txBody>
                    <a:bodyPr/>
                    <a:lstStyle/>
                    <a:p>
                      <a:r>
                        <a:rPr lang="en-US" sz="1200" dirty="0"/>
                        <a:t>…</a:t>
                      </a:r>
                    </a:p>
                  </a:txBody>
                  <a:tcPr/>
                </a:tc>
                <a:tc>
                  <a:txBody>
                    <a:bodyPr/>
                    <a:lstStyle/>
                    <a:p>
                      <a:r>
                        <a:rPr lang="en-US" sz="1200" dirty="0"/>
                        <a:t>…</a:t>
                      </a:r>
                    </a:p>
                  </a:txBody>
                  <a:tcPr/>
                </a:tc>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3932011181"/>
                  </a:ext>
                </a:extLst>
              </a:tr>
            </a:tbl>
          </a:graphicData>
        </a:graphic>
      </p:graphicFrame>
      <p:sp>
        <p:nvSpPr>
          <p:cNvPr id="36" name="TextBox 35">
            <a:extLst>
              <a:ext uri="{FF2B5EF4-FFF2-40B4-BE49-F238E27FC236}">
                <a16:creationId xmlns:a16="http://schemas.microsoft.com/office/drawing/2014/main" id="{B6049B39-E1CA-528A-099B-BF0B1C8C7663}"/>
              </a:ext>
            </a:extLst>
          </p:cNvPr>
          <p:cNvSpPr txBox="1"/>
          <p:nvPr/>
        </p:nvSpPr>
        <p:spPr>
          <a:xfrm>
            <a:off x="20422313" y="23013853"/>
            <a:ext cx="8502253" cy="1477328"/>
          </a:xfrm>
          <a:prstGeom prst="rect">
            <a:avLst/>
          </a:prstGeom>
          <a:noFill/>
        </p:spPr>
        <p:txBody>
          <a:bodyPr wrap="square" numCol="4" rtlCol="0">
            <a:spAutoFit/>
          </a:bodyPr>
          <a:lstStyle/>
          <a:p>
            <a:pPr marL="285750" indent="-285750">
              <a:buFont typeface="Arial" panose="020B0604020202020204" pitchFamily="34" charset="0"/>
              <a:buChar char="•"/>
            </a:pPr>
            <a:r>
              <a:rPr lang="en-US" sz="1800" dirty="0">
                <a:solidFill>
                  <a:srgbClr val="FFC000"/>
                </a:solidFill>
                <a:latin typeface="Calibri"/>
              </a:rPr>
              <a:t> new</a:t>
            </a:r>
          </a:p>
          <a:p>
            <a:pPr marL="285750" indent="-285750">
              <a:buFont typeface="Arial" panose="020B0604020202020204" pitchFamily="34" charset="0"/>
              <a:buChar char="•"/>
            </a:pPr>
            <a:r>
              <a:rPr lang="en-US" sz="1800" dirty="0">
                <a:solidFill>
                  <a:srgbClr val="FFC000"/>
                </a:solidFill>
                <a:latin typeface="Calibri"/>
              </a:rPr>
              <a:t>dimensions</a:t>
            </a:r>
          </a:p>
          <a:p>
            <a:pPr marL="285750" indent="-285750">
              <a:buFont typeface="Arial" panose="020B0604020202020204" pitchFamily="34" charset="0"/>
              <a:buChar char="•"/>
            </a:pPr>
            <a:r>
              <a:rPr lang="en-US" sz="1800" dirty="0">
                <a:solidFill>
                  <a:srgbClr val="FFC000"/>
                </a:solidFill>
                <a:latin typeface="Calibri"/>
              </a:rPr>
              <a:t>first-dimension</a:t>
            </a:r>
          </a:p>
          <a:p>
            <a:pPr marL="285750" indent="-285750">
              <a:buFont typeface="Arial" panose="020B0604020202020204" pitchFamily="34" charset="0"/>
              <a:buChar char="•"/>
            </a:pPr>
            <a:r>
              <a:rPr lang="en-US" sz="1800" dirty="0">
                <a:solidFill>
                  <a:srgbClr val="FFC000"/>
                </a:solidFill>
                <a:latin typeface="Calibri"/>
              </a:rPr>
              <a:t>get-dimension</a:t>
            </a:r>
          </a:p>
          <a:p>
            <a:pPr marL="285750" indent="-285750">
              <a:buFont typeface="Arial" panose="020B0604020202020204" pitchFamily="34" charset="0"/>
              <a:buChar char="•"/>
            </a:pPr>
            <a:r>
              <a:rPr lang="en-US" sz="1800" dirty="0">
                <a:solidFill>
                  <a:srgbClr val="FFC000"/>
                </a:solidFill>
                <a:latin typeface="Calibri"/>
              </a:rPr>
              <a:t>more-dimensions?</a:t>
            </a:r>
          </a:p>
          <a:p>
            <a:pPr marL="285750" indent="-285750">
              <a:buFont typeface="Arial" panose="020B0604020202020204" pitchFamily="34" charset="0"/>
              <a:buChar char="•"/>
            </a:pPr>
            <a:r>
              <a:rPr lang="en-US" sz="1800" dirty="0">
                <a:solidFill>
                  <a:srgbClr val="FFC000"/>
                </a:solidFill>
                <a:latin typeface="Calibri"/>
              </a:rPr>
              <a:t>Symbols</a:t>
            </a:r>
          </a:p>
          <a:p>
            <a:pPr marL="285750" indent="-285750">
              <a:buFont typeface="Arial" panose="020B0604020202020204" pitchFamily="34" charset="0"/>
              <a:buChar char="•"/>
            </a:pPr>
            <a:r>
              <a:rPr lang="en-US" sz="1800" dirty="0">
                <a:solidFill>
                  <a:srgbClr val="FFC000"/>
                </a:solidFill>
                <a:latin typeface="Calibri"/>
              </a:rPr>
              <a:t>first-symbol</a:t>
            </a:r>
          </a:p>
          <a:p>
            <a:pPr marL="285750" indent="-285750">
              <a:buFont typeface="Arial" panose="020B0604020202020204" pitchFamily="34" charset="0"/>
              <a:buChar char="•"/>
            </a:pPr>
            <a:r>
              <a:rPr lang="en-US" sz="1800" dirty="0">
                <a:solidFill>
                  <a:srgbClr val="FFC000"/>
                </a:solidFill>
                <a:latin typeface="Calibri"/>
              </a:rPr>
              <a:t>get-symbol</a:t>
            </a:r>
          </a:p>
          <a:p>
            <a:pPr marL="285750" indent="-285750">
              <a:buFont typeface="Arial" panose="020B0604020202020204" pitchFamily="34" charset="0"/>
              <a:buChar char="•"/>
            </a:pPr>
            <a:r>
              <a:rPr lang="en-US" sz="1800" dirty="0">
                <a:solidFill>
                  <a:srgbClr val="FFC000"/>
                </a:solidFill>
                <a:latin typeface="Calibri"/>
              </a:rPr>
              <a:t>more-symbols?</a:t>
            </a:r>
          </a:p>
          <a:p>
            <a:pPr marL="285750" indent="-285750">
              <a:buFont typeface="Arial" panose="020B0604020202020204" pitchFamily="34" charset="0"/>
              <a:buChar char="•"/>
            </a:pPr>
            <a:r>
              <a:rPr lang="en-US" sz="1800" dirty="0">
                <a:solidFill>
                  <a:srgbClr val="FFC000"/>
                </a:solidFill>
                <a:latin typeface="Calibri"/>
              </a:rPr>
              <a:t>get</a:t>
            </a:r>
          </a:p>
          <a:p>
            <a:pPr marL="285750" indent="-285750">
              <a:buFont typeface="Arial" panose="020B0604020202020204" pitchFamily="34" charset="0"/>
              <a:buChar char="•"/>
            </a:pPr>
            <a:r>
              <a:rPr lang="en-US" sz="1800" dirty="0">
                <a:solidFill>
                  <a:srgbClr val="FFC000"/>
                </a:solidFill>
                <a:latin typeface="Calibri"/>
              </a:rPr>
              <a:t>states</a:t>
            </a:r>
          </a:p>
          <a:p>
            <a:pPr marL="285750" indent="-285750">
              <a:buFont typeface="Arial" panose="020B0604020202020204" pitchFamily="34" charset="0"/>
              <a:buChar char="•"/>
            </a:pPr>
            <a:r>
              <a:rPr lang="en-US" sz="1800" dirty="0">
                <a:solidFill>
                  <a:srgbClr val="FFC000"/>
                </a:solidFill>
                <a:latin typeface="Calibri"/>
              </a:rPr>
              <a:t>first-state</a:t>
            </a:r>
          </a:p>
          <a:p>
            <a:pPr marL="285750" indent="-285750">
              <a:buFont typeface="Arial" panose="020B0604020202020204" pitchFamily="34" charset="0"/>
              <a:buChar char="•"/>
            </a:pPr>
            <a:r>
              <a:rPr lang="en-US" sz="1800" dirty="0">
                <a:solidFill>
                  <a:srgbClr val="FFC000"/>
                </a:solidFill>
                <a:latin typeface="Calibri"/>
              </a:rPr>
              <a:t>get-state</a:t>
            </a:r>
          </a:p>
          <a:p>
            <a:pPr marL="285750" indent="-285750">
              <a:buFont typeface="Arial" panose="020B0604020202020204" pitchFamily="34" charset="0"/>
              <a:buChar char="•"/>
            </a:pPr>
            <a:r>
              <a:rPr lang="en-US" sz="1800" dirty="0">
                <a:solidFill>
                  <a:srgbClr val="FFC000"/>
                </a:solidFill>
                <a:latin typeface="Calibri"/>
              </a:rPr>
              <a:t>more-states?</a:t>
            </a:r>
          </a:p>
          <a:p>
            <a:pPr marL="285750" indent="-285750">
              <a:buFont typeface="Arial" panose="020B0604020202020204" pitchFamily="34" charset="0"/>
              <a:buChar char="•"/>
            </a:pPr>
            <a:r>
              <a:rPr lang="en-US" sz="1800" dirty="0">
                <a:solidFill>
                  <a:srgbClr val="FFC000"/>
                </a:solidFill>
                <a:latin typeface="Calibri"/>
              </a:rPr>
              <a:t>group</a:t>
            </a:r>
          </a:p>
          <a:p>
            <a:pPr marL="285750" indent="-285750">
              <a:buFont typeface="Arial" panose="020B0604020202020204" pitchFamily="34" charset="0"/>
              <a:buChar char="•"/>
            </a:pPr>
            <a:r>
              <a:rPr lang="en-US" sz="1800" dirty="0">
                <a:solidFill>
                  <a:srgbClr val="FFC000"/>
                </a:solidFill>
                <a:latin typeface="Calibri"/>
              </a:rPr>
              <a:t>set</a:t>
            </a:r>
          </a:p>
          <a:p>
            <a:pPr marL="285750" indent="-285750">
              <a:buFont typeface="Arial" panose="020B0604020202020204" pitchFamily="34" charset="0"/>
              <a:buChar char="•"/>
            </a:pPr>
            <a:r>
              <a:rPr lang="en-US" sz="1800" dirty="0">
                <a:solidFill>
                  <a:srgbClr val="FFC000"/>
                </a:solidFill>
                <a:latin typeface="Calibri"/>
              </a:rPr>
              <a:t>default</a:t>
            </a:r>
          </a:p>
        </p:txBody>
      </p:sp>
      <p:pic>
        <p:nvPicPr>
          <p:cNvPr id="37" name="Picture 2" descr="University of Aberdeen">
            <a:extLst>
              <a:ext uri="{FF2B5EF4-FFF2-40B4-BE49-F238E27FC236}">
                <a16:creationId xmlns:a16="http://schemas.microsoft.com/office/drawing/2014/main" id="{83AC3B34-3947-9254-232B-5BDB240FA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9220" y="9316387"/>
            <a:ext cx="3810000" cy="10414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4F73FFDE-1873-74E9-2D53-4CE0F9821A34}"/>
              </a:ext>
            </a:extLst>
          </p:cNvPr>
          <p:cNvSpPr txBox="1"/>
          <p:nvPr/>
        </p:nvSpPr>
        <p:spPr>
          <a:xfrm>
            <a:off x="1717327" y="4573966"/>
            <a:ext cx="24638518" cy="3867725"/>
          </a:xfrm>
          <a:prstGeom prst="rect">
            <a:avLst/>
          </a:prstGeom>
          <a:noFill/>
        </p:spPr>
        <p:txBody>
          <a:bodyPr wrap="square" rtlCol="0">
            <a:spAutoFit/>
          </a:bodyPr>
          <a:lstStyle/>
          <a:p>
            <a:pPr>
              <a:lnSpc>
                <a:spcPts val="10000"/>
              </a:lnSpc>
            </a:pPr>
            <a:r>
              <a:rPr lang="en-US" sz="9600" b="1" dirty="0">
                <a:solidFill>
                  <a:srgbClr val="373A3A"/>
                </a:solidFill>
                <a:latin typeface="Calibri"/>
                <a:ea typeface="ヒラギノ角ゴ ProN W3"/>
                <a:cs typeface="ヒラギノ角ゴ ProN W3"/>
              </a:rPr>
              <a:t>Four </a:t>
            </a:r>
            <a:r>
              <a:rPr lang="en-US" sz="9600" b="1" dirty="0" err="1">
                <a:solidFill>
                  <a:srgbClr val="373A3A"/>
                </a:solidFill>
                <a:latin typeface="Calibri"/>
                <a:ea typeface="ヒラギノ角ゴ ProN W3"/>
                <a:cs typeface="ヒラギノ角ゴ ProN W3"/>
              </a:rPr>
              <a:t>Netlogo</a:t>
            </a:r>
            <a:r>
              <a:rPr lang="en-US" sz="9600" b="1" dirty="0">
                <a:solidFill>
                  <a:srgbClr val="373A3A"/>
                </a:solidFill>
                <a:latin typeface="Calibri"/>
                <a:ea typeface="ヒラギノ角ゴ ProN W3"/>
                <a:cs typeface="ヒラギノ角ゴ ProN W3"/>
              </a:rPr>
              <a:t> extensions</a:t>
            </a:r>
          </a:p>
          <a:p>
            <a:r>
              <a:rPr lang="en-US" sz="5400" dirty="0">
                <a:solidFill>
                  <a:srgbClr val="373A3A"/>
                </a:solidFill>
                <a:latin typeface="Calibri"/>
              </a:rPr>
              <a:t>Publicly available </a:t>
            </a:r>
            <a:r>
              <a:rPr lang="en-US" sz="5400" dirty="0" err="1">
                <a:solidFill>
                  <a:srgbClr val="373A3A"/>
                </a:solidFill>
                <a:latin typeface="Calibri"/>
              </a:rPr>
              <a:t>Netlogo</a:t>
            </a:r>
            <a:r>
              <a:rPr lang="en-US" sz="5400" dirty="0">
                <a:solidFill>
                  <a:srgbClr val="373A3A"/>
                </a:solidFill>
                <a:latin typeface="Calibri"/>
              </a:rPr>
              <a:t> extensions that provide a case-base reasoning framework, table look up with categorical variables, access to the precision Java math library and  programmatically accessing real time information about the underlying virtual machine.</a:t>
            </a:r>
          </a:p>
        </p:txBody>
      </p:sp>
    </p:spTree>
  </p:cSld>
  <p:clrMapOvr>
    <a:masterClrMapping/>
  </p:clrMapOvr>
</p:sld>
</file>

<file path=ppt/theme/theme1.xml><?xml version="1.0" encoding="utf-8"?>
<a:theme xmlns:a="http://schemas.openxmlformats.org/drawingml/2006/main" name="Hutton_Portrait_poster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rtrait_poster_template-30-01-19 copy" id="{813DBD33-3755-9543-82C0-AA362067AF28}" vid="{B4D84202-D222-D945-8D25-3FAFEB2852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6X5HV3WVA3CC-138-179</_dlc_DocId>
    <_dlc_DocIdUrl xmlns="dd4118c1-80c0-4fd0-a895-4f8cc7b15db9">
      <Url>http://connect.hutton.ac.uk/Organisation/Comms/_layouts/15/DocIdRedir.aspx?ID=6X5HV3WVA3CC-138-179</Url>
      <Description>6X5HV3WVA3CC-138-179</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260B71-EADC-4271-AC86-2F194793104C}">
  <ds:schemaRefs>
    <ds:schemaRef ds:uri="http://schemas.microsoft.com/office/2006/metadata/properties"/>
    <ds:schemaRef ds:uri="http://schemas.microsoft.com/office/infopath/2007/PartnerControls"/>
    <ds:schemaRef ds:uri="dd4118c1-80c0-4fd0-a895-4f8cc7b15db9"/>
    <ds:schemaRef ds:uri="http://schemas.microsoft.com/sharepoint/v3"/>
  </ds:schemaRefs>
</ds:datastoreItem>
</file>

<file path=customXml/itemProps2.xml><?xml version="1.0" encoding="utf-8"?>
<ds:datastoreItem xmlns:ds="http://schemas.openxmlformats.org/officeDocument/2006/customXml" ds:itemID="{5D34737E-61E8-4035-A868-C618842E7CF9}">
  <ds:schemaRefs>
    <ds:schemaRef ds:uri="http://schemas.microsoft.com/sharepoint/v3/contenttype/forms"/>
  </ds:schemaRefs>
</ds:datastoreItem>
</file>

<file path=customXml/itemProps3.xml><?xml version="1.0" encoding="utf-8"?>
<ds:datastoreItem xmlns:ds="http://schemas.openxmlformats.org/officeDocument/2006/customXml" ds:itemID="{CC08FE15-FD71-4071-8E0F-8BE34A00D6BD}">
  <ds:schemaRefs>
    <ds:schemaRef ds:uri="http://schemas.microsoft.com/sharepoint/events"/>
  </ds:schemaRefs>
</ds:datastoreItem>
</file>

<file path=customXml/itemProps4.xml><?xml version="1.0" encoding="utf-8"?>
<ds:datastoreItem xmlns:ds="http://schemas.openxmlformats.org/officeDocument/2006/customXml" ds:itemID="{2A684197-0294-4E1E-AEB6-0DCD32234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d4118c1-80c0-4fd0-a895-4f8cc7b15d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Hutton_Portrait_poster 2017</Template>
  <TotalTime>108</TotalTime>
  <Words>2853</Words>
  <Application>Microsoft Office PowerPoint</Application>
  <PresentationFormat>Custom</PresentationFormat>
  <Paragraphs>231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Wingdings</vt:lpstr>
      <vt:lpstr>Hutton_Portrait_poster 2017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Salt</dc:creator>
  <cp:lastModifiedBy>Doug Salt</cp:lastModifiedBy>
  <cp:revision>9</cp:revision>
  <cp:lastPrinted>2011-03-22T13:38:00Z</cp:lastPrinted>
  <dcterms:created xsi:type="dcterms:W3CDTF">2023-04-19T07:50:20Z</dcterms:created>
  <dcterms:modified xsi:type="dcterms:W3CDTF">2023-08-28T13:54:01Z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b3ddf7b5-47ea-4ad1-915b-a7b34b91adb9</vt:lpwstr>
  </property>
  <property fmtid="{D5CDD505-2E9C-101B-9397-08002B2CF9AE}" pid="4" name="TaxKeyword">
    <vt:lpwstr/>
  </property>
</Properties>
</file>