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624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9F564-7124-5549-BF27-DCFE6CDE1BD4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A9C3A-D9D1-264D-AF2E-7822CC89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buNone/>
              <a:tabLst/>
            </a:pPr>
            <a:fld id="{F9FF7376-E956-40AB-8F25-4769F0BA176E}" type="slidenum">
              <a:rPr/>
              <a:pPr marL="0" marR="0" lvl="0" indent="0" algn="r" rtl="0" hangingPunct="1">
                <a:lnSpc>
                  <a:spcPct val="100000"/>
                </a:lnSpc>
                <a:buNone/>
                <a:tabLst/>
              </a:pPr>
              <a:t>1</a:t>
            </a:fld>
            <a:endParaRPr lang="he-IL" sz="1200"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lvl="0"/>
            <a:endParaRPr lang="en-US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1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arubin@ucsc.edu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4525920" y="1143000"/>
            <a:ext cx="34770960" cy="31085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066" tIns="45710" rIns="91066" bIns="45710" anchor="t" anchorCtr="0" compatLnSpc="0">
            <a:spAutoFit/>
          </a:bodyPr>
          <a:lstStyle/>
          <a:p>
            <a:pPr algn="ctr">
              <a:spcBef>
                <a:spcPts val="4997"/>
              </a:spcBef>
            </a:pPr>
            <a:r>
              <a:rPr lang="en-US" sz="6600" dirty="0" err="1" smtClean="0">
                <a:latin typeface="Arial Black" pitchFamily="34"/>
                <a:ea typeface="Arial Unicode MS" pitchFamily="2"/>
                <a:cs typeface="Tahoma" pitchFamily="2"/>
              </a:rPr>
              <a:t>GumboNodes</a:t>
            </a:r>
            <a:r>
              <a:rPr lang="en-US" sz="6600" dirty="0" smtClean="0">
                <a:latin typeface="Arial Black" pitchFamily="34"/>
                <a:ea typeface="Arial Unicode MS" pitchFamily="2"/>
                <a:cs typeface="Tahoma" pitchFamily="2"/>
              </a:rPr>
              <a:t>: Exploring Sensor Networks Cheaply</a:t>
            </a:r>
            <a:endParaRPr lang="en-US" sz="6600" dirty="0">
              <a:latin typeface="Arial Black" pitchFamily="34"/>
              <a:ea typeface="Arial Unicode MS" pitchFamily="2"/>
              <a:cs typeface="Tahoma" pitchFamily="2"/>
            </a:endParaRPr>
          </a:p>
          <a:p>
            <a:pPr algn="ctr" hangingPunct="0"/>
            <a:r>
              <a:rPr lang="en-US" sz="4800" b="1" dirty="0">
                <a:latin typeface="Arial" pitchFamily="18"/>
                <a:ea typeface="Arial Unicode MS" pitchFamily="2"/>
                <a:cs typeface="Tahoma" pitchFamily="2"/>
              </a:rPr>
              <a:t>Zachary 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Rubin (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  <a:hlinkClick r:id="rId3"/>
              </a:rPr>
              <a:t>zarubin@ucsc.edu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), 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H. Blake Skinner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 (</a:t>
            </a:r>
            <a:r>
              <a:rPr lang="en-US" sz="4800" b="1" dirty="0" err="1" smtClean="0">
                <a:latin typeface="Arial" pitchFamily="18"/>
                <a:ea typeface="Arial Unicode MS" pitchFamily="2"/>
                <a:cs typeface="Tahoma" pitchFamily="2"/>
              </a:rPr>
              <a:t>hskinner</a:t>
            </a:r>
            <a:r>
              <a:rPr lang="en-US" sz="4800" b="1" dirty="0" err="1" smtClean="0">
                <a:latin typeface="Arial" pitchFamily="18"/>
                <a:ea typeface="Arial Unicode MS" pitchFamily="2"/>
                <a:cs typeface="Tahoma" pitchFamily="2"/>
              </a:rPr>
              <a:t>@</a:t>
            </a:r>
            <a:r>
              <a:rPr lang="en-US" sz="4800" b="1" dirty="0" err="1" smtClean="0">
                <a:latin typeface="Arial" pitchFamily="18"/>
                <a:ea typeface="Arial Unicode MS" pitchFamily="2"/>
                <a:cs typeface="Tahoma" pitchFamily="2"/>
              </a:rPr>
              <a:t>ucsc.edu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)</a:t>
            </a:r>
            <a:r>
              <a:rPr lang="en-US" sz="4800" b="1" dirty="0">
                <a:latin typeface="Arial" pitchFamily="18"/>
                <a:ea typeface="Arial Unicode MS" pitchFamily="2"/>
                <a:cs typeface="Tahoma" pitchFamily="2"/>
              </a:rPr>
              <a:t/>
            </a:r>
            <a:br>
              <a:rPr lang="en-US" sz="4800" b="1" dirty="0">
                <a:latin typeface="Arial" pitchFamily="18"/>
                <a:ea typeface="Arial Unicode MS" pitchFamily="2"/>
                <a:cs typeface="Tahoma" pitchFamily="2"/>
              </a:rPr>
            </a:b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  </a:t>
            </a:r>
            <a:r>
              <a:rPr lang="en-US" sz="3400" b="1" dirty="0" smtClean="0">
                <a:latin typeface="Arial" pitchFamily="18"/>
                <a:ea typeface="Arial Unicode MS" pitchFamily="2"/>
                <a:cs typeface="Tahoma" pitchFamily="2"/>
              </a:rPr>
              <a:t>Baskin School of Engineering</a:t>
            </a:r>
          </a:p>
          <a:p>
            <a:pPr algn="ctr" hangingPunct="0"/>
            <a:r>
              <a:rPr lang="en-US" sz="3400" b="1" dirty="0" smtClean="0">
                <a:latin typeface="Arial" pitchFamily="18"/>
                <a:ea typeface="Arial Unicode MS" pitchFamily="2"/>
                <a:cs typeface="Tahoma" pitchFamily="2"/>
              </a:rPr>
              <a:t>University of California, Santa Cruz</a:t>
            </a:r>
            <a:endParaRPr lang="en-US" sz="3400" b="1" dirty="0">
              <a:latin typeface="Arial" pitchFamily="18"/>
              <a:ea typeface="Arial Unicode MS" pitchFamily="2"/>
              <a:cs typeface="Tahoma" pitchFamily="2"/>
            </a:endParaRPr>
          </a:p>
        </p:txBody>
      </p:sp>
      <p:pic>
        <p:nvPicPr>
          <p:cNvPr id="9" name="Picture 11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62002" y="1198442"/>
            <a:ext cx="6149880" cy="257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4908600"/>
            <a:ext cx="43891200" cy="28009800"/>
          </a:xfrm>
          <a:prstGeom prst="rect">
            <a:avLst/>
          </a:prstGeom>
          <a:solidFill>
            <a:srgbClr val="F9F9F9"/>
          </a:solidFill>
          <a:ln w="0">
            <a:solidFill>
              <a:srgbClr val="000000"/>
            </a:solidFill>
            <a:prstDash val="solid"/>
          </a:ln>
        </p:spPr>
        <p:txBody>
          <a:bodyPr vert="horz" lIns="89986" tIns="44995" rIns="89986" bIns="44995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3000"/>
              </a:buClr>
              <a:buSzPct val="100000"/>
              <a:buFont typeface="Arial Narrow" pitchFamily="34"/>
              <a:buChar char="•"/>
            </a:lvl2pPr>
            <a:lvl3pPr lvl="2">
              <a:buClr>
                <a:srgbClr val="003000"/>
              </a:buClr>
              <a:buSzPct val="100000"/>
              <a:buFont typeface="Arial Narrow" pitchFamily="34"/>
              <a:buChar char="•"/>
            </a:lvl3pPr>
            <a:lvl4pPr lvl="3">
              <a:buClr>
                <a:srgbClr val="003000"/>
              </a:buClr>
              <a:buSzPct val="100000"/>
              <a:buFont typeface="Arial Narrow" pitchFamily="34"/>
              <a:buChar char="•"/>
            </a:lvl4pPr>
            <a:lvl5pPr lvl="4">
              <a:buClr>
                <a:srgbClr val="003000"/>
              </a:buClr>
              <a:buSzPct val="100000"/>
              <a:buFont typeface="Arial Narrow" pitchFamily="34"/>
              <a:buChar char="•"/>
            </a:lvl5pPr>
            <a:lvl6pPr lvl="5">
              <a:buClr>
                <a:srgbClr val="003000"/>
              </a:buClr>
              <a:buSzPct val="100000"/>
              <a:buFont typeface="Arial Narrow" pitchFamily="34"/>
              <a:buChar char="•"/>
            </a:lvl6pPr>
            <a:lvl7pPr lvl="6">
              <a:buClr>
                <a:srgbClr val="003000"/>
              </a:buClr>
              <a:buSzPct val="100000"/>
              <a:buFont typeface="Arial Narrow" pitchFamily="34"/>
              <a:buChar char="•"/>
            </a:lvl7pPr>
            <a:lvl8pPr lvl="7">
              <a:buClr>
                <a:srgbClr val="003000"/>
              </a:buClr>
              <a:buSzPct val="100000"/>
              <a:buFont typeface="Arial Narrow" pitchFamily="34"/>
              <a:buChar char="•"/>
            </a:lvl8pPr>
            <a:lvl9pPr lvl="8">
              <a:buClr>
                <a:srgbClr val="003000"/>
              </a:buClr>
              <a:buSzPct val="100000"/>
              <a:buFont typeface="Arial Narrow" pitchFamily="34"/>
              <a:buChar char="•"/>
            </a:lvl9pPr>
          </a:lstStyle>
          <a:p>
            <a:pPr>
              <a:tabLst>
                <a:tab pos="0" algn="l"/>
                <a:tab pos="914256" algn="l"/>
                <a:tab pos="1828507" algn="l"/>
                <a:tab pos="2742758" algn="l"/>
                <a:tab pos="3657014" algn="l"/>
                <a:tab pos="4571270" algn="l"/>
                <a:tab pos="5485522" algn="l"/>
                <a:tab pos="6399773" algn="l"/>
                <a:tab pos="7314029" algn="l"/>
                <a:tab pos="8228285" algn="l"/>
                <a:tab pos="9142536" algn="l"/>
                <a:tab pos="10056792" algn="l"/>
              </a:tabLst>
            </a:pPr>
            <a:endParaRPr lang="en-US" sz="2900" dirty="0">
              <a:solidFill>
                <a:srgbClr val="003000"/>
              </a:solidFill>
              <a:latin typeface="Arial Narrow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994600" y="5638807"/>
            <a:ext cx="10058400" cy="26626680"/>
          </a:xfrm>
          <a:prstGeom prst="rect">
            <a:avLst/>
          </a:prstGeom>
          <a:solidFill>
            <a:srgbClr val="F9F9F9"/>
          </a:solidFill>
          <a:ln w="0">
            <a:solidFill>
              <a:srgbClr val="000000"/>
            </a:solidFill>
            <a:prstDash val="solid"/>
          </a:ln>
        </p:spPr>
        <p:txBody>
          <a:bodyPr vert="horz" lIns="89986" tIns="44995" rIns="89986" bIns="44995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3000"/>
              </a:buClr>
              <a:buSzPct val="100000"/>
              <a:buFont typeface="Arial Narrow" pitchFamily="34"/>
              <a:buChar char="•"/>
            </a:lvl2pPr>
            <a:lvl3pPr lvl="2">
              <a:buClr>
                <a:srgbClr val="003000"/>
              </a:buClr>
              <a:buSzPct val="100000"/>
              <a:buFont typeface="Arial Narrow" pitchFamily="34"/>
              <a:buChar char="•"/>
            </a:lvl3pPr>
            <a:lvl4pPr lvl="3">
              <a:buClr>
                <a:srgbClr val="003000"/>
              </a:buClr>
              <a:buSzPct val="100000"/>
              <a:buFont typeface="Arial Narrow" pitchFamily="34"/>
              <a:buChar char="•"/>
            </a:lvl4pPr>
            <a:lvl5pPr lvl="4">
              <a:buClr>
                <a:srgbClr val="003000"/>
              </a:buClr>
              <a:buSzPct val="100000"/>
              <a:buFont typeface="Arial Narrow" pitchFamily="34"/>
              <a:buChar char="•"/>
            </a:lvl5pPr>
            <a:lvl6pPr lvl="5">
              <a:buClr>
                <a:srgbClr val="003000"/>
              </a:buClr>
              <a:buSzPct val="100000"/>
              <a:buFont typeface="Arial Narrow" pitchFamily="34"/>
              <a:buChar char="•"/>
            </a:lvl6pPr>
            <a:lvl7pPr lvl="6">
              <a:buClr>
                <a:srgbClr val="003000"/>
              </a:buClr>
              <a:buSzPct val="100000"/>
              <a:buFont typeface="Arial Narrow" pitchFamily="34"/>
              <a:buChar char="•"/>
            </a:lvl7pPr>
            <a:lvl8pPr lvl="7">
              <a:buClr>
                <a:srgbClr val="003000"/>
              </a:buClr>
              <a:buSzPct val="100000"/>
              <a:buFont typeface="Arial Narrow" pitchFamily="34"/>
              <a:buChar char="•"/>
            </a:lvl8pPr>
            <a:lvl9pPr lvl="8">
              <a:buClr>
                <a:srgbClr val="003000"/>
              </a:buClr>
              <a:buSzPct val="100000"/>
              <a:buFont typeface="Arial Narrow" pitchFamily="34"/>
              <a:buChar char="•"/>
            </a:lvl9pPr>
          </a:lstStyle>
          <a:p>
            <a:pPr>
              <a:tabLst>
                <a:tab pos="0" algn="l"/>
                <a:tab pos="914256" algn="l"/>
                <a:tab pos="1828507" algn="l"/>
                <a:tab pos="2742758" algn="l"/>
                <a:tab pos="3657014" algn="l"/>
                <a:tab pos="4571270" algn="l"/>
                <a:tab pos="5485522" algn="l"/>
                <a:tab pos="6399773" algn="l"/>
                <a:tab pos="7314029" algn="l"/>
                <a:tab pos="8228285" algn="l"/>
                <a:tab pos="9142536" algn="l"/>
                <a:tab pos="10056792" algn="l"/>
              </a:tabLst>
            </a:pPr>
            <a:endParaRPr lang="en-US" sz="2900">
              <a:solidFill>
                <a:srgbClr val="003000"/>
              </a:solidFill>
              <a:latin typeface="Arial Narrow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58600" y="5638805"/>
            <a:ext cx="20574000" cy="14455162"/>
          </a:xfrm>
          <a:prstGeom prst="rect">
            <a:avLst/>
          </a:prstGeom>
          <a:solidFill>
            <a:srgbClr val="F9F9F9"/>
          </a:solidFill>
          <a:ln w="0">
            <a:solidFill>
              <a:srgbClr val="000000"/>
            </a:solidFill>
            <a:prstDash val="solid"/>
          </a:ln>
        </p:spPr>
        <p:txBody>
          <a:bodyPr vert="horz" lIns="89986" tIns="44995" rIns="89986" bIns="44995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3000"/>
              </a:buClr>
              <a:buSzPct val="100000"/>
              <a:buFont typeface="Arial Narrow" pitchFamily="34"/>
              <a:buChar char="•"/>
            </a:lvl2pPr>
            <a:lvl3pPr lvl="2">
              <a:buClr>
                <a:srgbClr val="003000"/>
              </a:buClr>
              <a:buSzPct val="100000"/>
              <a:buFont typeface="Arial Narrow" pitchFamily="34"/>
              <a:buChar char="•"/>
            </a:lvl3pPr>
            <a:lvl4pPr lvl="3">
              <a:buClr>
                <a:srgbClr val="003000"/>
              </a:buClr>
              <a:buSzPct val="100000"/>
              <a:buFont typeface="Arial Narrow" pitchFamily="34"/>
              <a:buChar char="•"/>
            </a:lvl4pPr>
            <a:lvl5pPr lvl="4">
              <a:buClr>
                <a:srgbClr val="003000"/>
              </a:buClr>
              <a:buSzPct val="100000"/>
              <a:buFont typeface="Arial Narrow" pitchFamily="34"/>
              <a:buChar char="•"/>
            </a:lvl5pPr>
            <a:lvl6pPr lvl="5">
              <a:buClr>
                <a:srgbClr val="003000"/>
              </a:buClr>
              <a:buSzPct val="100000"/>
              <a:buFont typeface="Arial Narrow" pitchFamily="34"/>
              <a:buChar char="•"/>
            </a:lvl6pPr>
            <a:lvl7pPr lvl="6">
              <a:buClr>
                <a:srgbClr val="003000"/>
              </a:buClr>
              <a:buSzPct val="100000"/>
              <a:buFont typeface="Arial Narrow" pitchFamily="34"/>
              <a:buChar char="•"/>
            </a:lvl7pPr>
            <a:lvl8pPr lvl="7">
              <a:buClr>
                <a:srgbClr val="003000"/>
              </a:buClr>
              <a:buSzPct val="100000"/>
              <a:buFont typeface="Arial Narrow" pitchFamily="34"/>
              <a:buChar char="•"/>
            </a:lvl8pPr>
            <a:lvl9pPr lvl="8">
              <a:buClr>
                <a:srgbClr val="003000"/>
              </a:buClr>
              <a:buSzPct val="100000"/>
              <a:buFont typeface="Arial Narrow" pitchFamily="34"/>
              <a:buChar char="•"/>
            </a:lvl9pPr>
          </a:lstStyle>
          <a:p>
            <a:pPr>
              <a:tabLst>
                <a:tab pos="0" algn="l"/>
                <a:tab pos="914256" algn="l"/>
                <a:tab pos="1828507" algn="l"/>
                <a:tab pos="2742758" algn="l"/>
                <a:tab pos="3657014" algn="l"/>
                <a:tab pos="4571270" algn="l"/>
                <a:tab pos="5485522" algn="l"/>
                <a:tab pos="6399773" algn="l"/>
                <a:tab pos="7314029" algn="l"/>
                <a:tab pos="8228285" algn="l"/>
                <a:tab pos="9142536" algn="l"/>
                <a:tab pos="10056792" algn="l"/>
              </a:tabLst>
            </a:pPr>
            <a:endParaRPr lang="en-US" sz="2900">
              <a:solidFill>
                <a:srgbClr val="003000"/>
              </a:solidFill>
              <a:latin typeface="Arial Narrow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2" y="4908600"/>
            <a:ext cx="10058400" cy="26590680"/>
          </a:xfrm>
          <a:prstGeom prst="rect">
            <a:avLst/>
          </a:prstGeom>
          <a:solidFill>
            <a:srgbClr val="F9F9F9"/>
          </a:solidFill>
          <a:ln w="0">
            <a:solidFill>
              <a:srgbClr val="000000"/>
            </a:solidFill>
            <a:prstDash val="solid"/>
          </a:ln>
        </p:spPr>
        <p:txBody>
          <a:bodyPr vert="horz" lIns="89986" tIns="44995" rIns="89986" bIns="44995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3000"/>
              </a:buClr>
              <a:buSzPct val="100000"/>
              <a:buFont typeface="Arial Narrow" pitchFamily="34"/>
              <a:buChar char="•"/>
            </a:lvl2pPr>
            <a:lvl3pPr lvl="2">
              <a:buClr>
                <a:srgbClr val="003000"/>
              </a:buClr>
              <a:buSzPct val="100000"/>
              <a:buFont typeface="Arial Narrow" pitchFamily="34"/>
              <a:buChar char="•"/>
            </a:lvl3pPr>
            <a:lvl4pPr lvl="3">
              <a:buClr>
                <a:srgbClr val="003000"/>
              </a:buClr>
              <a:buSzPct val="100000"/>
              <a:buFont typeface="Arial Narrow" pitchFamily="34"/>
              <a:buChar char="•"/>
            </a:lvl4pPr>
            <a:lvl5pPr lvl="4">
              <a:buClr>
                <a:srgbClr val="003000"/>
              </a:buClr>
              <a:buSzPct val="100000"/>
              <a:buFont typeface="Arial Narrow" pitchFamily="34"/>
              <a:buChar char="•"/>
            </a:lvl5pPr>
            <a:lvl6pPr lvl="5">
              <a:buClr>
                <a:srgbClr val="003000"/>
              </a:buClr>
              <a:buSzPct val="100000"/>
              <a:buFont typeface="Arial Narrow" pitchFamily="34"/>
              <a:buChar char="•"/>
            </a:lvl6pPr>
            <a:lvl7pPr lvl="6">
              <a:buClr>
                <a:srgbClr val="003000"/>
              </a:buClr>
              <a:buSzPct val="100000"/>
              <a:buFont typeface="Arial Narrow" pitchFamily="34"/>
              <a:buChar char="•"/>
            </a:lvl7pPr>
            <a:lvl8pPr lvl="7">
              <a:buClr>
                <a:srgbClr val="003000"/>
              </a:buClr>
              <a:buSzPct val="100000"/>
              <a:buFont typeface="Arial Narrow" pitchFamily="34"/>
              <a:buChar char="•"/>
            </a:lvl8pPr>
            <a:lvl9pPr lvl="8">
              <a:buClr>
                <a:srgbClr val="003000"/>
              </a:buClr>
              <a:buSzPct val="100000"/>
              <a:buFont typeface="Arial Narrow" pitchFamily="34"/>
              <a:buChar char="•"/>
            </a:lvl9pPr>
          </a:lstStyle>
          <a:p>
            <a:pPr>
              <a:tabLst>
                <a:tab pos="0" algn="l"/>
                <a:tab pos="914256" algn="l"/>
                <a:tab pos="1828507" algn="l"/>
                <a:tab pos="2742758" algn="l"/>
                <a:tab pos="3657014" algn="l"/>
                <a:tab pos="4571270" algn="l"/>
                <a:tab pos="5485522" algn="l"/>
                <a:tab pos="6399773" algn="l"/>
                <a:tab pos="7314029" algn="l"/>
                <a:tab pos="8228285" algn="l"/>
                <a:tab pos="9142536" algn="l"/>
                <a:tab pos="10056792" algn="l"/>
              </a:tabLst>
            </a:pPr>
            <a:endParaRPr lang="en-US" sz="2900" dirty="0">
              <a:solidFill>
                <a:srgbClr val="003000"/>
              </a:solidFill>
              <a:latin typeface="Arial Narrow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Text Box 7"/>
          <p:cNvSpPr/>
          <p:nvPr/>
        </p:nvSpPr>
        <p:spPr>
          <a:xfrm>
            <a:off x="762002" y="5638803"/>
            <a:ext cx="10134600" cy="11233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Intro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5" name="Text Box 7"/>
          <p:cNvSpPr/>
          <p:nvPr/>
        </p:nvSpPr>
        <p:spPr>
          <a:xfrm>
            <a:off x="806405" y="16013395"/>
            <a:ext cx="100584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Hardware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8" name="Text Box 7"/>
          <p:cNvSpPr/>
          <p:nvPr/>
        </p:nvSpPr>
        <p:spPr>
          <a:xfrm>
            <a:off x="11658600" y="5638800"/>
            <a:ext cx="205740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Proof of Concepts and Prototypes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58610" y="14623139"/>
            <a:ext cx="10277384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 err="1" smtClean="0"/>
              <a:t>Lorem</a:t>
            </a:r>
            <a:r>
              <a:rPr lang="en-US" sz="3800" dirty="0" smtClean="0"/>
              <a:t> </a:t>
            </a:r>
            <a:r>
              <a:rPr lang="en-US" sz="3800" dirty="0" err="1" smtClean="0"/>
              <a:t>Ipsum</a:t>
            </a:r>
            <a:r>
              <a:rPr lang="en-US" sz="3800" dirty="0" smtClean="0"/>
              <a:t>.</a:t>
            </a:r>
            <a:endParaRPr lang="en-US" sz="3800" dirty="0" smtClean="0"/>
          </a:p>
          <a:p>
            <a:endParaRPr lang="en-US" sz="3800" dirty="0"/>
          </a:p>
          <a:p>
            <a:endParaRPr lang="en-US" sz="3800" dirty="0" smtClean="0"/>
          </a:p>
          <a:p>
            <a:endParaRPr lang="en-US" sz="3800" dirty="0"/>
          </a:p>
        </p:txBody>
      </p:sp>
      <p:sp>
        <p:nvSpPr>
          <p:cNvPr id="86" name="Text Box 7"/>
          <p:cNvSpPr/>
          <p:nvPr/>
        </p:nvSpPr>
        <p:spPr>
          <a:xfrm>
            <a:off x="32994607" y="5638805"/>
            <a:ext cx="10058395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Challenges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7" name="Text Box 14"/>
          <p:cNvSpPr/>
          <p:nvPr/>
        </p:nvSpPr>
        <p:spPr>
          <a:xfrm>
            <a:off x="33299402" y="6942581"/>
            <a:ext cx="9525000" cy="393939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Gandalf wasn’t around </a:t>
            </a:r>
            <a:endParaRPr lang="en-US" sz="4300" dirty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Low Morale</a:t>
            </a:r>
            <a:endParaRPr lang="en-US" sz="3800" dirty="0"/>
          </a:p>
          <a:p>
            <a:pPr marL="702259" lvl="1"/>
            <a:endParaRPr lang="en-US" sz="3400" dirty="0"/>
          </a:p>
          <a:p>
            <a:pPr marL="822960" indent="-822960" fontAlgn="base">
              <a:buFont typeface="Arial"/>
              <a:buChar char="•"/>
            </a:pPr>
            <a:r>
              <a:rPr lang="en-US" sz="4300" dirty="0" err="1" smtClean="0"/>
              <a:t>Fibby’s</a:t>
            </a:r>
            <a:r>
              <a:rPr lang="en-US" sz="4300" dirty="0" smtClean="0"/>
              <a:t> butt has poop</a:t>
            </a:r>
            <a:endParaRPr lang="en-US" sz="4300" dirty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err="1" smtClean="0"/>
              <a:t>Ew</a:t>
            </a:r>
            <a:r>
              <a:rPr lang="en-US" sz="3800" dirty="0" smtClean="0"/>
              <a:t>.</a:t>
            </a:r>
            <a:endParaRPr lang="en-US" sz="3800" dirty="0"/>
          </a:p>
        </p:txBody>
      </p:sp>
      <p:sp>
        <p:nvSpPr>
          <p:cNvPr id="89" name="Text Box 14"/>
          <p:cNvSpPr/>
          <p:nvPr/>
        </p:nvSpPr>
        <p:spPr>
          <a:xfrm>
            <a:off x="11658599" y="20439538"/>
            <a:ext cx="20578075" cy="64169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lvl="0"/>
            <a:endParaRPr lang="en-US" sz="3800" b="1" dirty="0"/>
          </a:p>
          <a:p>
            <a:pPr lvl="0"/>
            <a:endParaRPr lang="en-US" sz="3800" b="1" dirty="0"/>
          </a:p>
          <a:p>
            <a:pPr marL="822960" indent="-822960">
              <a:buFont typeface="Arial"/>
              <a:buChar char="•"/>
            </a:pPr>
            <a:endParaRPr lang="en-US" sz="4300" dirty="0" smtClean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Stuff Sucked</a:t>
            </a:r>
            <a:endParaRPr lang="en-US" sz="4300" dirty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We dropped them in a vacuum</a:t>
            </a:r>
            <a:endParaRPr lang="en-US" sz="3800" dirty="0" smtClean="0"/>
          </a:p>
          <a:p>
            <a:pPr marL="702259" lvl="1"/>
            <a:endParaRPr lang="en-US" sz="3800" b="1" dirty="0" smtClean="0"/>
          </a:p>
          <a:p>
            <a:pPr marL="702259" lvl="1"/>
            <a:endParaRPr lang="en-US" sz="3800" b="1" dirty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Stuff blew</a:t>
            </a:r>
            <a:endParaRPr lang="en-US" sz="4300" dirty="0" smtClean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We dropped them into a fan</a:t>
            </a:r>
            <a:endParaRPr lang="en-US" sz="3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71402" y="1049237"/>
            <a:ext cx="5257800" cy="231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 Box 7"/>
          <p:cNvSpPr/>
          <p:nvPr/>
        </p:nvSpPr>
        <p:spPr>
          <a:xfrm>
            <a:off x="11658602" y="20767526"/>
            <a:ext cx="20130658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Results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3" name="Text Box 7"/>
          <p:cNvSpPr/>
          <p:nvPr/>
        </p:nvSpPr>
        <p:spPr>
          <a:xfrm>
            <a:off x="32994605" y="16168162"/>
            <a:ext cx="100584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Future Work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4" name="Text Box 14"/>
          <p:cNvSpPr/>
          <p:nvPr/>
        </p:nvSpPr>
        <p:spPr>
          <a:xfrm>
            <a:off x="33147002" y="17395479"/>
            <a:ext cx="9677400" cy="3570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Throwing them in places they shouldn’t be</a:t>
            </a:r>
          </a:p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Eating poop</a:t>
            </a:r>
            <a:endParaRPr lang="en-US" sz="4300" dirty="0" smtClean="0"/>
          </a:p>
          <a:p>
            <a:pPr marL="1525219" lvl="1" indent="-822960">
              <a:buFont typeface="Wingdings" charset="2"/>
              <a:buChar char="Ø"/>
            </a:pPr>
            <a:endParaRPr lang="en-US" sz="4300" dirty="0"/>
          </a:p>
        </p:txBody>
      </p:sp>
      <p:sp>
        <p:nvSpPr>
          <p:cNvPr id="45" name="Text Box 14"/>
          <p:cNvSpPr/>
          <p:nvPr/>
        </p:nvSpPr>
        <p:spPr>
          <a:xfrm>
            <a:off x="806400" y="7799374"/>
            <a:ext cx="10014000" cy="40009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>
              <a:buFont typeface="Arial"/>
              <a:buChar char="•"/>
            </a:pPr>
            <a:r>
              <a:rPr lang="en-US" sz="4300" dirty="0" smtClean="0"/>
              <a:t>People do things</a:t>
            </a:r>
            <a:endParaRPr lang="en-US" sz="4300" dirty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We need things</a:t>
            </a:r>
            <a:endParaRPr lang="en-US" sz="3800" dirty="0"/>
          </a:p>
          <a:p>
            <a:pPr marL="702259" lvl="1"/>
            <a:endParaRPr lang="en-US" sz="3800" dirty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Things happen</a:t>
            </a:r>
            <a:endParaRPr lang="en-US" sz="4300" dirty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Things happening are good</a:t>
            </a:r>
            <a:endParaRPr lang="en-US" sz="3800" dirty="0"/>
          </a:p>
        </p:txBody>
      </p:sp>
      <p:sp>
        <p:nvSpPr>
          <p:cNvPr id="46" name="Text Box 14"/>
          <p:cNvSpPr/>
          <p:nvPr/>
        </p:nvSpPr>
        <p:spPr>
          <a:xfrm>
            <a:off x="927007" y="17191946"/>
            <a:ext cx="9677400" cy="730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>
              <a:buFont typeface="Arial"/>
              <a:buChar char="•"/>
            </a:pPr>
            <a:r>
              <a:rPr lang="en-US" sz="4300" dirty="0" smtClean="0"/>
              <a:t>Atmel ATTiny85 MCU @ 1MHz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Low </a:t>
            </a:r>
            <a:r>
              <a:rPr lang="en-US" sz="3800" smtClean="0"/>
              <a:t>Power Sleep Modes</a:t>
            </a:r>
            <a:endParaRPr lang="en-US" sz="3800" dirty="0" smtClean="0"/>
          </a:p>
          <a:p>
            <a:pPr marL="1525219" lvl="1" indent="-822960">
              <a:buFont typeface="Wingdings" charset="2"/>
              <a:buChar char="Ø"/>
            </a:pPr>
            <a:endParaRPr lang="en-US" sz="4300" dirty="0" smtClean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TI CC2500 2.4GHz Wireless Transceiver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Low Power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Not </a:t>
            </a:r>
            <a:r>
              <a:rPr lang="en-US" sz="3800" dirty="0" err="1" smtClean="0"/>
              <a:t>Zigbee</a:t>
            </a:r>
            <a:r>
              <a:rPr lang="en-US" sz="3800" dirty="0" smtClean="0"/>
              <a:t> Compatible</a:t>
            </a:r>
            <a:endParaRPr lang="en-US" sz="4300" dirty="0" smtClean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3v 660MAH CR2450 Battery</a:t>
            </a:r>
            <a:endParaRPr lang="en-US" sz="4000" dirty="0" smtClean="0"/>
          </a:p>
          <a:p>
            <a:pPr indent="-1492301">
              <a:buFont typeface="Wingdings" charset="2"/>
              <a:buChar char="Ø"/>
            </a:pPr>
            <a:endParaRPr lang="en-US" sz="3800" dirty="0" smtClean="0"/>
          </a:p>
          <a:p>
            <a:pPr marL="822960" indent="-822960">
              <a:buFont typeface="Arial"/>
              <a:buChar char="•"/>
            </a:pPr>
            <a:endParaRPr lang="en-US" sz="4300" dirty="0" smtClean="0"/>
          </a:p>
        </p:txBody>
      </p:sp>
      <p:sp>
        <p:nvSpPr>
          <p:cNvPr id="47" name="Text Box 7"/>
          <p:cNvSpPr/>
          <p:nvPr/>
        </p:nvSpPr>
        <p:spPr>
          <a:xfrm>
            <a:off x="806405" y="24040541"/>
            <a:ext cx="100584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Simulation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9" name="Text Box 14"/>
          <p:cNvSpPr/>
          <p:nvPr/>
        </p:nvSpPr>
        <p:spPr>
          <a:xfrm>
            <a:off x="762002" y="25166988"/>
            <a:ext cx="9677400" cy="2246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>
              <a:buFont typeface="Arial"/>
              <a:buChar char="•"/>
            </a:pPr>
            <a:r>
              <a:rPr lang="en-US" sz="4300" dirty="0" err="1" smtClean="0"/>
              <a:t>Contiki</a:t>
            </a:r>
            <a:r>
              <a:rPr lang="en-US" sz="4300" dirty="0" smtClean="0"/>
              <a:t> the OS</a:t>
            </a:r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Not a raft</a:t>
            </a:r>
            <a:endParaRPr lang="en-US" sz="3800" dirty="0"/>
          </a:p>
        </p:txBody>
      </p:sp>
      <p:sp>
        <p:nvSpPr>
          <p:cNvPr id="32" name="TextBox 31"/>
          <p:cNvSpPr txBox="1"/>
          <p:nvPr/>
        </p:nvSpPr>
        <p:spPr>
          <a:xfrm>
            <a:off x="21901300" y="14606445"/>
            <a:ext cx="10331299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 err="1" smtClean="0"/>
              <a:t>Lorem</a:t>
            </a:r>
            <a:r>
              <a:rPr lang="en-US" sz="3800" dirty="0" smtClean="0"/>
              <a:t> </a:t>
            </a:r>
            <a:r>
              <a:rPr lang="en-US" sz="3800" dirty="0" err="1" smtClean="0"/>
              <a:t>Ipsum</a:t>
            </a:r>
            <a:endParaRPr lang="en-US" sz="3800" dirty="0"/>
          </a:p>
          <a:p>
            <a:endParaRPr lang="en-US" sz="3800" dirty="0"/>
          </a:p>
        </p:txBody>
      </p:sp>
      <p:sp>
        <p:nvSpPr>
          <p:cNvPr id="36" name="Text Box 7"/>
          <p:cNvSpPr/>
          <p:nvPr/>
        </p:nvSpPr>
        <p:spPr>
          <a:xfrm>
            <a:off x="32994600" y="26480906"/>
            <a:ext cx="100584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References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7" name="Text Box 14"/>
          <p:cNvSpPr/>
          <p:nvPr/>
        </p:nvSpPr>
        <p:spPr>
          <a:xfrm>
            <a:off x="32710876" y="27293338"/>
            <a:ext cx="9953702" cy="1415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Your mom</a:t>
            </a:r>
            <a:endParaRPr lang="en-US" sz="1800" dirty="0"/>
          </a:p>
          <a:p>
            <a:pPr lvl="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534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121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SANTA CRUUUUUZZZZ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Assistive Technology Lab</dc:creator>
  <cp:lastModifiedBy>Assistive Technology Lab</cp:lastModifiedBy>
  <cp:revision>28</cp:revision>
  <dcterms:created xsi:type="dcterms:W3CDTF">2012-10-12T18:32:46Z</dcterms:created>
  <dcterms:modified xsi:type="dcterms:W3CDTF">2013-12-02T19:17:59Z</dcterms:modified>
</cp:coreProperties>
</file>