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5" d="100"/>
          <a:sy n="25" d="100"/>
        </p:scale>
        <p:origin x="-560" y="304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9F564-7124-5549-BF27-DCFE6CDE1BD4}" type="datetimeFigureOut">
              <a:rPr lang="en-US" smtClean="0"/>
              <a:t>12/2/13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A9C3A-D9D1-264D-AF2E-7822CC89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19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/>
          <p:nvPr/>
        </p:nvSpPr>
        <p:spPr>
          <a:xfrm>
            <a:off x="3884759" y="8685360"/>
            <a:ext cx="29718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b" anchorCtr="0" compatLnSpc="0"/>
          <a:lstStyle/>
          <a:p>
            <a:pPr marL="0" marR="0" lvl="0" indent="0" algn="r" rtl="0" hangingPunct="1">
              <a:lnSpc>
                <a:spcPct val="100000"/>
              </a:lnSpc>
              <a:buNone/>
              <a:tabLst/>
            </a:pPr>
            <a:fld id="{F9FF7376-E956-40AB-8F25-4769F0BA176E}" type="slidenum">
              <a:rPr/>
              <a:pPr marL="0" marR="0" lvl="0" indent="0" algn="r" rtl="0" hangingPunct="1">
                <a:lnSpc>
                  <a:spcPct val="100000"/>
                </a:lnSpc>
                <a:buNone/>
                <a:tabLst/>
              </a:pPr>
              <a:t>1</a:t>
            </a:fld>
            <a:endParaRPr lang="he-IL" sz="1200"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Notes Placeholder 3"/>
          <p:cNvSpPr txBox="1">
            <a:spLocks noGrp="1"/>
          </p:cNvSpPr>
          <p:nvPr>
            <p:ph type="body" sz="quarter" idx="1"/>
          </p:nvPr>
        </p:nvSpPr>
        <p:spPr/>
        <p:txBody>
          <a:bodyPr wrap="square" lIns="91440" tIns="45720" rIns="91440" bIns="45720" anchor="t" anchorCtr="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pPr lvl="0"/>
            <a:endParaRPr lang="en-US" kern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B26E-3264-984B-A388-D00F3E960D7B}" type="datetimeFigureOut">
              <a:rPr lang="en-US" smtClean="0"/>
              <a:t>12/2/13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7A19-22CE-8145-9FB8-891D379A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34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B26E-3264-984B-A388-D00F3E960D7B}" type="datetimeFigureOut">
              <a:rPr lang="en-US" smtClean="0"/>
              <a:t>12/2/13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7A19-22CE-8145-9FB8-891D379A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40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B26E-3264-984B-A388-D00F3E960D7B}" type="datetimeFigureOut">
              <a:rPr lang="en-US" smtClean="0"/>
              <a:t>12/2/13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7A19-22CE-8145-9FB8-891D379A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72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B26E-3264-984B-A388-D00F3E960D7B}" type="datetimeFigureOut">
              <a:rPr lang="en-US" smtClean="0"/>
              <a:t>12/2/13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7A19-22CE-8145-9FB8-891D379A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68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B26E-3264-984B-A388-D00F3E960D7B}" type="datetimeFigureOut">
              <a:rPr lang="en-US" smtClean="0"/>
              <a:t>12/2/13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7A19-22CE-8145-9FB8-891D379A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06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B26E-3264-984B-A388-D00F3E960D7B}" type="datetimeFigureOut">
              <a:rPr lang="en-US" smtClean="0"/>
              <a:t>12/2/13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7A19-22CE-8145-9FB8-891D379A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795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B26E-3264-984B-A388-D00F3E960D7B}" type="datetimeFigureOut">
              <a:rPr lang="en-US" smtClean="0"/>
              <a:t>12/2/13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7A19-22CE-8145-9FB8-891D379A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99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B26E-3264-984B-A388-D00F3E960D7B}" type="datetimeFigureOut">
              <a:rPr lang="en-US" smtClean="0"/>
              <a:t>12/2/13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7A19-22CE-8145-9FB8-891D379A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41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B26E-3264-984B-A388-D00F3E960D7B}" type="datetimeFigureOut">
              <a:rPr lang="en-US" smtClean="0"/>
              <a:t>12/2/13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7A19-22CE-8145-9FB8-891D379A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71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B26E-3264-984B-A388-D00F3E960D7B}" type="datetimeFigureOut">
              <a:rPr lang="en-US" smtClean="0"/>
              <a:t>12/2/13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7A19-22CE-8145-9FB8-891D379A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10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B26E-3264-984B-A388-D00F3E960D7B}" type="datetimeFigureOut">
              <a:rPr lang="en-US" smtClean="0"/>
              <a:t>12/2/13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7A19-22CE-8145-9FB8-891D379A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9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FB26E-3264-984B-A388-D00F3E960D7B}" type="datetimeFigureOut">
              <a:rPr lang="en-US" smtClean="0"/>
              <a:t>12/2/13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27A19-22CE-8145-9FB8-891D379A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39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zarubin@ucsc.edu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/>
          <p:nvPr/>
        </p:nvSpPr>
        <p:spPr>
          <a:xfrm>
            <a:off x="4525920" y="1143000"/>
            <a:ext cx="34770960" cy="310852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066" tIns="45710" rIns="91066" bIns="45710" anchor="t" anchorCtr="0" compatLnSpc="0">
            <a:spAutoFit/>
          </a:bodyPr>
          <a:lstStyle/>
          <a:p>
            <a:pPr algn="ctr">
              <a:spcBef>
                <a:spcPts val="4997"/>
              </a:spcBef>
            </a:pPr>
            <a:r>
              <a:rPr lang="en-US" sz="6600" dirty="0" err="1" smtClean="0">
                <a:latin typeface="Arial Black" pitchFamily="34"/>
                <a:ea typeface="Arial Unicode MS" pitchFamily="2"/>
                <a:cs typeface="Tahoma" pitchFamily="2"/>
              </a:rPr>
              <a:t>GumboNodes</a:t>
            </a:r>
            <a:r>
              <a:rPr lang="en-US" sz="6600" dirty="0" smtClean="0">
                <a:latin typeface="Arial Black" pitchFamily="34"/>
                <a:ea typeface="Arial Unicode MS" pitchFamily="2"/>
                <a:cs typeface="Tahoma" pitchFamily="2"/>
              </a:rPr>
              <a:t>: Exploring Sensor Networks Cheaply</a:t>
            </a:r>
            <a:endParaRPr lang="en-US" sz="6600" dirty="0">
              <a:latin typeface="Arial Black" pitchFamily="34"/>
              <a:ea typeface="Arial Unicode MS" pitchFamily="2"/>
              <a:cs typeface="Tahoma" pitchFamily="2"/>
            </a:endParaRPr>
          </a:p>
          <a:p>
            <a:pPr algn="ctr" hangingPunct="0"/>
            <a:r>
              <a:rPr lang="en-US" sz="4800" b="1" dirty="0">
                <a:latin typeface="Arial" pitchFamily="18"/>
                <a:ea typeface="Arial Unicode MS" pitchFamily="2"/>
                <a:cs typeface="Tahoma" pitchFamily="2"/>
              </a:rPr>
              <a:t>Zachary </a:t>
            </a:r>
            <a:r>
              <a:rPr lang="en-US" sz="4800" b="1" dirty="0" smtClean="0">
                <a:latin typeface="Arial" pitchFamily="18"/>
                <a:ea typeface="Arial Unicode MS" pitchFamily="2"/>
                <a:cs typeface="Tahoma" pitchFamily="2"/>
              </a:rPr>
              <a:t>Rubin (</a:t>
            </a:r>
            <a:r>
              <a:rPr lang="en-US" sz="4800" b="1" dirty="0" smtClean="0">
                <a:latin typeface="Arial" pitchFamily="18"/>
                <a:ea typeface="Arial Unicode MS" pitchFamily="2"/>
                <a:cs typeface="Tahoma" pitchFamily="2"/>
                <a:hlinkClick r:id="rId3"/>
              </a:rPr>
              <a:t>zarubin@ucsc.edu</a:t>
            </a:r>
            <a:r>
              <a:rPr lang="en-US" sz="4800" b="1" dirty="0" smtClean="0">
                <a:latin typeface="Arial" pitchFamily="18"/>
                <a:ea typeface="Arial Unicode MS" pitchFamily="2"/>
                <a:cs typeface="Tahoma" pitchFamily="2"/>
              </a:rPr>
              <a:t>), H. Blake Skinner (</a:t>
            </a:r>
            <a:r>
              <a:rPr lang="en-US" sz="4800" b="1" dirty="0" err="1" smtClean="0">
                <a:latin typeface="Arial" pitchFamily="18"/>
                <a:ea typeface="Arial Unicode MS" pitchFamily="2"/>
                <a:cs typeface="Tahoma" pitchFamily="2"/>
              </a:rPr>
              <a:t>hskinner@ucsc.edu</a:t>
            </a:r>
            <a:r>
              <a:rPr lang="en-US" sz="4800" b="1" dirty="0" smtClean="0">
                <a:latin typeface="Arial" pitchFamily="18"/>
                <a:ea typeface="Arial Unicode MS" pitchFamily="2"/>
                <a:cs typeface="Tahoma" pitchFamily="2"/>
              </a:rPr>
              <a:t>)</a:t>
            </a:r>
            <a:r>
              <a:rPr lang="en-US" sz="4800" b="1" dirty="0">
                <a:latin typeface="Arial" pitchFamily="18"/>
                <a:ea typeface="Arial Unicode MS" pitchFamily="2"/>
                <a:cs typeface="Tahoma" pitchFamily="2"/>
              </a:rPr>
              <a:t/>
            </a:r>
            <a:br>
              <a:rPr lang="en-US" sz="4800" b="1" dirty="0">
                <a:latin typeface="Arial" pitchFamily="18"/>
                <a:ea typeface="Arial Unicode MS" pitchFamily="2"/>
                <a:cs typeface="Tahoma" pitchFamily="2"/>
              </a:rPr>
            </a:br>
            <a:r>
              <a:rPr lang="en-US" sz="4800" b="1" dirty="0" smtClean="0">
                <a:latin typeface="Arial" pitchFamily="18"/>
                <a:ea typeface="Arial Unicode MS" pitchFamily="2"/>
                <a:cs typeface="Tahoma" pitchFamily="2"/>
              </a:rPr>
              <a:t>  </a:t>
            </a:r>
            <a:r>
              <a:rPr lang="en-US" sz="3400" b="1" dirty="0" smtClean="0">
                <a:latin typeface="Arial" pitchFamily="18"/>
                <a:ea typeface="Arial Unicode MS" pitchFamily="2"/>
                <a:cs typeface="Tahoma" pitchFamily="2"/>
              </a:rPr>
              <a:t>Baskin School of Engineering</a:t>
            </a:r>
          </a:p>
          <a:p>
            <a:pPr algn="ctr" hangingPunct="0"/>
            <a:r>
              <a:rPr lang="en-US" sz="3400" b="1" dirty="0" smtClean="0">
                <a:latin typeface="Arial" pitchFamily="18"/>
                <a:ea typeface="Arial Unicode MS" pitchFamily="2"/>
                <a:cs typeface="Tahoma" pitchFamily="2"/>
              </a:rPr>
              <a:t>University of California, Santa Cruz</a:t>
            </a:r>
            <a:endParaRPr lang="en-US" sz="3400" b="1" dirty="0">
              <a:latin typeface="Arial" pitchFamily="18"/>
              <a:ea typeface="Arial Unicode MS" pitchFamily="2"/>
              <a:cs typeface="Tahoma" pitchFamily="2"/>
            </a:endParaRPr>
          </a:p>
        </p:txBody>
      </p:sp>
      <p:pic>
        <p:nvPicPr>
          <p:cNvPr id="9" name="Picture 113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762002" y="1198442"/>
            <a:ext cx="6149880" cy="257508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0" y="4908600"/>
            <a:ext cx="43891200" cy="28009800"/>
          </a:xfrm>
          <a:prstGeom prst="rect">
            <a:avLst/>
          </a:prstGeom>
          <a:solidFill>
            <a:srgbClr val="F9F9F9"/>
          </a:solidFill>
          <a:ln w="0">
            <a:solidFill>
              <a:srgbClr val="000000"/>
            </a:solidFill>
            <a:prstDash val="solid"/>
          </a:ln>
        </p:spPr>
        <p:txBody>
          <a:bodyPr vert="horz" lIns="89986" tIns="44995" rIns="89986" bIns="44995" anchor="ctr" anchorCtr="1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3000"/>
              </a:buClr>
              <a:buSzPct val="100000"/>
              <a:buFont typeface="Arial Narrow" pitchFamily="34"/>
              <a:buChar char="•"/>
            </a:lvl2pPr>
            <a:lvl3pPr lvl="2">
              <a:buClr>
                <a:srgbClr val="003000"/>
              </a:buClr>
              <a:buSzPct val="100000"/>
              <a:buFont typeface="Arial Narrow" pitchFamily="34"/>
              <a:buChar char="•"/>
            </a:lvl3pPr>
            <a:lvl4pPr lvl="3">
              <a:buClr>
                <a:srgbClr val="003000"/>
              </a:buClr>
              <a:buSzPct val="100000"/>
              <a:buFont typeface="Arial Narrow" pitchFamily="34"/>
              <a:buChar char="•"/>
            </a:lvl4pPr>
            <a:lvl5pPr lvl="4">
              <a:buClr>
                <a:srgbClr val="003000"/>
              </a:buClr>
              <a:buSzPct val="100000"/>
              <a:buFont typeface="Arial Narrow" pitchFamily="34"/>
              <a:buChar char="•"/>
            </a:lvl5pPr>
            <a:lvl6pPr lvl="5">
              <a:buClr>
                <a:srgbClr val="003000"/>
              </a:buClr>
              <a:buSzPct val="100000"/>
              <a:buFont typeface="Arial Narrow" pitchFamily="34"/>
              <a:buChar char="•"/>
            </a:lvl6pPr>
            <a:lvl7pPr lvl="6">
              <a:buClr>
                <a:srgbClr val="003000"/>
              </a:buClr>
              <a:buSzPct val="100000"/>
              <a:buFont typeface="Arial Narrow" pitchFamily="34"/>
              <a:buChar char="•"/>
            </a:lvl7pPr>
            <a:lvl8pPr lvl="7">
              <a:buClr>
                <a:srgbClr val="003000"/>
              </a:buClr>
              <a:buSzPct val="100000"/>
              <a:buFont typeface="Arial Narrow" pitchFamily="34"/>
              <a:buChar char="•"/>
            </a:lvl8pPr>
            <a:lvl9pPr lvl="8">
              <a:buClr>
                <a:srgbClr val="003000"/>
              </a:buClr>
              <a:buSzPct val="100000"/>
              <a:buFont typeface="Arial Narrow" pitchFamily="34"/>
              <a:buChar char="•"/>
            </a:lvl9pPr>
          </a:lstStyle>
          <a:p>
            <a:pPr>
              <a:tabLst>
                <a:tab pos="0" algn="l"/>
                <a:tab pos="914256" algn="l"/>
                <a:tab pos="1828507" algn="l"/>
                <a:tab pos="2742758" algn="l"/>
                <a:tab pos="3657014" algn="l"/>
                <a:tab pos="4571270" algn="l"/>
                <a:tab pos="5485522" algn="l"/>
                <a:tab pos="6399773" algn="l"/>
                <a:tab pos="7314029" algn="l"/>
                <a:tab pos="8228285" algn="l"/>
                <a:tab pos="9142536" algn="l"/>
                <a:tab pos="10056792" algn="l"/>
              </a:tabLst>
            </a:pPr>
            <a:endParaRPr lang="en-US" sz="2900" dirty="0">
              <a:solidFill>
                <a:srgbClr val="003000"/>
              </a:solidFill>
              <a:latin typeface="Arial Narrow" pitchFamily="34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994600" y="5638807"/>
            <a:ext cx="10058400" cy="26626680"/>
          </a:xfrm>
          <a:prstGeom prst="rect">
            <a:avLst/>
          </a:prstGeom>
          <a:solidFill>
            <a:srgbClr val="F9F9F9"/>
          </a:solidFill>
          <a:ln w="0">
            <a:solidFill>
              <a:srgbClr val="000000"/>
            </a:solidFill>
            <a:prstDash val="solid"/>
          </a:ln>
        </p:spPr>
        <p:txBody>
          <a:bodyPr vert="horz" lIns="89986" tIns="44995" rIns="89986" bIns="44995" anchor="ctr" anchorCtr="1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3000"/>
              </a:buClr>
              <a:buSzPct val="100000"/>
              <a:buFont typeface="Arial Narrow" pitchFamily="34"/>
              <a:buChar char="•"/>
            </a:lvl2pPr>
            <a:lvl3pPr lvl="2">
              <a:buClr>
                <a:srgbClr val="003000"/>
              </a:buClr>
              <a:buSzPct val="100000"/>
              <a:buFont typeface="Arial Narrow" pitchFamily="34"/>
              <a:buChar char="•"/>
            </a:lvl3pPr>
            <a:lvl4pPr lvl="3">
              <a:buClr>
                <a:srgbClr val="003000"/>
              </a:buClr>
              <a:buSzPct val="100000"/>
              <a:buFont typeface="Arial Narrow" pitchFamily="34"/>
              <a:buChar char="•"/>
            </a:lvl4pPr>
            <a:lvl5pPr lvl="4">
              <a:buClr>
                <a:srgbClr val="003000"/>
              </a:buClr>
              <a:buSzPct val="100000"/>
              <a:buFont typeface="Arial Narrow" pitchFamily="34"/>
              <a:buChar char="•"/>
            </a:lvl5pPr>
            <a:lvl6pPr lvl="5">
              <a:buClr>
                <a:srgbClr val="003000"/>
              </a:buClr>
              <a:buSzPct val="100000"/>
              <a:buFont typeface="Arial Narrow" pitchFamily="34"/>
              <a:buChar char="•"/>
            </a:lvl6pPr>
            <a:lvl7pPr lvl="6">
              <a:buClr>
                <a:srgbClr val="003000"/>
              </a:buClr>
              <a:buSzPct val="100000"/>
              <a:buFont typeface="Arial Narrow" pitchFamily="34"/>
              <a:buChar char="•"/>
            </a:lvl7pPr>
            <a:lvl8pPr lvl="7">
              <a:buClr>
                <a:srgbClr val="003000"/>
              </a:buClr>
              <a:buSzPct val="100000"/>
              <a:buFont typeface="Arial Narrow" pitchFamily="34"/>
              <a:buChar char="•"/>
            </a:lvl8pPr>
            <a:lvl9pPr lvl="8">
              <a:buClr>
                <a:srgbClr val="003000"/>
              </a:buClr>
              <a:buSzPct val="100000"/>
              <a:buFont typeface="Arial Narrow" pitchFamily="34"/>
              <a:buChar char="•"/>
            </a:lvl9pPr>
          </a:lstStyle>
          <a:p>
            <a:pPr>
              <a:tabLst>
                <a:tab pos="0" algn="l"/>
                <a:tab pos="914256" algn="l"/>
                <a:tab pos="1828507" algn="l"/>
                <a:tab pos="2742758" algn="l"/>
                <a:tab pos="3657014" algn="l"/>
                <a:tab pos="4571270" algn="l"/>
                <a:tab pos="5485522" algn="l"/>
                <a:tab pos="6399773" algn="l"/>
                <a:tab pos="7314029" algn="l"/>
                <a:tab pos="8228285" algn="l"/>
                <a:tab pos="9142536" algn="l"/>
                <a:tab pos="10056792" algn="l"/>
              </a:tabLst>
            </a:pPr>
            <a:endParaRPr lang="en-US" sz="2900">
              <a:solidFill>
                <a:srgbClr val="003000"/>
              </a:solidFill>
              <a:latin typeface="Arial Narrow" pitchFamily="34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658600" y="5638805"/>
            <a:ext cx="20574000" cy="14232149"/>
          </a:xfrm>
          <a:prstGeom prst="rect">
            <a:avLst/>
          </a:prstGeom>
          <a:solidFill>
            <a:srgbClr val="F9F9F9"/>
          </a:solidFill>
          <a:ln w="0">
            <a:solidFill>
              <a:srgbClr val="000000"/>
            </a:solidFill>
            <a:prstDash val="solid"/>
          </a:ln>
        </p:spPr>
        <p:txBody>
          <a:bodyPr vert="horz" lIns="89986" tIns="44995" rIns="89986" bIns="44995" anchor="ctr" anchorCtr="1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3000"/>
              </a:buClr>
              <a:buSzPct val="100000"/>
              <a:buFont typeface="Arial Narrow" pitchFamily="34"/>
              <a:buChar char="•"/>
            </a:lvl2pPr>
            <a:lvl3pPr lvl="2">
              <a:buClr>
                <a:srgbClr val="003000"/>
              </a:buClr>
              <a:buSzPct val="100000"/>
              <a:buFont typeface="Arial Narrow" pitchFamily="34"/>
              <a:buChar char="•"/>
            </a:lvl3pPr>
            <a:lvl4pPr lvl="3">
              <a:buClr>
                <a:srgbClr val="003000"/>
              </a:buClr>
              <a:buSzPct val="100000"/>
              <a:buFont typeface="Arial Narrow" pitchFamily="34"/>
              <a:buChar char="•"/>
            </a:lvl4pPr>
            <a:lvl5pPr lvl="4">
              <a:buClr>
                <a:srgbClr val="003000"/>
              </a:buClr>
              <a:buSzPct val="100000"/>
              <a:buFont typeface="Arial Narrow" pitchFamily="34"/>
              <a:buChar char="•"/>
            </a:lvl5pPr>
            <a:lvl6pPr lvl="5">
              <a:buClr>
                <a:srgbClr val="003000"/>
              </a:buClr>
              <a:buSzPct val="100000"/>
              <a:buFont typeface="Arial Narrow" pitchFamily="34"/>
              <a:buChar char="•"/>
            </a:lvl6pPr>
            <a:lvl7pPr lvl="6">
              <a:buClr>
                <a:srgbClr val="003000"/>
              </a:buClr>
              <a:buSzPct val="100000"/>
              <a:buFont typeface="Arial Narrow" pitchFamily="34"/>
              <a:buChar char="•"/>
            </a:lvl7pPr>
            <a:lvl8pPr lvl="7">
              <a:buClr>
                <a:srgbClr val="003000"/>
              </a:buClr>
              <a:buSzPct val="100000"/>
              <a:buFont typeface="Arial Narrow" pitchFamily="34"/>
              <a:buChar char="•"/>
            </a:lvl8pPr>
            <a:lvl9pPr lvl="8">
              <a:buClr>
                <a:srgbClr val="003000"/>
              </a:buClr>
              <a:buSzPct val="100000"/>
              <a:buFont typeface="Arial Narrow" pitchFamily="34"/>
              <a:buChar char="•"/>
            </a:lvl9pPr>
          </a:lstStyle>
          <a:p>
            <a:pPr>
              <a:tabLst>
                <a:tab pos="0" algn="l"/>
                <a:tab pos="914256" algn="l"/>
                <a:tab pos="1828507" algn="l"/>
                <a:tab pos="2742758" algn="l"/>
                <a:tab pos="3657014" algn="l"/>
                <a:tab pos="4571270" algn="l"/>
                <a:tab pos="5485522" algn="l"/>
                <a:tab pos="6399773" algn="l"/>
                <a:tab pos="7314029" algn="l"/>
                <a:tab pos="8228285" algn="l"/>
                <a:tab pos="9142536" algn="l"/>
                <a:tab pos="10056792" algn="l"/>
              </a:tabLst>
            </a:pPr>
            <a:endParaRPr lang="en-US" sz="2900">
              <a:solidFill>
                <a:srgbClr val="003000"/>
              </a:solidFill>
              <a:latin typeface="Arial Narrow" pitchFamily="34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38202" y="4908600"/>
            <a:ext cx="10058400" cy="26590680"/>
          </a:xfrm>
          <a:prstGeom prst="rect">
            <a:avLst/>
          </a:prstGeom>
          <a:solidFill>
            <a:srgbClr val="F9F9F9"/>
          </a:solidFill>
          <a:ln w="0">
            <a:solidFill>
              <a:srgbClr val="000000"/>
            </a:solidFill>
            <a:prstDash val="solid"/>
          </a:ln>
        </p:spPr>
        <p:txBody>
          <a:bodyPr vert="horz" lIns="89986" tIns="44995" rIns="89986" bIns="44995" anchor="ctr" anchorCtr="1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3000"/>
              </a:buClr>
              <a:buSzPct val="100000"/>
              <a:buFont typeface="Arial Narrow" pitchFamily="34"/>
              <a:buChar char="•"/>
            </a:lvl2pPr>
            <a:lvl3pPr lvl="2">
              <a:buClr>
                <a:srgbClr val="003000"/>
              </a:buClr>
              <a:buSzPct val="100000"/>
              <a:buFont typeface="Arial Narrow" pitchFamily="34"/>
              <a:buChar char="•"/>
            </a:lvl3pPr>
            <a:lvl4pPr lvl="3">
              <a:buClr>
                <a:srgbClr val="003000"/>
              </a:buClr>
              <a:buSzPct val="100000"/>
              <a:buFont typeface="Arial Narrow" pitchFamily="34"/>
              <a:buChar char="•"/>
            </a:lvl4pPr>
            <a:lvl5pPr lvl="4">
              <a:buClr>
                <a:srgbClr val="003000"/>
              </a:buClr>
              <a:buSzPct val="100000"/>
              <a:buFont typeface="Arial Narrow" pitchFamily="34"/>
              <a:buChar char="•"/>
            </a:lvl5pPr>
            <a:lvl6pPr lvl="5">
              <a:buClr>
                <a:srgbClr val="003000"/>
              </a:buClr>
              <a:buSzPct val="100000"/>
              <a:buFont typeface="Arial Narrow" pitchFamily="34"/>
              <a:buChar char="•"/>
            </a:lvl6pPr>
            <a:lvl7pPr lvl="6">
              <a:buClr>
                <a:srgbClr val="003000"/>
              </a:buClr>
              <a:buSzPct val="100000"/>
              <a:buFont typeface="Arial Narrow" pitchFamily="34"/>
              <a:buChar char="•"/>
            </a:lvl7pPr>
            <a:lvl8pPr lvl="7">
              <a:buClr>
                <a:srgbClr val="003000"/>
              </a:buClr>
              <a:buSzPct val="100000"/>
              <a:buFont typeface="Arial Narrow" pitchFamily="34"/>
              <a:buChar char="•"/>
            </a:lvl8pPr>
            <a:lvl9pPr lvl="8">
              <a:buClr>
                <a:srgbClr val="003000"/>
              </a:buClr>
              <a:buSzPct val="100000"/>
              <a:buFont typeface="Arial Narrow" pitchFamily="34"/>
              <a:buChar char="•"/>
            </a:lvl9pPr>
          </a:lstStyle>
          <a:p>
            <a:pPr>
              <a:tabLst>
                <a:tab pos="0" algn="l"/>
                <a:tab pos="914256" algn="l"/>
                <a:tab pos="1828507" algn="l"/>
                <a:tab pos="2742758" algn="l"/>
                <a:tab pos="3657014" algn="l"/>
                <a:tab pos="4571270" algn="l"/>
                <a:tab pos="5485522" algn="l"/>
                <a:tab pos="6399773" algn="l"/>
                <a:tab pos="7314029" algn="l"/>
                <a:tab pos="8228285" algn="l"/>
                <a:tab pos="9142536" algn="l"/>
                <a:tab pos="10056792" algn="l"/>
              </a:tabLst>
            </a:pPr>
            <a:endParaRPr lang="en-US" sz="2900" dirty="0">
              <a:solidFill>
                <a:srgbClr val="003000"/>
              </a:solidFill>
              <a:latin typeface="Arial Narrow" pitchFamily="34"/>
              <a:ea typeface="Arial Unicode MS" pitchFamily="2"/>
              <a:cs typeface="Arial Unicode MS" pitchFamily="2"/>
            </a:endParaRPr>
          </a:p>
        </p:txBody>
      </p:sp>
      <p:sp>
        <p:nvSpPr>
          <p:cNvPr id="63" name="Text Box 7"/>
          <p:cNvSpPr/>
          <p:nvPr/>
        </p:nvSpPr>
        <p:spPr>
          <a:xfrm>
            <a:off x="762002" y="5638803"/>
            <a:ext cx="10134600" cy="112336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6730"/>
          </a:solidFill>
          <a:ln>
            <a:noFill/>
            <a:prstDash val="solid"/>
          </a:ln>
        </p:spPr>
        <p:txBody>
          <a:bodyPr vert="horz" wrap="square" lIns="91426" tIns="45710" rIns="91426" bIns="45710" anchor="t" anchorCtr="0" compatLnSpc="0">
            <a:spAutoFit/>
          </a:bodyPr>
          <a:lstStyle/>
          <a:p>
            <a:pPr algn="ctr" hangingPunct="0">
              <a:spcBef>
                <a:spcPts val="4123"/>
              </a:spcBef>
            </a:pPr>
            <a:r>
              <a:rPr lang="en-US" sz="6700" b="1" dirty="0" smtClean="0">
                <a:solidFill>
                  <a:srgbClr val="F8F8F8"/>
                </a:solidFill>
                <a:latin typeface="Times New Roman" pitchFamily="18"/>
                <a:ea typeface="Arial Unicode MS" pitchFamily="2"/>
                <a:cs typeface="Tahoma" pitchFamily="2"/>
              </a:rPr>
              <a:t>Intro</a:t>
            </a:r>
            <a:endParaRPr lang="en-US" sz="6700" b="1" dirty="0">
              <a:solidFill>
                <a:srgbClr val="F8F8F8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65" name="Text Box 7"/>
          <p:cNvSpPr/>
          <p:nvPr/>
        </p:nvSpPr>
        <p:spPr>
          <a:xfrm>
            <a:off x="806405" y="13496694"/>
            <a:ext cx="10058400" cy="112644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6730"/>
          </a:solidFill>
          <a:ln>
            <a:noFill/>
            <a:prstDash val="solid"/>
          </a:ln>
        </p:spPr>
        <p:txBody>
          <a:bodyPr vert="horz" wrap="square" lIns="91426" tIns="45710" rIns="91426" bIns="45710" anchor="t" anchorCtr="0" compatLnSpc="0">
            <a:spAutoFit/>
          </a:bodyPr>
          <a:lstStyle/>
          <a:p>
            <a:pPr algn="ctr" hangingPunct="0">
              <a:spcBef>
                <a:spcPts val="4123"/>
              </a:spcBef>
            </a:pPr>
            <a:r>
              <a:rPr lang="en-US" sz="6700" b="1" dirty="0" smtClean="0">
                <a:solidFill>
                  <a:srgbClr val="F8F8F8"/>
                </a:solidFill>
                <a:latin typeface="Times New Roman" pitchFamily="18"/>
                <a:ea typeface="Arial Unicode MS" pitchFamily="2"/>
                <a:cs typeface="Tahoma" pitchFamily="2"/>
              </a:rPr>
              <a:t>Hardware</a:t>
            </a:r>
            <a:endParaRPr lang="en-US" sz="6700" b="1" dirty="0">
              <a:solidFill>
                <a:srgbClr val="F8F8F8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68" name="Text Box 7"/>
          <p:cNvSpPr/>
          <p:nvPr/>
        </p:nvSpPr>
        <p:spPr>
          <a:xfrm>
            <a:off x="11658600" y="5638800"/>
            <a:ext cx="20574000" cy="112644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6730"/>
          </a:solidFill>
          <a:ln>
            <a:noFill/>
            <a:prstDash val="solid"/>
          </a:ln>
        </p:spPr>
        <p:txBody>
          <a:bodyPr vert="horz" wrap="square" lIns="91426" tIns="45710" rIns="91426" bIns="45710" anchor="t" anchorCtr="0" compatLnSpc="0">
            <a:spAutoFit/>
          </a:bodyPr>
          <a:lstStyle/>
          <a:p>
            <a:pPr algn="ctr" hangingPunct="0">
              <a:spcBef>
                <a:spcPts val="4123"/>
              </a:spcBef>
            </a:pPr>
            <a:r>
              <a:rPr lang="en-US" sz="6700" b="1" dirty="0">
                <a:solidFill>
                  <a:srgbClr val="F8F8F8"/>
                </a:solidFill>
                <a:latin typeface="Times New Roman" pitchFamily="18"/>
                <a:ea typeface="Arial Unicode MS" pitchFamily="2"/>
                <a:cs typeface="Tahoma" pitchFamily="2"/>
              </a:rPr>
              <a:t>Proof of Concepts and Prototypes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681906" y="13346090"/>
            <a:ext cx="10277384" cy="71096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800" dirty="0" smtClean="0"/>
              <a:t>The </a:t>
            </a:r>
            <a:r>
              <a:rPr lang="en-US" sz="3800" dirty="0" err="1" smtClean="0"/>
              <a:t>protypes</a:t>
            </a:r>
            <a:r>
              <a:rPr lang="en-US" sz="3800" dirty="0" smtClean="0"/>
              <a:t> sat on a breadboard ($1.20/unit). The total cost per node was $7.59 after accounting for shipping and tax.</a:t>
            </a:r>
          </a:p>
          <a:p>
            <a:r>
              <a:rPr lang="en-US" sz="3800" dirty="0" smtClean="0"/>
              <a:t>2 Types of Nodes:</a:t>
            </a:r>
          </a:p>
          <a:p>
            <a:pPr marL="742950" indent="-742950">
              <a:buAutoNum type="arabicPeriod"/>
            </a:pPr>
            <a:r>
              <a:rPr lang="en-US" sz="3800" dirty="0" err="1" smtClean="0"/>
              <a:t>GumboTiny</a:t>
            </a:r>
            <a:r>
              <a:rPr lang="en-US" sz="3800" dirty="0" smtClean="0"/>
              <a:t>, the proposed hardware</a:t>
            </a:r>
          </a:p>
          <a:p>
            <a:pPr marL="742950" indent="-742950">
              <a:buAutoNum type="arabicPeriod"/>
            </a:pPr>
            <a:r>
              <a:rPr lang="en-US" sz="3800" dirty="0" err="1" smtClean="0"/>
              <a:t>GumboUno</a:t>
            </a:r>
            <a:r>
              <a:rPr lang="en-US" sz="3800" dirty="0" smtClean="0"/>
              <a:t>, the wireless chip attached to an </a:t>
            </a:r>
            <a:r>
              <a:rPr lang="en-US" sz="3800" dirty="0" err="1" smtClean="0"/>
              <a:t>Arduino</a:t>
            </a:r>
            <a:r>
              <a:rPr lang="en-US" sz="3800" dirty="0" smtClean="0"/>
              <a:t> Uno for data output over serial</a:t>
            </a:r>
          </a:p>
          <a:p>
            <a:r>
              <a:rPr lang="en-US" sz="3800" dirty="0" smtClean="0"/>
              <a:t>CC2500 provided numerous hardware features. A 16 bit preamble and 2 byte checksum were</a:t>
            </a:r>
            <a:r>
              <a:rPr lang="en-US" sz="3800" dirty="0"/>
              <a:t> </a:t>
            </a:r>
            <a:r>
              <a:rPr lang="en-US" sz="3800" dirty="0" smtClean="0"/>
              <a:t>added to each packet, and link quality indicator was used to determine utility of data from other nodes.</a:t>
            </a:r>
            <a:endParaRPr lang="en-US" sz="3800" dirty="0" smtClean="0"/>
          </a:p>
          <a:p>
            <a:endParaRPr lang="en-US" sz="3800" dirty="0"/>
          </a:p>
        </p:txBody>
      </p:sp>
      <p:sp>
        <p:nvSpPr>
          <p:cNvPr id="86" name="Text Box 7"/>
          <p:cNvSpPr/>
          <p:nvPr/>
        </p:nvSpPr>
        <p:spPr>
          <a:xfrm>
            <a:off x="32994607" y="5638805"/>
            <a:ext cx="10058395" cy="112644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6730"/>
          </a:solidFill>
          <a:ln>
            <a:noFill/>
            <a:prstDash val="solid"/>
          </a:ln>
        </p:spPr>
        <p:txBody>
          <a:bodyPr vert="horz" wrap="square" lIns="91426" tIns="45710" rIns="91426" bIns="45710" anchor="t" anchorCtr="0" compatLnSpc="0">
            <a:spAutoFit/>
          </a:bodyPr>
          <a:lstStyle/>
          <a:p>
            <a:pPr algn="ctr" hangingPunct="0">
              <a:spcBef>
                <a:spcPts val="4123"/>
              </a:spcBef>
            </a:pPr>
            <a:r>
              <a:rPr lang="en-US" sz="6700" b="1" dirty="0" smtClean="0">
                <a:solidFill>
                  <a:srgbClr val="F8F8F8"/>
                </a:solidFill>
                <a:latin typeface="Times New Roman" pitchFamily="18"/>
                <a:ea typeface="Arial Unicode MS" pitchFamily="2"/>
                <a:cs typeface="Tahoma" pitchFamily="2"/>
              </a:rPr>
              <a:t>Challenges</a:t>
            </a:r>
            <a:endParaRPr lang="en-US" sz="6700" b="1" dirty="0">
              <a:solidFill>
                <a:srgbClr val="F8F8F8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87" name="Text Box 14"/>
          <p:cNvSpPr/>
          <p:nvPr/>
        </p:nvSpPr>
        <p:spPr>
          <a:xfrm>
            <a:off x="33299402" y="6942581"/>
            <a:ext cx="9525000" cy="863298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457128" tIns="457128" rIns="457128" bIns="457128" anchor="t" anchorCtr="0" compatLnSpc="0">
            <a:spAutoFit/>
          </a:bodyPr>
          <a:lstStyle/>
          <a:p>
            <a:pPr marL="822960" indent="-822960" fontAlgn="base">
              <a:buFont typeface="Arial"/>
              <a:buChar char="•"/>
            </a:pPr>
            <a:r>
              <a:rPr lang="en-US" sz="4300" dirty="0" smtClean="0"/>
              <a:t>Hardware too small to support an OS like Tiny or </a:t>
            </a:r>
            <a:r>
              <a:rPr lang="en-US" sz="4300" dirty="0" err="1" smtClean="0"/>
              <a:t>Contiki</a:t>
            </a:r>
            <a:endParaRPr lang="en-US" sz="4300" dirty="0" smtClean="0"/>
          </a:p>
          <a:p>
            <a:pPr marL="822960" indent="-822960" fontAlgn="base">
              <a:buFont typeface="Arial"/>
              <a:buChar char="•"/>
            </a:pPr>
            <a:r>
              <a:rPr lang="en-US" sz="4300" dirty="0" err="1" smtClean="0"/>
              <a:t>Zigbee</a:t>
            </a:r>
            <a:r>
              <a:rPr lang="en-US" sz="4300" dirty="0" smtClean="0"/>
              <a:t> compatible transceivers too expensive</a:t>
            </a:r>
          </a:p>
          <a:p>
            <a:pPr marL="822960" indent="-822960" fontAlgn="base">
              <a:buFont typeface="Arial"/>
              <a:buChar char="•"/>
            </a:pPr>
            <a:r>
              <a:rPr lang="en-US" sz="4300" dirty="0" smtClean="0"/>
              <a:t>Low Packet Error Rate surprisingly difficult</a:t>
            </a:r>
          </a:p>
          <a:p>
            <a:pPr marL="1525219" lvl="1" indent="-822960">
              <a:buFont typeface="Wingdings" charset="2"/>
              <a:buChar char="Ø"/>
            </a:pPr>
            <a:r>
              <a:rPr lang="en-US" sz="3800" dirty="0" smtClean="0"/>
              <a:t>TX, RX, and Sleep</a:t>
            </a:r>
          </a:p>
          <a:p>
            <a:pPr marL="1525219" lvl="1" indent="-822960">
              <a:buFont typeface="Wingdings" charset="2"/>
              <a:buChar char="Ø"/>
            </a:pPr>
            <a:r>
              <a:rPr lang="en-US" sz="3800" dirty="0" smtClean="0"/>
              <a:t>Bad data propagates quickly.</a:t>
            </a:r>
          </a:p>
          <a:p>
            <a:pPr marL="1525219" lvl="1" indent="-822960">
              <a:buFont typeface="Wingdings" charset="2"/>
              <a:buChar char="Ø"/>
            </a:pPr>
            <a:r>
              <a:rPr lang="en-US" sz="3800" dirty="0" err="1" smtClean="0"/>
              <a:t>Multihop</a:t>
            </a:r>
            <a:r>
              <a:rPr lang="en-US" sz="3800" dirty="0" smtClean="0"/>
              <a:t> = bad data always ‘fresh’</a:t>
            </a:r>
            <a:endParaRPr lang="en-US" sz="3400" dirty="0"/>
          </a:p>
          <a:p>
            <a:pPr marL="822960" indent="-822960" fontAlgn="base">
              <a:buFont typeface="Arial"/>
              <a:buChar char="•"/>
            </a:pPr>
            <a:r>
              <a:rPr lang="en-US" sz="4300" dirty="0" err="1" smtClean="0"/>
              <a:t>Contiki</a:t>
            </a:r>
            <a:endParaRPr lang="en-US" sz="4300" dirty="0" smtClean="0"/>
          </a:p>
          <a:p>
            <a:pPr marL="822960" indent="-822960" fontAlgn="base">
              <a:buFont typeface="Arial"/>
              <a:buChar char="•"/>
            </a:pPr>
            <a:r>
              <a:rPr lang="en-US" sz="4300" dirty="0" smtClean="0"/>
              <a:t>Heartbeats</a:t>
            </a:r>
          </a:p>
          <a:p>
            <a:pPr marL="822960" indent="-822960" fontAlgn="base">
              <a:buFont typeface="Arial"/>
              <a:buChar char="•"/>
            </a:pPr>
            <a:r>
              <a:rPr lang="en-US" sz="4300" dirty="0" smtClean="0"/>
              <a:t>Random intervals</a:t>
            </a:r>
            <a:endParaRPr lang="en-US" sz="4300" dirty="0"/>
          </a:p>
        </p:txBody>
      </p:sp>
      <p:sp>
        <p:nvSpPr>
          <p:cNvPr id="89" name="Text Box 14"/>
          <p:cNvSpPr/>
          <p:nvPr/>
        </p:nvSpPr>
        <p:spPr>
          <a:xfrm>
            <a:off x="11658599" y="20439538"/>
            <a:ext cx="20578075" cy="949476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txBody>
          <a:bodyPr vert="horz" wrap="square" lIns="457128" tIns="457128" rIns="457128" bIns="457128" anchor="t" anchorCtr="0" compatLnSpc="0">
            <a:spAutoFit/>
          </a:bodyPr>
          <a:lstStyle/>
          <a:p>
            <a:pPr lvl="0"/>
            <a:endParaRPr lang="en-US" sz="3800" b="1" dirty="0"/>
          </a:p>
          <a:p>
            <a:pPr lvl="0"/>
            <a:endParaRPr lang="en-US" sz="3800" b="1" dirty="0"/>
          </a:p>
          <a:p>
            <a:pPr marL="822960" indent="-822960">
              <a:buFont typeface="Arial"/>
              <a:buChar char="•"/>
            </a:pPr>
            <a:endParaRPr lang="en-US" sz="4300" dirty="0" smtClean="0"/>
          </a:p>
          <a:p>
            <a:pPr marL="822960" indent="-822960">
              <a:buFont typeface="Arial"/>
              <a:buChar char="•"/>
            </a:pPr>
            <a:r>
              <a:rPr lang="en-US" sz="4300" dirty="0" err="1" smtClean="0"/>
              <a:t>ContikiOS</a:t>
            </a:r>
            <a:r>
              <a:rPr lang="en-US" sz="4300" dirty="0" smtClean="0"/>
              <a:t> Investigation: Simulation of Heartbeats </a:t>
            </a:r>
            <a:r>
              <a:rPr lang="en-US" sz="4300" dirty="0" err="1" smtClean="0"/>
              <a:t>vs</a:t>
            </a:r>
            <a:r>
              <a:rPr lang="en-US" sz="4300" dirty="0" smtClean="0"/>
              <a:t> Random Intervals</a:t>
            </a:r>
            <a:endParaRPr lang="en-US" sz="4300" dirty="0"/>
          </a:p>
          <a:p>
            <a:pPr marL="1525219" lvl="1" indent="-822960">
              <a:buFont typeface="Wingdings" charset="2"/>
              <a:buChar char="Ø"/>
            </a:pPr>
            <a:r>
              <a:rPr lang="en-US" sz="3800" dirty="0" smtClean="0"/>
              <a:t>Deciding between TX, RX, and Sleep</a:t>
            </a:r>
            <a:endParaRPr lang="en-US" sz="3800" dirty="0"/>
          </a:p>
          <a:p>
            <a:pPr marL="822960" indent="-822960">
              <a:buFont typeface="Arial"/>
              <a:buChar char="•"/>
            </a:pPr>
            <a:endParaRPr lang="en-US" sz="4300" dirty="0" smtClean="0"/>
          </a:p>
          <a:p>
            <a:pPr marL="822960" indent="-822960">
              <a:buFont typeface="Arial"/>
              <a:buChar char="•"/>
            </a:pPr>
            <a:r>
              <a:rPr lang="en-US" sz="4300" dirty="0" smtClean="0"/>
              <a:t>Built 20 </a:t>
            </a:r>
            <a:r>
              <a:rPr lang="en-US" sz="4300" dirty="0" err="1" smtClean="0"/>
              <a:t>GumboNodes</a:t>
            </a:r>
            <a:r>
              <a:rPr lang="en-US" sz="4300" dirty="0" smtClean="0"/>
              <a:t>: 18 </a:t>
            </a:r>
            <a:r>
              <a:rPr lang="en-US" sz="4300" dirty="0" err="1" smtClean="0"/>
              <a:t>GumboTiny</a:t>
            </a:r>
            <a:r>
              <a:rPr lang="en-US" sz="4300" dirty="0" err="1" smtClean="0"/>
              <a:t>s</a:t>
            </a:r>
            <a:r>
              <a:rPr lang="en-US" sz="4300" dirty="0" smtClean="0"/>
              <a:t> and 2 </a:t>
            </a:r>
            <a:r>
              <a:rPr lang="en-US" sz="4300" dirty="0" err="1" smtClean="0"/>
              <a:t>GumboUnos</a:t>
            </a:r>
            <a:endParaRPr lang="en-US" sz="4300" dirty="0"/>
          </a:p>
          <a:p>
            <a:pPr marL="1525219" lvl="1" indent="-822960">
              <a:buFont typeface="Wingdings" charset="2"/>
              <a:buChar char="Ø"/>
            </a:pPr>
            <a:r>
              <a:rPr lang="en-US" sz="3800" smtClean="0"/>
              <a:t>Simple heartbeat</a:t>
            </a:r>
            <a:endParaRPr lang="en-US" sz="3800" dirty="0" smtClean="0"/>
          </a:p>
          <a:p>
            <a:pPr marL="1525219" lvl="1" indent="-822960">
              <a:buFont typeface="Wingdings" charset="2"/>
              <a:buChar char="Ø"/>
            </a:pPr>
            <a:r>
              <a:rPr lang="en-US" sz="3800" dirty="0" smtClean="0"/>
              <a:t>Sleep Current: 2.5mA</a:t>
            </a:r>
          </a:p>
          <a:p>
            <a:pPr marL="1525219" lvl="1" indent="-822960">
              <a:buFont typeface="Wingdings" charset="2"/>
              <a:buChar char="Ø"/>
            </a:pPr>
            <a:r>
              <a:rPr lang="en-US" sz="3800" dirty="0" smtClean="0"/>
              <a:t>TX/RX Current: 16.mA</a:t>
            </a:r>
          </a:p>
          <a:p>
            <a:pPr marL="1525219" lvl="1" indent="-822960">
              <a:buFont typeface="Wingdings" charset="2"/>
              <a:buChar char="Ø"/>
            </a:pPr>
            <a:r>
              <a:rPr lang="en-US" sz="3800" dirty="0"/>
              <a:t>L</a:t>
            </a:r>
            <a:r>
              <a:rPr lang="en-US" sz="3800" dirty="0" smtClean="0"/>
              <a:t>ifetime: 2.5 Days and counting!</a:t>
            </a:r>
            <a:endParaRPr lang="en-US" sz="3800" dirty="0"/>
          </a:p>
          <a:p>
            <a:pPr marL="822960" indent="-822960">
              <a:buFont typeface="Arial"/>
              <a:buChar char="•"/>
            </a:pPr>
            <a:endParaRPr lang="en-US" sz="3800" b="1" dirty="0"/>
          </a:p>
          <a:p>
            <a:pPr marL="822960" indent="-822960">
              <a:buFont typeface="Arial"/>
              <a:buChar char="•"/>
            </a:pPr>
            <a:r>
              <a:rPr lang="en-US" sz="4300" dirty="0" smtClean="0"/>
              <a:t>Stuff blew</a:t>
            </a:r>
          </a:p>
          <a:p>
            <a:pPr marL="1525219" lvl="1" indent="-822960">
              <a:buFont typeface="Wingdings" charset="2"/>
              <a:buChar char="Ø"/>
            </a:pPr>
            <a:r>
              <a:rPr lang="en-US" sz="3800" dirty="0" smtClean="0"/>
              <a:t>We dropped them into a fan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871402" y="1049237"/>
            <a:ext cx="5257800" cy="2318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Text Box 7"/>
          <p:cNvSpPr/>
          <p:nvPr/>
        </p:nvSpPr>
        <p:spPr>
          <a:xfrm>
            <a:off x="11658602" y="20767526"/>
            <a:ext cx="20130658" cy="112644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6730"/>
          </a:solidFill>
          <a:ln>
            <a:noFill/>
            <a:prstDash val="solid"/>
          </a:ln>
        </p:spPr>
        <p:txBody>
          <a:bodyPr vert="horz" wrap="square" lIns="91426" tIns="45710" rIns="91426" bIns="45710" anchor="t" anchorCtr="0" compatLnSpc="0">
            <a:spAutoFit/>
          </a:bodyPr>
          <a:lstStyle/>
          <a:p>
            <a:pPr algn="ctr" hangingPunct="0">
              <a:spcBef>
                <a:spcPts val="4123"/>
              </a:spcBef>
            </a:pPr>
            <a:r>
              <a:rPr lang="en-US" sz="6700" b="1" dirty="0" smtClean="0">
                <a:solidFill>
                  <a:srgbClr val="F8F8F8"/>
                </a:solidFill>
                <a:latin typeface="Times New Roman" pitchFamily="18"/>
                <a:ea typeface="Arial Unicode MS" pitchFamily="2"/>
                <a:cs typeface="Tahoma" pitchFamily="2"/>
              </a:rPr>
              <a:t>Results</a:t>
            </a:r>
            <a:endParaRPr lang="en-US" sz="6700" b="1" dirty="0">
              <a:solidFill>
                <a:srgbClr val="F8F8F8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43" name="Text Box 7"/>
          <p:cNvSpPr/>
          <p:nvPr/>
        </p:nvSpPr>
        <p:spPr>
          <a:xfrm>
            <a:off x="32994605" y="16168162"/>
            <a:ext cx="10058400" cy="112644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6730"/>
          </a:solidFill>
          <a:ln>
            <a:noFill/>
            <a:prstDash val="solid"/>
          </a:ln>
        </p:spPr>
        <p:txBody>
          <a:bodyPr vert="horz" wrap="square" lIns="91426" tIns="45710" rIns="91426" bIns="45710" anchor="t" anchorCtr="0" compatLnSpc="0">
            <a:spAutoFit/>
          </a:bodyPr>
          <a:lstStyle/>
          <a:p>
            <a:pPr algn="ctr" hangingPunct="0">
              <a:spcBef>
                <a:spcPts val="4123"/>
              </a:spcBef>
            </a:pPr>
            <a:r>
              <a:rPr lang="en-US" sz="6700" b="1" dirty="0" smtClean="0">
                <a:solidFill>
                  <a:srgbClr val="F8F8F8"/>
                </a:solidFill>
                <a:latin typeface="Times New Roman" pitchFamily="18"/>
                <a:ea typeface="Arial Unicode MS" pitchFamily="2"/>
                <a:cs typeface="Tahoma" pitchFamily="2"/>
              </a:rPr>
              <a:t>Future Work</a:t>
            </a:r>
            <a:endParaRPr lang="en-US" sz="6700" b="1" dirty="0">
              <a:solidFill>
                <a:srgbClr val="F8F8F8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44" name="Text Box 14"/>
          <p:cNvSpPr/>
          <p:nvPr/>
        </p:nvSpPr>
        <p:spPr>
          <a:xfrm>
            <a:off x="33147002" y="17395479"/>
            <a:ext cx="9677400" cy="423178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457128" tIns="457128" rIns="457128" bIns="457128" anchor="t" anchorCtr="0" compatLnSpc="0">
            <a:spAutoFit/>
          </a:bodyPr>
          <a:lstStyle/>
          <a:p>
            <a:pPr marL="822960" indent="-822960" fontAlgn="base">
              <a:buFont typeface="Arial"/>
              <a:buChar char="•"/>
            </a:pPr>
            <a:r>
              <a:rPr lang="en-US" sz="4300" dirty="0" smtClean="0"/>
              <a:t>Having </a:t>
            </a:r>
            <a:r>
              <a:rPr lang="en-US" sz="4300" dirty="0" err="1" smtClean="0"/>
              <a:t>Contiki</a:t>
            </a:r>
            <a:r>
              <a:rPr lang="en-US" sz="4300" dirty="0" smtClean="0"/>
              <a:t> nodes interact with real nodes</a:t>
            </a:r>
          </a:p>
          <a:p>
            <a:pPr marL="822960" indent="-822960" fontAlgn="base">
              <a:buFont typeface="Arial"/>
              <a:buChar char="•"/>
            </a:pPr>
            <a:r>
              <a:rPr lang="en-US" sz="4300" dirty="0" smtClean="0"/>
              <a:t>Determining a way to prevent bad data from propagating.</a:t>
            </a:r>
            <a:endParaRPr lang="en-US" sz="4300" dirty="0" smtClean="0"/>
          </a:p>
          <a:p>
            <a:pPr marL="1525219" lvl="1" indent="-822960">
              <a:buFont typeface="Wingdings" charset="2"/>
              <a:buChar char="Ø"/>
            </a:pPr>
            <a:endParaRPr lang="en-US" sz="4300" dirty="0"/>
          </a:p>
        </p:txBody>
      </p:sp>
      <p:sp>
        <p:nvSpPr>
          <p:cNvPr id="45" name="Text Box 14"/>
          <p:cNvSpPr/>
          <p:nvPr/>
        </p:nvSpPr>
        <p:spPr>
          <a:xfrm>
            <a:off x="806400" y="6775205"/>
            <a:ext cx="10014000" cy="590916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457128" tIns="457128" rIns="457128" bIns="457128" anchor="t" anchorCtr="0" compatLnSpc="0">
            <a:spAutoFit/>
          </a:bodyPr>
          <a:lstStyle/>
          <a:p>
            <a:pPr marL="822960" indent="-822960">
              <a:buFont typeface="Arial"/>
              <a:buChar char="•"/>
            </a:pPr>
            <a:r>
              <a:rPr lang="en-US" sz="4300" dirty="0" smtClean="0"/>
              <a:t>Want to investigate wireless sensor networks</a:t>
            </a:r>
            <a:endParaRPr lang="en-US" sz="3800" dirty="0"/>
          </a:p>
          <a:p>
            <a:pPr marL="822960" indent="-822960">
              <a:buFont typeface="Arial"/>
              <a:buChar char="•"/>
            </a:pPr>
            <a:r>
              <a:rPr lang="en-US" sz="4300" dirty="0" smtClean="0"/>
              <a:t>Too Expensive per-node </a:t>
            </a:r>
            <a:endParaRPr lang="en-US" sz="3800" dirty="0" smtClean="0"/>
          </a:p>
          <a:p>
            <a:pPr marL="1525219" lvl="1" indent="-822960">
              <a:buFont typeface="Wingdings" charset="2"/>
              <a:buChar char="Ø"/>
            </a:pPr>
            <a:r>
              <a:rPr lang="en-US" sz="3800" dirty="0" smtClean="0"/>
              <a:t>$100-150 per mote for </a:t>
            </a:r>
            <a:r>
              <a:rPr lang="en-US" sz="3800" dirty="0" err="1" smtClean="0"/>
              <a:t>Telos</a:t>
            </a:r>
            <a:r>
              <a:rPr lang="en-US" sz="3800" dirty="0" smtClean="0"/>
              <a:t> motes</a:t>
            </a:r>
            <a:endParaRPr lang="en-US" sz="4300" dirty="0" smtClean="0"/>
          </a:p>
          <a:p>
            <a:pPr marL="1525219" lvl="1" indent="-822960">
              <a:buFont typeface="Wingdings" charset="2"/>
              <a:buChar char="Ø"/>
            </a:pPr>
            <a:r>
              <a:rPr lang="en-US" sz="3800" dirty="0" smtClean="0"/>
              <a:t>Want to evaluate more than just 1-2 nodes</a:t>
            </a:r>
            <a:endParaRPr lang="en-US" sz="3800" dirty="0"/>
          </a:p>
          <a:p>
            <a:pPr marL="822960" indent="-822960">
              <a:buFont typeface="Arial"/>
              <a:buChar char="•"/>
            </a:pPr>
            <a:r>
              <a:rPr lang="en-US" sz="4300" dirty="0" smtClean="0"/>
              <a:t>Target: 20 Nodes for &lt;$150</a:t>
            </a:r>
            <a:endParaRPr lang="en-US" sz="3800" dirty="0"/>
          </a:p>
          <a:p>
            <a:pPr marL="1525219" lvl="1" indent="-822960">
              <a:buFont typeface="Wingdings" charset="2"/>
              <a:buChar char="Ø"/>
            </a:pPr>
            <a:endParaRPr lang="en-US" sz="3800" dirty="0"/>
          </a:p>
        </p:txBody>
      </p:sp>
      <p:sp>
        <p:nvSpPr>
          <p:cNvPr id="46" name="Text Box 14"/>
          <p:cNvSpPr/>
          <p:nvPr/>
        </p:nvSpPr>
        <p:spPr>
          <a:xfrm>
            <a:off x="927007" y="14644685"/>
            <a:ext cx="9677400" cy="723260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457128" tIns="457128" rIns="457128" bIns="457128" anchor="t" anchorCtr="0" compatLnSpc="0">
            <a:spAutoFit/>
          </a:bodyPr>
          <a:lstStyle/>
          <a:p>
            <a:pPr marL="822960" indent="-822960">
              <a:buFont typeface="Arial"/>
              <a:buChar char="•"/>
            </a:pPr>
            <a:r>
              <a:rPr lang="en-US" sz="4300" dirty="0" smtClean="0"/>
              <a:t>Atmel ATTiny85 MCU @ 1MHz</a:t>
            </a:r>
          </a:p>
          <a:p>
            <a:pPr marL="1525219" lvl="1" indent="-822960">
              <a:buFont typeface="Wingdings" charset="2"/>
              <a:buChar char="Ø"/>
            </a:pPr>
            <a:r>
              <a:rPr lang="en-US" sz="3800" dirty="0" smtClean="0"/>
              <a:t>Low Power Sleep </a:t>
            </a:r>
            <a:r>
              <a:rPr lang="en-US" sz="3800" dirty="0" smtClean="0"/>
              <a:t>Modes</a:t>
            </a:r>
          </a:p>
          <a:p>
            <a:pPr marL="1525219" lvl="1" indent="-822960">
              <a:buFont typeface="Wingdings" charset="2"/>
              <a:buChar char="Ø"/>
            </a:pPr>
            <a:r>
              <a:rPr lang="en-US" sz="3800" dirty="0" smtClean="0"/>
              <a:t>5 I/O pins</a:t>
            </a:r>
            <a:endParaRPr lang="en-US" sz="4300" dirty="0" smtClean="0"/>
          </a:p>
          <a:p>
            <a:pPr marL="822960" indent="-822960">
              <a:buFont typeface="Arial"/>
              <a:buChar char="•"/>
            </a:pPr>
            <a:r>
              <a:rPr lang="en-US" sz="4300" dirty="0" smtClean="0"/>
              <a:t>TI CC2500 2.4GHz Wireless Transceiver</a:t>
            </a:r>
          </a:p>
          <a:p>
            <a:pPr marL="1525219" lvl="1" indent="-822960">
              <a:buFont typeface="Wingdings" charset="2"/>
              <a:buChar char="Ø"/>
            </a:pPr>
            <a:r>
              <a:rPr lang="en-US" sz="3800" dirty="0" smtClean="0"/>
              <a:t>Low </a:t>
            </a:r>
            <a:r>
              <a:rPr lang="en-US" sz="3800" dirty="0" smtClean="0"/>
              <a:t>Power, Non-</a:t>
            </a:r>
            <a:r>
              <a:rPr lang="en-US" sz="3800" dirty="0" err="1" smtClean="0"/>
              <a:t>Zigbee</a:t>
            </a:r>
            <a:endParaRPr lang="en-US" sz="3800" dirty="0" smtClean="0"/>
          </a:p>
          <a:p>
            <a:pPr marL="1525219" lvl="1" indent="-822960">
              <a:buFont typeface="Wingdings" charset="2"/>
              <a:buChar char="Ø"/>
            </a:pPr>
            <a:r>
              <a:rPr lang="en-US" sz="3800" dirty="0" smtClean="0"/>
              <a:t>Outputs LQI and RSSI</a:t>
            </a:r>
            <a:endParaRPr lang="en-US" sz="4300" dirty="0" smtClean="0"/>
          </a:p>
          <a:p>
            <a:pPr marL="822960" indent="-822960">
              <a:buFont typeface="Arial"/>
              <a:buChar char="•"/>
            </a:pPr>
            <a:r>
              <a:rPr lang="en-US" sz="4300" dirty="0" smtClean="0"/>
              <a:t>3v 660MAH CR2450 Battery</a:t>
            </a:r>
            <a:endParaRPr lang="en-US" sz="4000" dirty="0" smtClean="0"/>
          </a:p>
          <a:p>
            <a:pPr indent="-1492301">
              <a:buFont typeface="Wingdings" charset="2"/>
              <a:buChar char="Ø"/>
            </a:pPr>
            <a:endParaRPr lang="en-US" sz="3800" dirty="0" smtClean="0"/>
          </a:p>
          <a:p>
            <a:pPr marL="822960" indent="-822960">
              <a:buFont typeface="Arial"/>
              <a:buChar char="•"/>
            </a:pPr>
            <a:endParaRPr lang="en-US" sz="4300" dirty="0" smtClean="0"/>
          </a:p>
        </p:txBody>
      </p:sp>
      <p:sp>
        <p:nvSpPr>
          <p:cNvPr id="47" name="Text Box 7"/>
          <p:cNvSpPr/>
          <p:nvPr/>
        </p:nvSpPr>
        <p:spPr>
          <a:xfrm>
            <a:off x="762000" y="24603763"/>
            <a:ext cx="10058400" cy="112644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6730"/>
          </a:solidFill>
          <a:ln>
            <a:noFill/>
            <a:prstDash val="solid"/>
          </a:ln>
        </p:spPr>
        <p:txBody>
          <a:bodyPr vert="horz" wrap="square" lIns="91426" tIns="45710" rIns="91426" bIns="45710" anchor="t" anchorCtr="0" compatLnSpc="0">
            <a:spAutoFit/>
          </a:bodyPr>
          <a:lstStyle/>
          <a:p>
            <a:pPr algn="ctr" hangingPunct="0">
              <a:spcBef>
                <a:spcPts val="4123"/>
              </a:spcBef>
            </a:pPr>
            <a:r>
              <a:rPr lang="en-US" sz="6700" b="1" dirty="0" smtClean="0">
                <a:solidFill>
                  <a:srgbClr val="F8F8F8"/>
                </a:solidFill>
                <a:latin typeface="Times New Roman" pitchFamily="18"/>
                <a:ea typeface="Arial Unicode MS" pitchFamily="2"/>
                <a:cs typeface="Tahoma" pitchFamily="2"/>
              </a:rPr>
              <a:t>Simulation</a:t>
            </a:r>
            <a:endParaRPr lang="en-US" sz="6700" b="1" dirty="0">
              <a:solidFill>
                <a:srgbClr val="F8F8F8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49" name="Text Box 14"/>
          <p:cNvSpPr/>
          <p:nvPr/>
        </p:nvSpPr>
        <p:spPr>
          <a:xfrm>
            <a:off x="762000" y="25730208"/>
            <a:ext cx="9677400" cy="224662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457128" tIns="457128" rIns="457128" bIns="457128" anchor="t" anchorCtr="0" compatLnSpc="0">
            <a:spAutoFit/>
          </a:bodyPr>
          <a:lstStyle/>
          <a:p>
            <a:pPr marL="822960" indent="-822960">
              <a:buFont typeface="Arial"/>
              <a:buChar char="•"/>
            </a:pPr>
            <a:r>
              <a:rPr lang="en-US" sz="4300" dirty="0" err="1" smtClean="0"/>
              <a:t>Contiki</a:t>
            </a:r>
            <a:r>
              <a:rPr lang="en-US" sz="4300" dirty="0" smtClean="0"/>
              <a:t> the OS</a:t>
            </a:r>
          </a:p>
          <a:p>
            <a:pPr marL="822960" indent="-822960">
              <a:buFont typeface="Arial"/>
              <a:buChar char="•"/>
            </a:pPr>
            <a:r>
              <a:rPr lang="en-US" sz="4300" dirty="0" smtClean="0"/>
              <a:t>Not a raft</a:t>
            </a:r>
            <a:endParaRPr lang="en-US" sz="3800" dirty="0"/>
          </a:p>
        </p:txBody>
      </p:sp>
      <p:sp>
        <p:nvSpPr>
          <p:cNvPr id="36" name="Text Box 7"/>
          <p:cNvSpPr/>
          <p:nvPr/>
        </p:nvSpPr>
        <p:spPr>
          <a:xfrm>
            <a:off x="32994600" y="26480906"/>
            <a:ext cx="10058400" cy="112644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6730"/>
          </a:solidFill>
          <a:ln>
            <a:noFill/>
            <a:prstDash val="solid"/>
          </a:ln>
        </p:spPr>
        <p:txBody>
          <a:bodyPr vert="horz" wrap="square" lIns="91426" tIns="45710" rIns="91426" bIns="45710" anchor="t" anchorCtr="0" compatLnSpc="0">
            <a:spAutoFit/>
          </a:bodyPr>
          <a:lstStyle/>
          <a:p>
            <a:pPr algn="ctr" hangingPunct="0">
              <a:spcBef>
                <a:spcPts val="4123"/>
              </a:spcBef>
            </a:pPr>
            <a:r>
              <a:rPr lang="en-US" sz="6700" b="1" dirty="0" smtClean="0">
                <a:solidFill>
                  <a:srgbClr val="F8F8F8"/>
                </a:solidFill>
                <a:latin typeface="Times New Roman" pitchFamily="18"/>
                <a:ea typeface="Arial Unicode MS" pitchFamily="2"/>
                <a:cs typeface="Tahoma" pitchFamily="2"/>
              </a:rPr>
              <a:t>References</a:t>
            </a:r>
            <a:endParaRPr lang="en-US" sz="6700" b="1" dirty="0">
              <a:solidFill>
                <a:srgbClr val="F8F8F8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7" name="Text Box 14"/>
          <p:cNvSpPr/>
          <p:nvPr/>
        </p:nvSpPr>
        <p:spPr>
          <a:xfrm>
            <a:off x="32710876" y="27293338"/>
            <a:ext cx="9953702" cy="141562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457128" tIns="457128" rIns="457128" bIns="457128" anchor="t" anchorCtr="0" compatLnSpc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1800" dirty="0" smtClean="0"/>
              <a:t>Your mom</a:t>
            </a:r>
            <a:endParaRPr lang="en-US" sz="1800" dirty="0"/>
          </a:p>
          <a:p>
            <a:pPr lvl="0"/>
            <a:endParaRPr lang="en-US" sz="1400" dirty="0" smtClean="0"/>
          </a:p>
        </p:txBody>
      </p:sp>
      <p:pic>
        <p:nvPicPr>
          <p:cNvPr id="6" name="Picture 5" descr="Screen Shot 2013-12-02 at 4.34.54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08" y="20439538"/>
            <a:ext cx="9937798" cy="3726674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1959290" y="13367969"/>
            <a:ext cx="10277384" cy="6524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800" dirty="0" err="1" smtClean="0"/>
              <a:t>ContikiOS</a:t>
            </a:r>
            <a:r>
              <a:rPr lang="en-US" sz="3800" dirty="0" smtClean="0"/>
              <a:t> was used to simulate the nodes and investigate network throughput as well as overall performance between various types of communication</a:t>
            </a:r>
            <a:r>
              <a:rPr lang="en-US" sz="3800" dirty="0"/>
              <a:t>.</a:t>
            </a:r>
          </a:p>
          <a:p>
            <a:endParaRPr lang="en-US" sz="3800" dirty="0" smtClean="0"/>
          </a:p>
          <a:p>
            <a:endParaRPr lang="en-US" sz="3800" dirty="0"/>
          </a:p>
          <a:p>
            <a:endParaRPr lang="en-US" sz="3800" dirty="0" smtClean="0"/>
          </a:p>
          <a:p>
            <a:endParaRPr lang="en-US" sz="3800" dirty="0" smtClean="0"/>
          </a:p>
          <a:p>
            <a:endParaRPr lang="en-US" sz="3800" dirty="0"/>
          </a:p>
          <a:p>
            <a:endParaRPr lang="en-US" sz="3800" dirty="0" smtClean="0"/>
          </a:p>
          <a:p>
            <a:endParaRPr lang="en-US" sz="3800" dirty="0"/>
          </a:p>
        </p:txBody>
      </p:sp>
      <p:pic>
        <p:nvPicPr>
          <p:cNvPr id="10" name="Picture 9" descr="20131122_161312 (1)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599" y="6762167"/>
            <a:ext cx="10428131" cy="658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40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7146</TotalTime>
  <Words>343</Words>
  <Application>Microsoft Macintosh PowerPoint</Application>
  <PresentationFormat>Custom</PresentationFormat>
  <Paragraphs>63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SANTA CRUUUUUZZZZ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Assistive Technology Lab</dc:creator>
  <cp:lastModifiedBy>Assistive Technology Lab</cp:lastModifiedBy>
  <cp:revision>39</cp:revision>
  <dcterms:created xsi:type="dcterms:W3CDTF">2012-10-12T18:32:46Z</dcterms:created>
  <dcterms:modified xsi:type="dcterms:W3CDTF">2013-12-03T01:39:48Z</dcterms:modified>
</cp:coreProperties>
</file>