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6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tl-PH"/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tl-PH" sz="1400"/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tl-PH" sz="1400"/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tl-PH" sz="1400"/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5567FDF5-39D5-4EC2-8AE0-827D7F6E2DF7}" type="slidenum">
              <a:rPr lang="tl-PH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206240"/>
          </a:xfrm>
          <a:prstGeom prst="rect">
            <a:avLst/>
          </a:prstGeom>
        </p:spPr>
        <p:txBody>
          <a:bodyPr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366400" y="17674560"/>
            <a:ext cx="11413800" cy="9106920"/>
          </a:xfrm>
          <a:prstGeom prst="rect">
            <a:avLst/>
          </a:prstGeom>
          <a:ln>
            <a:noFill/>
          </a:ln>
        </p:spPr>
      </p:pic>
      <p:pic>
        <p:nvPicPr>
          <p:cNvPr descr="" id="38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125760" y="17674560"/>
            <a:ext cx="11413800" cy="910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94560" y="1313280"/>
            <a:ext cx="39501720" cy="254818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720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360" cy="910692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2194560" y="30510360"/>
            <a:ext cx="10240920" cy="1752120"/>
          </a:xfrm>
          <a:prstGeom prst="rect">
            <a:avLst/>
          </a:prstGeom>
        </p:spPr>
        <p:txBody>
          <a:bodyPr anchor="ctr" bIns="219600" lIns="438840" rIns="438840" tIns="219600"/>
          <a:p>
            <a:pPr>
              <a:lnSpc>
                <a:spcPct val="100000"/>
              </a:lnSpc>
            </a:pPr>
            <a:r>
              <a:rPr lang="tl-PH" sz="5800">
                <a:solidFill>
                  <a:srgbClr val="8b8b8b"/>
                </a:solidFill>
                <a:latin typeface="Calibri"/>
              </a:rPr>
              <a:t>12/6/13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14996160" y="30510360"/>
            <a:ext cx="13898520" cy="1752120"/>
          </a:xfrm>
          <a:prstGeom prst="rect">
            <a:avLst/>
          </a:prstGeom>
        </p:spPr>
        <p:txBody>
          <a:bodyPr anchor="ctr" bIns="219600" lIns="438840" rIns="438840" tIns="219600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31455360" y="30510360"/>
            <a:ext cx="10240920" cy="1752120"/>
          </a:xfrm>
          <a:prstGeom prst="rect">
            <a:avLst/>
          </a:prstGeom>
        </p:spPr>
        <p:txBody>
          <a:bodyPr anchor="ctr" bIns="219600" lIns="438840" rIns="438840" tIns="219600"/>
          <a:p>
            <a:pPr algn="r">
              <a:lnSpc>
                <a:spcPct val="100000"/>
              </a:lnSpc>
            </a:pPr>
            <a:fld id="{39390219-3105-49BE-B2B3-7D284DC8CD7D}" type="slidenum">
              <a:rPr lang="tl-PH" sz="58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2194560" y="1313280"/>
            <a:ext cx="39501720" cy="54968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25920" y="1143000"/>
            <a:ext cx="34770600" cy="3077280"/>
          </a:xfrm>
          <a:prstGeom prst="rect">
            <a:avLst/>
          </a:prstGeom>
          <a:noFill/>
          <a:ln>
            <a:noFill/>
          </a:ln>
        </p:spPr>
        <p:txBody>
          <a:bodyPr lIns="91080" rIns="91080"/>
          <a:p>
            <a:pPr algn="ctr">
              <a:lnSpc>
                <a:spcPct val="100000"/>
              </a:lnSpc>
            </a:pPr>
            <a:r>
              <a:rPr lang="tl-PH" sz="6600">
                <a:solidFill>
                  <a:srgbClr val="000000"/>
                </a:solidFill>
                <a:latin typeface="Arial Black"/>
                <a:ea typeface="Arial Unicode MS"/>
              </a:rPr>
              <a:t>GumboNodes: Exploring Sensor Networks Cheaply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tl-PH" sz="4800">
                <a:solidFill>
                  <a:srgbClr val="000000"/>
                </a:solidFill>
                <a:latin typeface="Arial"/>
                <a:ea typeface="Arial Unicode MS"/>
              </a:rPr>
              <a:t>Zachary Rubin (</a:t>
            </a:r>
            <a:r>
              <a:rPr b="1" lang="tl-PH" sz="4800">
                <a:solidFill>
                  <a:srgbClr val="000000"/>
                </a:solidFill>
                <a:latin typeface="Arial"/>
                <a:ea typeface="Arial Unicode MS"/>
              </a:rPr>
              <a:t>), H. Blake Skinner (hskinner@ucsc.edu)</a:t>
            </a:r>
            <a:r>
              <a:rPr b="1" lang="tl-PH" sz="4800">
                <a:solidFill>
                  <a:srgbClr val="000000"/>
                </a:solidFill>
                <a:latin typeface="Arial"/>
                <a:ea typeface="Arial Unicode MS"/>
              </a:rPr>
              <a:t>
</a:t>
            </a:r>
            <a:r>
              <a:rPr b="1" lang="tl-PH" sz="4800">
                <a:solidFill>
                  <a:srgbClr val="000000"/>
                </a:solidFill>
                <a:latin typeface="Arial"/>
                <a:ea typeface="Arial Unicode MS"/>
              </a:rPr>
              <a:t>  </a:t>
            </a:r>
            <a:r>
              <a:rPr b="1" lang="tl-PH" sz="3400">
                <a:solidFill>
                  <a:srgbClr val="000000"/>
                </a:solidFill>
                <a:latin typeface="Arial"/>
                <a:ea typeface="Arial Unicode MS"/>
              </a:rPr>
              <a:t>Baskin School of Engineering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tl-PH" sz="3400">
                <a:solidFill>
                  <a:srgbClr val="000000"/>
                </a:solidFill>
                <a:latin typeface="Arial"/>
                <a:ea typeface="Arial Unicode MS"/>
              </a:rPr>
              <a:t>University of California, Santa Cruz</a:t>
            </a:r>
            <a:endParaRPr/>
          </a:p>
        </p:txBody>
      </p:sp>
      <p:pic>
        <p:nvPicPr>
          <p:cNvPr descr="" id="45" name="Picture 113"/>
          <p:cNvPicPr/>
          <p:nvPr/>
        </p:nvPicPr>
        <p:blipFill>
          <a:blip r:embed="rId1"/>
          <a:stretch>
            <a:fillRect/>
          </a:stretch>
        </p:blipFill>
        <p:spPr>
          <a:xfrm>
            <a:off x="762120" y="1198440"/>
            <a:ext cx="6149520" cy="2574720"/>
          </a:xfrm>
          <a:prstGeom prst="rect">
            <a:avLst/>
          </a:prstGeom>
          <a:ln>
            <a:noFill/>
          </a:ln>
        </p:spPr>
      </p:pic>
      <p:sp>
        <p:nvSpPr>
          <p:cNvPr id="46" name="CustomShape 2"/>
          <p:cNvSpPr/>
          <p:nvPr/>
        </p:nvSpPr>
        <p:spPr>
          <a:xfrm>
            <a:off x="0" y="4908600"/>
            <a:ext cx="43890840" cy="28009440"/>
          </a:xfrm>
          <a:prstGeom prst="rect">
            <a:avLst/>
          </a:prstGeom>
          <a:solidFill>
            <a:srgbClr val="f9f9f9"/>
          </a:solidFill>
          <a:ln>
            <a:solidFill>
              <a:srgbClr val="000000"/>
            </a:solidFill>
          </a:ln>
        </p:spPr>
      </p:sp>
      <p:sp>
        <p:nvSpPr>
          <p:cNvPr id="47" name="CustomShape 3"/>
          <p:cNvSpPr/>
          <p:nvPr/>
        </p:nvSpPr>
        <p:spPr>
          <a:xfrm>
            <a:off x="32994720" y="5638680"/>
            <a:ext cx="10058040" cy="26626320"/>
          </a:xfrm>
          <a:prstGeom prst="rect">
            <a:avLst/>
          </a:prstGeom>
          <a:solidFill>
            <a:srgbClr val="f9f9f9"/>
          </a:solidFill>
          <a:ln>
            <a:solidFill>
              <a:srgbClr val="000000"/>
            </a:solidFill>
          </a:ln>
        </p:spPr>
      </p:sp>
      <p:sp>
        <p:nvSpPr>
          <p:cNvPr id="48" name="CustomShape 4"/>
          <p:cNvSpPr/>
          <p:nvPr/>
        </p:nvSpPr>
        <p:spPr>
          <a:xfrm>
            <a:off x="11658600" y="5638680"/>
            <a:ext cx="20573640" cy="14231880"/>
          </a:xfrm>
          <a:prstGeom prst="rect">
            <a:avLst/>
          </a:prstGeom>
          <a:solidFill>
            <a:srgbClr val="f9f9f9"/>
          </a:solidFill>
          <a:ln>
            <a:solidFill>
              <a:srgbClr val="000000"/>
            </a:solidFill>
          </a:ln>
        </p:spPr>
      </p:sp>
      <p:sp>
        <p:nvSpPr>
          <p:cNvPr id="49" name="CustomShape 5"/>
          <p:cNvSpPr/>
          <p:nvPr/>
        </p:nvSpPr>
        <p:spPr>
          <a:xfrm>
            <a:off x="838080" y="4908600"/>
            <a:ext cx="10058040" cy="26590320"/>
          </a:xfrm>
          <a:prstGeom prst="rect">
            <a:avLst/>
          </a:prstGeom>
          <a:solidFill>
            <a:srgbClr val="f9f9f9"/>
          </a:solidFill>
          <a:ln>
            <a:solidFill>
              <a:srgbClr val="000000"/>
            </a:solidFill>
          </a:ln>
        </p:spPr>
      </p:sp>
      <p:sp>
        <p:nvSpPr>
          <p:cNvPr id="50" name="CustomShape 6"/>
          <p:cNvSpPr/>
          <p:nvPr/>
        </p:nvSpPr>
        <p:spPr>
          <a:xfrm>
            <a:off x="762120" y="5638680"/>
            <a:ext cx="10134360" cy="1112760"/>
          </a:xfrm>
          <a:prstGeom prst="rect">
            <a:avLst/>
          </a:prstGeom>
          <a:solidFill>
            <a:srgbClr val="006730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tl-PH" sz="6700">
                <a:solidFill>
                  <a:srgbClr val="f8f8f8"/>
                </a:solidFill>
                <a:latin typeface="Times New Roman"/>
                <a:ea typeface="Arial Unicode MS"/>
              </a:rPr>
              <a:t>Intro</a:t>
            </a:r>
            <a:endParaRPr/>
          </a:p>
        </p:txBody>
      </p:sp>
      <p:sp>
        <p:nvSpPr>
          <p:cNvPr id="51" name="CustomShape 7"/>
          <p:cNvSpPr/>
          <p:nvPr/>
        </p:nvSpPr>
        <p:spPr>
          <a:xfrm>
            <a:off x="806400" y="13496760"/>
            <a:ext cx="10058040" cy="1112760"/>
          </a:xfrm>
          <a:prstGeom prst="rect">
            <a:avLst/>
          </a:prstGeom>
          <a:solidFill>
            <a:srgbClr val="006730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tl-PH" sz="6700">
                <a:solidFill>
                  <a:srgbClr val="f8f8f8"/>
                </a:solidFill>
                <a:latin typeface="Times New Roman"/>
                <a:ea typeface="Arial Unicode MS"/>
              </a:rPr>
              <a:t>Hardware</a:t>
            </a:r>
            <a:endParaRPr/>
          </a:p>
        </p:txBody>
      </p:sp>
      <p:sp>
        <p:nvSpPr>
          <p:cNvPr id="52" name="CustomShape 8"/>
          <p:cNvSpPr/>
          <p:nvPr/>
        </p:nvSpPr>
        <p:spPr>
          <a:xfrm>
            <a:off x="11658600" y="5638680"/>
            <a:ext cx="20573640" cy="1112760"/>
          </a:xfrm>
          <a:prstGeom prst="rect">
            <a:avLst/>
          </a:prstGeom>
          <a:solidFill>
            <a:srgbClr val="006730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tl-PH" sz="6700">
                <a:solidFill>
                  <a:srgbClr val="f8f8f8"/>
                </a:solidFill>
                <a:latin typeface="Times New Roman"/>
                <a:ea typeface="Arial Unicode MS"/>
              </a:rPr>
              <a:t>Proof of Concepts and Prototypes</a:t>
            </a:r>
            <a:endParaRPr/>
          </a:p>
        </p:txBody>
      </p:sp>
      <p:sp>
        <p:nvSpPr>
          <p:cNvPr id="53" name="CustomShape 9"/>
          <p:cNvSpPr/>
          <p:nvPr/>
        </p:nvSpPr>
        <p:spPr>
          <a:xfrm>
            <a:off x="11682000" y="13345920"/>
            <a:ext cx="10276920" cy="93574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tl-PH" sz="3800">
                <a:solidFill>
                  <a:srgbClr val="000000"/>
                </a:solidFill>
                <a:latin typeface="Calibri"/>
              </a:rPr>
              <a:t>The protypes sat on a breadboard ($1.20/unit). The total cost per node was $7.59 after accounting for shipping and tax.</a:t>
            </a:r>
            <a:endParaRPr/>
          </a:p>
          <a:p>
            <a:pPr>
              <a:lnSpc>
                <a:spcPct val="100000"/>
              </a:lnSpc>
            </a:pPr>
            <a:r>
              <a:rPr lang="tl-PH" sz="3800">
                <a:solidFill>
                  <a:srgbClr val="000000"/>
                </a:solidFill>
                <a:latin typeface="Calibri"/>
              </a:rPr>
              <a:t>2 Types of Nodes: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GumboTiny, the proposed hardware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GumboUno, the wireless chip attached to an Arduino Uno for data output over serial</a:t>
            </a:r>
            <a:endParaRPr/>
          </a:p>
          <a:p>
            <a:pPr>
              <a:lnSpc>
                <a:spcPct val="100000"/>
              </a:lnSpc>
            </a:pPr>
            <a:r>
              <a:rPr lang="tl-PH" sz="3800">
                <a:solidFill>
                  <a:srgbClr val="000000"/>
                </a:solidFill>
                <a:latin typeface="Calibri"/>
              </a:rPr>
              <a:t>CC2500 provided numerous hardware features. A 16 bit preamble and 2 byte checksum were added to each packet, and link quality indicator was used to determine utility of data from other nodes.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4" name="CustomShape 10"/>
          <p:cNvSpPr/>
          <p:nvPr/>
        </p:nvSpPr>
        <p:spPr>
          <a:xfrm>
            <a:off x="32994720" y="5638680"/>
            <a:ext cx="10058040" cy="1112760"/>
          </a:xfrm>
          <a:prstGeom prst="rect">
            <a:avLst/>
          </a:prstGeom>
          <a:solidFill>
            <a:srgbClr val="006730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tl-PH" sz="6700">
                <a:solidFill>
                  <a:srgbClr val="f8f8f8"/>
                </a:solidFill>
                <a:latin typeface="Times New Roman"/>
                <a:ea typeface="Arial Unicode MS"/>
              </a:rPr>
              <a:t>Challenges</a:t>
            </a:r>
            <a:endParaRPr/>
          </a:p>
        </p:txBody>
      </p:sp>
      <p:sp>
        <p:nvSpPr>
          <p:cNvPr id="55" name="CustomShape 11"/>
          <p:cNvSpPr/>
          <p:nvPr/>
        </p:nvSpPr>
        <p:spPr>
          <a:xfrm>
            <a:off x="33299280" y="6942600"/>
            <a:ext cx="9524520" cy="9783000"/>
          </a:xfrm>
          <a:prstGeom prst="rect">
            <a:avLst/>
          </a:prstGeom>
          <a:noFill/>
          <a:ln>
            <a:noFill/>
          </a:ln>
        </p:spPr>
        <p:txBody>
          <a:bodyPr bIns="457200" lIns="457200" rIns="457200" tIns="457200"/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Hardware too small to support an OS like Tiny or Contiki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Zigbee compatible transceivers too expensive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Low Packet Error Rate surprisingly difficult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TX, RX, and Sleep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Bad data propagates quickly.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Multihop = bad data always ‘fresh’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Contiki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Heartbeats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Random intervals</a:t>
            </a:r>
            <a:endParaRPr/>
          </a:p>
        </p:txBody>
      </p:sp>
      <p:sp>
        <p:nvSpPr>
          <p:cNvPr id="56" name="CustomShape 12"/>
          <p:cNvSpPr/>
          <p:nvPr/>
        </p:nvSpPr>
        <p:spPr>
          <a:xfrm>
            <a:off x="11658600" y="20439360"/>
            <a:ext cx="20577600" cy="10058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bIns="457200" lIns="457200" rIns="457200" tIns="4572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ContikiOS Investigation: Simulation of Heartbeats vs Random Intervals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Deciding between TX, RX, and Sleep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Built 20 GumboNodes: 18 GumboTinys and 2 GumboUnos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Simple heartbeat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Sleep Current: 2.5mA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TX/RX Current: 16.mA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Lifetime: 2.5 Days and counting!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Stuff blew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We dropped them into a fan</a:t>
            </a:r>
            <a:endParaRPr/>
          </a:p>
        </p:txBody>
      </p:sp>
      <p:pic>
        <p:nvPicPr>
          <p:cNvPr descr="" id="5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7871280" y="1049400"/>
            <a:ext cx="5257440" cy="2318400"/>
          </a:xfrm>
          <a:prstGeom prst="rect">
            <a:avLst/>
          </a:prstGeom>
          <a:ln w="9360">
            <a:noFill/>
          </a:ln>
        </p:spPr>
      </p:pic>
      <p:sp>
        <p:nvSpPr>
          <p:cNvPr id="58" name="CustomShape 13"/>
          <p:cNvSpPr/>
          <p:nvPr/>
        </p:nvSpPr>
        <p:spPr>
          <a:xfrm>
            <a:off x="11658600" y="20767680"/>
            <a:ext cx="20130120" cy="1112760"/>
          </a:xfrm>
          <a:prstGeom prst="rect">
            <a:avLst/>
          </a:prstGeom>
          <a:solidFill>
            <a:srgbClr val="006730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tl-PH" sz="6700">
                <a:solidFill>
                  <a:srgbClr val="f8f8f8"/>
                </a:solidFill>
                <a:latin typeface="Times New Roman"/>
                <a:ea typeface="Arial Unicode MS"/>
              </a:rPr>
              <a:t>Results</a:t>
            </a:r>
            <a:endParaRPr/>
          </a:p>
        </p:txBody>
      </p:sp>
      <p:sp>
        <p:nvSpPr>
          <p:cNvPr id="59" name="CustomShape 14"/>
          <p:cNvSpPr/>
          <p:nvPr/>
        </p:nvSpPr>
        <p:spPr>
          <a:xfrm>
            <a:off x="32994720" y="16168320"/>
            <a:ext cx="10058040" cy="1112760"/>
          </a:xfrm>
          <a:prstGeom prst="rect">
            <a:avLst/>
          </a:prstGeom>
          <a:solidFill>
            <a:srgbClr val="006730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tl-PH" sz="6700">
                <a:solidFill>
                  <a:srgbClr val="f8f8f8"/>
                </a:solidFill>
                <a:latin typeface="Times New Roman"/>
                <a:ea typeface="Arial Unicode MS"/>
              </a:rPr>
              <a:t>Future Work</a:t>
            </a:r>
            <a:endParaRPr/>
          </a:p>
        </p:txBody>
      </p:sp>
      <p:sp>
        <p:nvSpPr>
          <p:cNvPr id="60" name="CustomShape 15"/>
          <p:cNvSpPr/>
          <p:nvPr/>
        </p:nvSpPr>
        <p:spPr>
          <a:xfrm>
            <a:off x="33147000" y="17395560"/>
            <a:ext cx="9677160" cy="4845240"/>
          </a:xfrm>
          <a:prstGeom prst="rect">
            <a:avLst/>
          </a:prstGeom>
          <a:noFill/>
          <a:ln>
            <a:noFill/>
          </a:ln>
        </p:spPr>
        <p:txBody>
          <a:bodyPr bIns="457200" lIns="457200" rIns="457200" tIns="457200"/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Having Contiki nodes interact with real nodes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Determining a way to prevent bad data from propagating.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1" name="CustomShape 16"/>
          <p:cNvSpPr/>
          <p:nvPr/>
        </p:nvSpPr>
        <p:spPr>
          <a:xfrm>
            <a:off x="806400" y="6775200"/>
            <a:ext cx="10013760" cy="6431040"/>
          </a:xfrm>
          <a:prstGeom prst="rect">
            <a:avLst/>
          </a:prstGeom>
          <a:noFill/>
          <a:ln>
            <a:noFill/>
          </a:ln>
        </p:spPr>
        <p:txBody>
          <a:bodyPr bIns="457200" lIns="457200" rIns="457200" tIns="457200"/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Want to investigate wireless sensor networks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Too Expensive per-node 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$100-150 per mote for Telos motes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Want to evaluate more than just 1-2 nodes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Target: 20 Nodes for &lt;$150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2" name="CustomShape 17"/>
          <p:cNvSpPr/>
          <p:nvPr/>
        </p:nvSpPr>
        <p:spPr>
          <a:xfrm>
            <a:off x="927000" y="14644800"/>
            <a:ext cx="9677160" cy="7741440"/>
          </a:xfrm>
          <a:prstGeom prst="rect">
            <a:avLst/>
          </a:prstGeom>
          <a:noFill/>
          <a:ln>
            <a:noFill/>
          </a:ln>
        </p:spPr>
        <p:txBody>
          <a:bodyPr bIns="457200" lIns="457200" rIns="457200" tIns="457200"/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Atmel ATTiny85 MCU @ 1MHz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Low Power Sleep Modes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5 I/O pins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TI CC2500 2.4GHz Wireless Transceiver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Low Power, Non-Zigbee</a:t>
            </a:r>
            <a:endParaRPr/>
          </a:p>
          <a:p>
            <a:pPr lvl="1">
              <a:lnSpc>
                <a:spcPct val="100000"/>
              </a:lnSpc>
              <a:buFont charset="2" typeface="Wingdings"/>
              <a:buChar char=""/>
            </a:pPr>
            <a:r>
              <a:rPr lang="tl-PH" sz="3800">
                <a:solidFill>
                  <a:srgbClr val="000000"/>
                </a:solidFill>
                <a:latin typeface="Calibri"/>
              </a:rPr>
              <a:t>Outputs LQI and RSSI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3v 660MAH CR2450 Battery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3" name="CustomShape 18"/>
          <p:cNvSpPr/>
          <p:nvPr/>
        </p:nvSpPr>
        <p:spPr>
          <a:xfrm>
            <a:off x="762120" y="24603840"/>
            <a:ext cx="10058040" cy="1112760"/>
          </a:xfrm>
          <a:prstGeom prst="rect">
            <a:avLst/>
          </a:prstGeom>
          <a:solidFill>
            <a:srgbClr val="006730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tl-PH" sz="6700">
                <a:solidFill>
                  <a:srgbClr val="f8f8f8"/>
                </a:solidFill>
                <a:latin typeface="Times New Roman"/>
                <a:ea typeface="Arial Unicode MS"/>
              </a:rPr>
              <a:t>Simulation</a:t>
            </a:r>
            <a:endParaRPr/>
          </a:p>
        </p:txBody>
      </p:sp>
      <p:sp>
        <p:nvSpPr>
          <p:cNvPr id="64" name="CustomShape 19"/>
          <p:cNvSpPr/>
          <p:nvPr/>
        </p:nvSpPr>
        <p:spPr>
          <a:xfrm>
            <a:off x="762120" y="25730280"/>
            <a:ext cx="9677160" cy="2225160"/>
          </a:xfrm>
          <a:prstGeom prst="rect">
            <a:avLst/>
          </a:prstGeom>
          <a:noFill/>
          <a:ln>
            <a:noFill/>
          </a:ln>
        </p:spPr>
        <p:txBody>
          <a:bodyPr bIns="457200" lIns="457200" rIns="457200" tIns="457200"/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Contiki the 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tl-PH" sz="4300">
                <a:solidFill>
                  <a:srgbClr val="000000"/>
                </a:solidFill>
                <a:latin typeface="Calibri"/>
              </a:rPr>
              <a:t>Not a raft</a:t>
            </a:r>
            <a:endParaRPr/>
          </a:p>
        </p:txBody>
      </p:sp>
      <p:sp>
        <p:nvSpPr>
          <p:cNvPr id="65" name="CustomShape 20"/>
          <p:cNvSpPr/>
          <p:nvPr/>
        </p:nvSpPr>
        <p:spPr>
          <a:xfrm>
            <a:off x="32994720" y="26480880"/>
            <a:ext cx="10058040" cy="1112760"/>
          </a:xfrm>
          <a:prstGeom prst="rect">
            <a:avLst/>
          </a:prstGeom>
          <a:solidFill>
            <a:srgbClr val="006730"/>
          </a:solidFill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1" lang="tl-PH" sz="6700">
                <a:solidFill>
                  <a:srgbClr val="f8f8f8"/>
                </a:solidFill>
                <a:latin typeface="Times New Roman"/>
                <a:ea typeface="Arial Unicode MS"/>
              </a:rPr>
              <a:t>References</a:t>
            </a:r>
            <a:endParaRPr/>
          </a:p>
        </p:txBody>
      </p:sp>
      <p:sp>
        <p:nvSpPr>
          <p:cNvPr id="66" name="CustomShape 21"/>
          <p:cNvSpPr/>
          <p:nvPr/>
        </p:nvSpPr>
        <p:spPr>
          <a:xfrm>
            <a:off x="32711040" y="27293400"/>
            <a:ext cx="9953280" cy="1402200"/>
          </a:xfrm>
          <a:prstGeom prst="rect">
            <a:avLst/>
          </a:prstGeom>
          <a:noFill/>
          <a:ln>
            <a:noFill/>
          </a:ln>
        </p:spPr>
        <p:txBody>
          <a:bodyPr bIns="457200" lIns="457200" rIns="457200" tIns="457200"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tl-PH">
                <a:solidFill>
                  <a:srgbClr val="000000"/>
                </a:solidFill>
                <a:latin typeface="Calibri"/>
              </a:rPr>
              <a:t>Your mom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6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927000" y="20439360"/>
            <a:ext cx="9937440" cy="3726360"/>
          </a:xfrm>
          <a:prstGeom prst="rect">
            <a:avLst/>
          </a:prstGeom>
          <a:ln>
            <a:noFill/>
          </a:ln>
        </p:spPr>
      </p:pic>
      <p:sp>
        <p:nvSpPr>
          <p:cNvPr id="68" name="CustomShape 22"/>
          <p:cNvSpPr/>
          <p:nvPr/>
        </p:nvSpPr>
        <p:spPr>
          <a:xfrm>
            <a:off x="21959280" y="13367880"/>
            <a:ext cx="10276920" cy="70405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tl-PH" sz="3800">
                <a:solidFill>
                  <a:srgbClr val="000000"/>
                </a:solidFill>
                <a:latin typeface="Calibri"/>
              </a:rPr>
              <a:t>ContikiOS was used to simulate the nodes and investigate network throughput as well as overall performance between various types of communication.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69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11658600" y="6762240"/>
            <a:ext cx="10427760" cy="658368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