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8" r:id="rId2"/>
    <p:sldId id="257" r:id="rId3"/>
    <p:sldId id="262" r:id="rId4"/>
    <p:sldId id="263"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8FF97-C3A5-46B3-846F-E957F498E0F7}" type="datetimeFigureOut">
              <a:rPr lang="en-AU" smtClean="0"/>
              <a:t>24/03/2023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C5D6A-9B77-4C18-B176-C1AB90C005A6}" type="slidenum">
              <a:rPr lang="en-AU" smtClean="0"/>
              <a:t>‹#›</a:t>
            </a:fld>
            <a:endParaRPr lang="en-AU"/>
          </a:p>
        </p:txBody>
      </p:sp>
    </p:spTree>
    <p:extLst>
      <p:ext uri="{BB962C8B-B14F-4D97-AF65-F5344CB8AC3E}">
        <p14:creationId xmlns:p14="http://schemas.microsoft.com/office/powerpoint/2010/main" val="288338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1FC5D6A-9B77-4C18-B176-C1AB90C005A6}" type="slidenum">
              <a:rPr lang="en-AU" smtClean="0"/>
              <a:t>5</a:t>
            </a:fld>
            <a:endParaRPr lang="en-AU"/>
          </a:p>
        </p:txBody>
      </p:sp>
    </p:spTree>
    <p:extLst>
      <p:ext uri="{BB962C8B-B14F-4D97-AF65-F5344CB8AC3E}">
        <p14:creationId xmlns:p14="http://schemas.microsoft.com/office/powerpoint/2010/main" val="417995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19759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365945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715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199404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267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28607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4066113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316951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157331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2360-FE71-47E0-9B7B-66775718CE6F}" type="datetimeFigureOut">
              <a:rPr lang="en-AU" smtClean="0"/>
              <a:t>23/03/2023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292828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22360-FE71-47E0-9B7B-66775718CE6F}" type="datetimeFigureOut">
              <a:rPr lang="en-AU" smtClean="0"/>
              <a:t>23/03/2023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28711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22360-FE71-47E0-9B7B-66775718CE6F}" type="datetimeFigureOut">
              <a:rPr lang="en-AU" smtClean="0"/>
              <a:t>23/03/2023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22887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22360-FE71-47E0-9B7B-66775718CE6F}" type="datetimeFigureOut">
              <a:rPr lang="en-AU" smtClean="0"/>
              <a:t>23/03/2023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277851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22360-FE71-47E0-9B7B-66775718CE6F}" type="datetimeFigureOut">
              <a:rPr lang="en-AU" smtClean="0"/>
              <a:t>23/03/2023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343079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22360-FE71-47E0-9B7B-66775718CE6F}" type="datetimeFigureOut">
              <a:rPr lang="en-AU" smtClean="0"/>
              <a:t>23/03/2023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353821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22360-FE71-47E0-9B7B-66775718CE6F}" type="datetimeFigureOut">
              <a:rPr lang="en-AU" smtClean="0"/>
              <a:t>23/03/2023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2CA7771-F783-4D47-BBE4-A642CCD83599}" type="slidenum">
              <a:rPr lang="en-AU" smtClean="0"/>
              <a:t>‹#›</a:t>
            </a:fld>
            <a:endParaRPr lang="en-AU"/>
          </a:p>
        </p:txBody>
      </p:sp>
    </p:spTree>
    <p:extLst>
      <p:ext uri="{BB962C8B-B14F-4D97-AF65-F5344CB8AC3E}">
        <p14:creationId xmlns:p14="http://schemas.microsoft.com/office/powerpoint/2010/main" val="384103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922360-FE71-47E0-9B7B-66775718CE6F}" type="datetimeFigureOut">
              <a:rPr lang="en-AU" smtClean="0"/>
              <a:t>23/03/2023</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CA7771-F783-4D47-BBE4-A642CCD83599}" type="slidenum">
              <a:rPr lang="en-AU" smtClean="0"/>
              <a:t>‹#›</a:t>
            </a:fld>
            <a:endParaRPr lang="en-AU"/>
          </a:p>
        </p:txBody>
      </p:sp>
    </p:spTree>
    <p:extLst>
      <p:ext uri="{BB962C8B-B14F-4D97-AF65-F5344CB8AC3E}">
        <p14:creationId xmlns:p14="http://schemas.microsoft.com/office/powerpoint/2010/main" val="25753377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2767-B7F0-6088-9E65-EC62B8DEC0E7}"/>
              </a:ext>
            </a:extLst>
          </p:cNvPr>
          <p:cNvSpPr>
            <a:spLocks noGrp="1"/>
          </p:cNvSpPr>
          <p:nvPr>
            <p:ph type="ctrTitle"/>
          </p:nvPr>
        </p:nvSpPr>
        <p:spPr/>
        <p:txBody>
          <a:bodyPr>
            <a:normAutofit fontScale="90000"/>
          </a:bodyPr>
          <a:lstStyle/>
          <a:p>
            <a:r>
              <a:rPr lang="en-AU" dirty="0">
                <a:latin typeface="Arial Narrow" panose="020B0606020202030204" pitchFamily="34" charset="0"/>
              </a:rPr>
              <a:t>Effect of “Activating Factor 42” Treatment on Gene Expression </a:t>
            </a:r>
          </a:p>
        </p:txBody>
      </p:sp>
      <p:sp>
        <p:nvSpPr>
          <p:cNvPr id="3" name="Subtitle 2">
            <a:extLst>
              <a:ext uri="{FF2B5EF4-FFF2-40B4-BE49-F238E27FC236}">
                <a16:creationId xmlns:a16="http://schemas.microsoft.com/office/drawing/2014/main" id="{CD892AF9-655F-E48C-F45F-621CC31F1CA3}"/>
              </a:ext>
            </a:extLst>
          </p:cNvPr>
          <p:cNvSpPr>
            <a:spLocks noGrp="1"/>
          </p:cNvSpPr>
          <p:nvPr>
            <p:ph type="subTitle" idx="1"/>
          </p:nvPr>
        </p:nvSpPr>
        <p:spPr/>
        <p:txBody>
          <a:bodyPr>
            <a:normAutofit lnSpcReduction="10000"/>
          </a:bodyPr>
          <a:lstStyle/>
          <a:p>
            <a:r>
              <a:rPr lang="en-AU" dirty="0">
                <a:latin typeface="Arial Narrow" panose="020B0606020202030204" pitchFamily="34" charset="0"/>
              </a:rPr>
              <a:t>Exploratory Data Analysis</a:t>
            </a:r>
          </a:p>
          <a:p>
            <a:r>
              <a:rPr lang="en-AU" dirty="0">
                <a:latin typeface="Arial Narrow" panose="020B0606020202030204" pitchFamily="34" charset="0"/>
              </a:rPr>
              <a:t>Douglas Dally</a:t>
            </a:r>
          </a:p>
          <a:p>
            <a:r>
              <a:rPr lang="en-AU" dirty="0">
                <a:latin typeface="Arial Narrow" panose="020B0606020202030204" pitchFamily="34" charset="0"/>
              </a:rPr>
              <a:t>24/3/2023 </a:t>
            </a:r>
          </a:p>
          <a:p>
            <a:endParaRPr lang="en-AU" dirty="0"/>
          </a:p>
        </p:txBody>
      </p:sp>
    </p:spTree>
    <p:extLst>
      <p:ext uri="{BB962C8B-B14F-4D97-AF65-F5344CB8AC3E}">
        <p14:creationId xmlns:p14="http://schemas.microsoft.com/office/powerpoint/2010/main" val="292231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0D8F-D037-0909-2D8D-23AAFBC30842}"/>
              </a:ext>
            </a:extLst>
          </p:cNvPr>
          <p:cNvSpPr>
            <a:spLocks noGrp="1"/>
          </p:cNvSpPr>
          <p:nvPr>
            <p:ph type="title"/>
          </p:nvPr>
        </p:nvSpPr>
        <p:spPr>
          <a:xfrm>
            <a:off x="101600" y="142875"/>
            <a:ext cx="10515600" cy="679450"/>
          </a:xfrm>
        </p:spPr>
        <p:txBody>
          <a:bodyPr/>
          <a:lstStyle/>
          <a:p>
            <a:r>
              <a:rPr lang="en-AU" sz="3600" dirty="0">
                <a:latin typeface="Arial Narrow" panose="020B0606020202030204" pitchFamily="34" charset="0"/>
              </a:rPr>
              <a:t>Histograms</a:t>
            </a:r>
            <a:endParaRPr lang="en-AU" dirty="0">
              <a:latin typeface="Arial Narrow" panose="020B0606020202030204" pitchFamily="34" charset="0"/>
            </a:endParaRPr>
          </a:p>
        </p:txBody>
      </p:sp>
      <p:pic>
        <p:nvPicPr>
          <p:cNvPr id="6" name="Picture 5">
            <a:extLst>
              <a:ext uri="{FF2B5EF4-FFF2-40B4-BE49-F238E27FC236}">
                <a16:creationId xmlns:a16="http://schemas.microsoft.com/office/drawing/2014/main" id="{09CD5EFA-8D87-62AF-219A-4F47ADF3D0AE}"/>
              </a:ext>
            </a:extLst>
          </p:cNvPr>
          <p:cNvPicPr>
            <a:picLocks noChangeAspect="1"/>
          </p:cNvPicPr>
          <p:nvPr/>
        </p:nvPicPr>
        <p:blipFill>
          <a:blip r:embed="rId2"/>
          <a:stretch>
            <a:fillRect/>
          </a:stretch>
        </p:blipFill>
        <p:spPr>
          <a:xfrm>
            <a:off x="317500" y="918175"/>
            <a:ext cx="4613119" cy="2616200"/>
          </a:xfrm>
          <a:prstGeom prst="rect">
            <a:avLst/>
          </a:prstGeom>
        </p:spPr>
      </p:pic>
      <p:pic>
        <p:nvPicPr>
          <p:cNvPr id="7" name="Picture 6">
            <a:extLst>
              <a:ext uri="{FF2B5EF4-FFF2-40B4-BE49-F238E27FC236}">
                <a16:creationId xmlns:a16="http://schemas.microsoft.com/office/drawing/2014/main" id="{8C5BC4F2-78B3-8AF5-15A0-1D386E1D1639}"/>
              </a:ext>
            </a:extLst>
          </p:cNvPr>
          <p:cNvPicPr>
            <a:picLocks noChangeAspect="1"/>
          </p:cNvPicPr>
          <p:nvPr/>
        </p:nvPicPr>
        <p:blipFill>
          <a:blip r:embed="rId3"/>
          <a:stretch>
            <a:fillRect/>
          </a:stretch>
        </p:blipFill>
        <p:spPr>
          <a:xfrm>
            <a:off x="320056" y="3954075"/>
            <a:ext cx="4612192" cy="2715428"/>
          </a:xfrm>
          <a:prstGeom prst="rect">
            <a:avLst/>
          </a:prstGeom>
        </p:spPr>
      </p:pic>
      <p:cxnSp>
        <p:nvCxnSpPr>
          <p:cNvPr id="9" name="Straight Connector 8">
            <a:extLst>
              <a:ext uri="{FF2B5EF4-FFF2-40B4-BE49-F238E27FC236}">
                <a16:creationId xmlns:a16="http://schemas.microsoft.com/office/drawing/2014/main" id="{F5A81965-CF72-D528-0309-F4B060746F07}"/>
              </a:ext>
            </a:extLst>
          </p:cNvPr>
          <p:cNvCxnSpPr/>
          <p:nvPr/>
        </p:nvCxnSpPr>
        <p:spPr>
          <a:xfrm>
            <a:off x="5685342" y="740172"/>
            <a:ext cx="0" cy="6026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8538148-64F8-CC42-2BE0-75985C2EFF06}"/>
              </a:ext>
            </a:extLst>
          </p:cNvPr>
          <p:cNvSpPr txBox="1"/>
          <p:nvPr/>
        </p:nvSpPr>
        <p:spPr>
          <a:xfrm>
            <a:off x="5746750" y="960825"/>
            <a:ext cx="3943340" cy="3323987"/>
          </a:xfrm>
          <a:prstGeom prst="rect">
            <a:avLst/>
          </a:prstGeom>
          <a:noFill/>
        </p:spPr>
        <p:txBody>
          <a:bodyPr wrap="square" rtlCol="0">
            <a:spAutoFit/>
          </a:bodyPr>
          <a:lstStyle/>
          <a:p>
            <a:pPr marL="285750" indent="-285750">
              <a:buFont typeface="Arial" panose="020B0604020202020204" pitchFamily="34" charset="0"/>
              <a:buChar char="•"/>
            </a:pPr>
            <a:r>
              <a:rPr lang="en-AU" sz="1400" dirty="0">
                <a:latin typeface="Arial Narrow" panose="020B0606020202030204" pitchFamily="34" charset="0"/>
              </a:rPr>
              <a:t>Look at distribution of Gene Expression. </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Figure 1 shows multi-modal right-skewed distribution across both treatment groups and cell lines.</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Figure 2 separates data by cell line, and shows that there is more variability in gene expression for the type-101 cell line, visualised by slightly more even spread. </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Lower gene expressions are more frequent in the wild type cell line.</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Potential outliers exist in gene expression levels above 40.</a:t>
            </a:r>
          </a:p>
        </p:txBody>
      </p:sp>
      <p:sp>
        <p:nvSpPr>
          <p:cNvPr id="11" name="TextBox 10">
            <a:extLst>
              <a:ext uri="{FF2B5EF4-FFF2-40B4-BE49-F238E27FC236}">
                <a16:creationId xmlns:a16="http://schemas.microsoft.com/office/drawing/2014/main" id="{C8DE37BC-8997-BABE-FAD1-E71C111E85E0}"/>
              </a:ext>
            </a:extLst>
          </p:cNvPr>
          <p:cNvSpPr txBox="1"/>
          <p:nvPr/>
        </p:nvSpPr>
        <p:spPr>
          <a:xfrm>
            <a:off x="4344092" y="779675"/>
            <a:ext cx="647934" cy="276999"/>
          </a:xfrm>
          <a:prstGeom prst="rect">
            <a:avLst/>
          </a:prstGeom>
          <a:noFill/>
        </p:spPr>
        <p:txBody>
          <a:bodyPr wrap="none" rtlCol="0">
            <a:spAutoFit/>
          </a:bodyPr>
          <a:lstStyle/>
          <a:p>
            <a:r>
              <a:rPr lang="en-AU" sz="1200" dirty="0">
                <a:latin typeface="Arial Narrow" panose="020B0606020202030204" pitchFamily="34" charset="0"/>
              </a:rPr>
              <a:t>Figure 1</a:t>
            </a:r>
          </a:p>
        </p:txBody>
      </p:sp>
      <p:sp>
        <p:nvSpPr>
          <p:cNvPr id="12" name="TextBox 11">
            <a:extLst>
              <a:ext uri="{FF2B5EF4-FFF2-40B4-BE49-F238E27FC236}">
                <a16:creationId xmlns:a16="http://schemas.microsoft.com/office/drawing/2014/main" id="{8560B4FC-341F-E19A-015E-72B00F402001}"/>
              </a:ext>
            </a:extLst>
          </p:cNvPr>
          <p:cNvSpPr txBox="1"/>
          <p:nvPr/>
        </p:nvSpPr>
        <p:spPr>
          <a:xfrm>
            <a:off x="4315018" y="3792369"/>
            <a:ext cx="647934" cy="276999"/>
          </a:xfrm>
          <a:prstGeom prst="rect">
            <a:avLst/>
          </a:prstGeom>
          <a:noFill/>
        </p:spPr>
        <p:txBody>
          <a:bodyPr wrap="none" rtlCol="0">
            <a:spAutoFit/>
          </a:bodyPr>
          <a:lstStyle/>
          <a:p>
            <a:r>
              <a:rPr lang="en-AU" sz="1200" dirty="0">
                <a:latin typeface="Arial Narrow" panose="020B0606020202030204" pitchFamily="34" charset="0"/>
              </a:rPr>
              <a:t>Figure 2</a:t>
            </a:r>
          </a:p>
        </p:txBody>
      </p:sp>
    </p:spTree>
    <p:extLst>
      <p:ext uri="{BB962C8B-B14F-4D97-AF65-F5344CB8AC3E}">
        <p14:creationId xmlns:p14="http://schemas.microsoft.com/office/powerpoint/2010/main" val="52663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0D8F-D037-0909-2D8D-23AAFBC30842}"/>
              </a:ext>
            </a:extLst>
          </p:cNvPr>
          <p:cNvSpPr>
            <a:spLocks noGrp="1"/>
          </p:cNvSpPr>
          <p:nvPr>
            <p:ph type="title"/>
          </p:nvPr>
        </p:nvSpPr>
        <p:spPr>
          <a:xfrm>
            <a:off x="101600" y="142875"/>
            <a:ext cx="10515600" cy="679450"/>
          </a:xfrm>
        </p:spPr>
        <p:txBody>
          <a:bodyPr/>
          <a:lstStyle/>
          <a:p>
            <a:r>
              <a:rPr lang="en-AU" sz="3600" dirty="0">
                <a:latin typeface="Arial Narrow" panose="020B0606020202030204" pitchFamily="34" charset="0"/>
              </a:rPr>
              <a:t>Scatterplots</a:t>
            </a:r>
            <a:endParaRPr lang="en-AU" dirty="0">
              <a:latin typeface="Arial Narrow" panose="020B0606020202030204" pitchFamily="34" charset="0"/>
            </a:endParaRPr>
          </a:p>
        </p:txBody>
      </p:sp>
      <p:cxnSp>
        <p:nvCxnSpPr>
          <p:cNvPr id="9" name="Straight Connector 8">
            <a:extLst>
              <a:ext uri="{FF2B5EF4-FFF2-40B4-BE49-F238E27FC236}">
                <a16:creationId xmlns:a16="http://schemas.microsoft.com/office/drawing/2014/main" id="{F5A81965-CF72-D528-0309-F4B060746F07}"/>
              </a:ext>
            </a:extLst>
          </p:cNvPr>
          <p:cNvCxnSpPr/>
          <p:nvPr/>
        </p:nvCxnSpPr>
        <p:spPr>
          <a:xfrm>
            <a:off x="4197340" y="746323"/>
            <a:ext cx="0" cy="6026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8538148-64F8-CC42-2BE0-75985C2EFF06}"/>
              </a:ext>
            </a:extLst>
          </p:cNvPr>
          <p:cNvSpPr txBox="1"/>
          <p:nvPr/>
        </p:nvSpPr>
        <p:spPr>
          <a:xfrm>
            <a:off x="222250" y="914400"/>
            <a:ext cx="3943340" cy="5693866"/>
          </a:xfrm>
          <a:prstGeom prst="rect">
            <a:avLst/>
          </a:prstGeom>
          <a:noFill/>
        </p:spPr>
        <p:txBody>
          <a:bodyPr wrap="square" rtlCol="0">
            <a:spAutoFit/>
          </a:bodyPr>
          <a:lstStyle/>
          <a:p>
            <a:pPr marL="285750" indent="-285750">
              <a:buFont typeface="Arial" panose="020B0604020202020204" pitchFamily="34" charset="0"/>
              <a:buChar char="•"/>
            </a:pPr>
            <a:r>
              <a:rPr lang="en-AU" sz="1400" dirty="0">
                <a:latin typeface="Arial Narrow" panose="020B0606020202030204" pitchFamily="34" charset="0"/>
              </a:rPr>
              <a:t>Look at distribution of gene expression against growth factor concentration (mg/mL).</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Figure 3 shows:</a:t>
            </a:r>
          </a:p>
          <a:p>
            <a:pPr marL="285750" indent="-285750">
              <a:buFont typeface="Arial" panose="020B0604020202020204" pitchFamily="34" charset="0"/>
              <a:buChar char="•"/>
            </a:pPr>
            <a:r>
              <a:rPr lang="en-AU" sz="1400" dirty="0">
                <a:latin typeface="Arial Narrow" panose="020B0606020202030204" pitchFamily="34" charset="0"/>
              </a:rPr>
              <a:t>There is a positive linear relationship between gene expression and growth factor concentration for both treatment groups. </a:t>
            </a:r>
          </a:p>
          <a:p>
            <a:pPr marL="285750" indent="-285750">
              <a:buFont typeface="Arial" panose="020B0604020202020204" pitchFamily="34" charset="0"/>
              <a:buChar char="•"/>
            </a:pPr>
            <a:r>
              <a:rPr lang="en-AU" sz="1400" dirty="0">
                <a:latin typeface="Arial Narrow" panose="020B0606020202030204" pitchFamily="34" charset="0"/>
              </a:rPr>
              <a:t>Evidence of non-constant variance, as the data appears more scattered as growth factor concentration is increased.</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Figure 4 separates data by cell line, and confirms that there is more variability in gene expression for the type-101 cell line, visualised by the significant spread around the AF42 treatment group trendline.</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Roughly the same growth rate of gene expression under AF42 treatment for both cell lines. </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Different gene expression growth rates under placebo treatment. </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Want to investigate the AF42 treatment group for the type-101 cell line further to see why this variation is present.</a:t>
            </a:r>
          </a:p>
        </p:txBody>
      </p:sp>
      <p:pic>
        <p:nvPicPr>
          <p:cNvPr id="3" name="Picture 2">
            <a:extLst>
              <a:ext uri="{FF2B5EF4-FFF2-40B4-BE49-F238E27FC236}">
                <a16:creationId xmlns:a16="http://schemas.microsoft.com/office/drawing/2014/main" id="{363AC0A3-669D-DAB1-2477-6C43C8FC9333}"/>
              </a:ext>
            </a:extLst>
          </p:cNvPr>
          <p:cNvPicPr>
            <a:picLocks noChangeAspect="1"/>
          </p:cNvPicPr>
          <p:nvPr/>
        </p:nvPicPr>
        <p:blipFill>
          <a:blip r:embed="rId2"/>
          <a:stretch>
            <a:fillRect/>
          </a:stretch>
        </p:blipFill>
        <p:spPr>
          <a:xfrm>
            <a:off x="4370228" y="685559"/>
            <a:ext cx="4343449" cy="2565641"/>
          </a:xfrm>
          <a:prstGeom prst="rect">
            <a:avLst/>
          </a:prstGeom>
        </p:spPr>
      </p:pic>
      <p:pic>
        <p:nvPicPr>
          <p:cNvPr id="4" name="Picture 3">
            <a:extLst>
              <a:ext uri="{FF2B5EF4-FFF2-40B4-BE49-F238E27FC236}">
                <a16:creationId xmlns:a16="http://schemas.microsoft.com/office/drawing/2014/main" id="{3E8245D4-F8E9-6EE8-A75D-1FA98D2B469E}"/>
              </a:ext>
            </a:extLst>
          </p:cNvPr>
          <p:cNvPicPr>
            <a:picLocks noChangeAspect="1"/>
          </p:cNvPicPr>
          <p:nvPr/>
        </p:nvPicPr>
        <p:blipFill>
          <a:blip r:embed="rId3"/>
          <a:stretch>
            <a:fillRect/>
          </a:stretch>
        </p:blipFill>
        <p:spPr>
          <a:xfrm>
            <a:off x="4370228" y="3545889"/>
            <a:ext cx="4572431" cy="2695443"/>
          </a:xfrm>
          <a:prstGeom prst="rect">
            <a:avLst/>
          </a:prstGeom>
        </p:spPr>
      </p:pic>
      <p:sp>
        <p:nvSpPr>
          <p:cNvPr id="5" name="TextBox 4">
            <a:extLst>
              <a:ext uri="{FF2B5EF4-FFF2-40B4-BE49-F238E27FC236}">
                <a16:creationId xmlns:a16="http://schemas.microsoft.com/office/drawing/2014/main" id="{4689395E-4715-9807-4876-D8206808601C}"/>
              </a:ext>
            </a:extLst>
          </p:cNvPr>
          <p:cNvSpPr txBox="1"/>
          <p:nvPr/>
        </p:nvSpPr>
        <p:spPr>
          <a:xfrm>
            <a:off x="7613396" y="636436"/>
            <a:ext cx="647934" cy="276999"/>
          </a:xfrm>
          <a:prstGeom prst="rect">
            <a:avLst/>
          </a:prstGeom>
          <a:noFill/>
        </p:spPr>
        <p:txBody>
          <a:bodyPr wrap="none" rtlCol="0">
            <a:spAutoFit/>
          </a:bodyPr>
          <a:lstStyle/>
          <a:p>
            <a:r>
              <a:rPr lang="en-AU" sz="1200" dirty="0">
                <a:latin typeface="Arial Narrow" panose="020B0606020202030204" pitchFamily="34" charset="0"/>
              </a:rPr>
              <a:t>Figure 3</a:t>
            </a:r>
          </a:p>
        </p:txBody>
      </p:sp>
      <p:sp>
        <p:nvSpPr>
          <p:cNvPr id="8" name="TextBox 7">
            <a:extLst>
              <a:ext uri="{FF2B5EF4-FFF2-40B4-BE49-F238E27FC236}">
                <a16:creationId xmlns:a16="http://schemas.microsoft.com/office/drawing/2014/main" id="{D6F5A5C8-2703-2C9D-6A4E-2BF42D11398B}"/>
              </a:ext>
            </a:extLst>
          </p:cNvPr>
          <p:cNvSpPr txBox="1"/>
          <p:nvPr/>
        </p:nvSpPr>
        <p:spPr>
          <a:xfrm>
            <a:off x="7670694" y="3482399"/>
            <a:ext cx="647934" cy="276999"/>
          </a:xfrm>
          <a:prstGeom prst="rect">
            <a:avLst/>
          </a:prstGeom>
          <a:noFill/>
        </p:spPr>
        <p:txBody>
          <a:bodyPr wrap="none" rtlCol="0">
            <a:spAutoFit/>
          </a:bodyPr>
          <a:lstStyle/>
          <a:p>
            <a:r>
              <a:rPr lang="en-AU" sz="1200" dirty="0">
                <a:latin typeface="Arial Narrow" panose="020B0606020202030204" pitchFamily="34" charset="0"/>
              </a:rPr>
              <a:t>Figure 4</a:t>
            </a:r>
          </a:p>
        </p:txBody>
      </p:sp>
    </p:spTree>
    <p:extLst>
      <p:ext uri="{BB962C8B-B14F-4D97-AF65-F5344CB8AC3E}">
        <p14:creationId xmlns:p14="http://schemas.microsoft.com/office/powerpoint/2010/main" val="16058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0D8F-D037-0909-2D8D-23AAFBC30842}"/>
              </a:ext>
            </a:extLst>
          </p:cNvPr>
          <p:cNvSpPr>
            <a:spLocks noGrp="1"/>
          </p:cNvSpPr>
          <p:nvPr>
            <p:ph type="title"/>
          </p:nvPr>
        </p:nvSpPr>
        <p:spPr>
          <a:xfrm>
            <a:off x="101600" y="142875"/>
            <a:ext cx="10515600" cy="679450"/>
          </a:xfrm>
        </p:spPr>
        <p:txBody>
          <a:bodyPr/>
          <a:lstStyle/>
          <a:p>
            <a:r>
              <a:rPr lang="en-AU" sz="3600" dirty="0">
                <a:latin typeface="Arial Narrow" panose="020B0606020202030204" pitchFamily="34" charset="0"/>
              </a:rPr>
              <a:t>Scatterplots</a:t>
            </a:r>
            <a:endParaRPr lang="en-AU" dirty="0">
              <a:latin typeface="Arial Narrow" panose="020B0606020202030204" pitchFamily="34" charset="0"/>
            </a:endParaRPr>
          </a:p>
        </p:txBody>
      </p:sp>
      <p:sp>
        <p:nvSpPr>
          <p:cNvPr id="10" name="TextBox 9">
            <a:extLst>
              <a:ext uri="{FF2B5EF4-FFF2-40B4-BE49-F238E27FC236}">
                <a16:creationId xmlns:a16="http://schemas.microsoft.com/office/drawing/2014/main" id="{58538148-64F8-CC42-2BE0-75985C2EFF06}"/>
              </a:ext>
            </a:extLst>
          </p:cNvPr>
          <p:cNvSpPr txBox="1"/>
          <p:nvPr/>
        </p:nvSpPr>
        <p:spPr>
          <a:xfrm>
            <a:off x="101599" y="930646"/>
            <a:ext cx="4095739" cy="6555641"/>
          </a:xfrm>
          <a:prstGeom prst="rect">
            <a:avLst/>
          </a:prstGeom>
          <a:noFill/>
        </p:spPr>
        <p:txBody>
          <a:bodyPr wrap="square" rtlCol="0">
            <a:spAutoFit/>
          </a:bodyPr>
          <a:lstStyle/>
          <a:p>
            <a:pPr marL="285750" indent="-285750">
              <a:buFont typeface="Arial" panose="020B0604020202020204" pitchFamily="34" charset="0"/>
              <a:buChar char="•"/>
            </a:pPr>
            <a:r>
              <a:rPr lang="en-AU" sz="1400" dirty="0">
                <a:latin typeface="Arial Narrow" panose="020B0606020202030204" pitchFamily="34" charset="0"/>
              </a:rPr>
              <a:t>Figures 5 &amp; 6 decompose Figure 4 into the treatment groups (AF42 and placebo), and colour points by the individual experiments from which the data was collected.</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From Figure 5, we see that:</a:t>
            </a:r>
          </a:p>
          <a:p>
            <a:pPr marL="285750" indent="-285750">
              <a:buFont typeface="Arial" panose="020B0604020202020204" pitchFamily="34" charset="0"/>
              <a:buChar char="•"/>
            </a:pPr>
            <a:r>
              <a:rPr lang="en-AU" sz="1400" dirty="0">
                <a:latin typeface="Arial Narrow" panose="020B0606020202030204" pitchFamily="34" charset="0"/>
              </a:rPr>
              <a:t>Wild type cell line has similar relationships across the two experiments (similar growth rates and intercept).</a:t>
            </a:r>
          </a:p>
          <a:p>
            <a:pPr marL="285750" indent="-285750">
              <a:buFont typeface="Arial" panose="020B0604020202020204" pitchFamily="34" charset="0"/>
              <a:buChar char="•"/>
            </a:pPr>
            <a:r>
              <a:rPr lang="en-AU" sz="1400" dirty="0">
                <a:latin typeface="Arial Narrow" panose="020B0606020202030204" pitchFamily="34" charset="0"/>
              </a:rPr>
              <a:t>Type-101 cell line exhibits significantly different behaviour, visualised by the growth rates of gene expression from experiments GL-</a:t>
            </a:r>
            <a:r>
              <a:rPr lang="en-AU" sz="1400" dirty="0" err="1">
                <a:latin typeface="Arial Narrow" panose="020B0606020202030204" pitchFamily="34" charset="0"/>
              </a:rPr>
              <a:t>xpo</a:t>
            </a:r>
            <a:r>
              <a:rPr lang="en-AU" sz="1400" dirty="0">
                <a:latin typeface="Arial Narrow" panose="020B0606020202030204" pitchFamily="34" charset="0"/>
              </a:rPr>
              <a:t> and GL-</a:t>
            </a:r>
            <a:r>
              <a:rPr lang="en-AU" sz="1400" dirty="0" err="1">
                <a:latin typeface="Arial Narrow" panose="020B0606020202030204" pitchFamily="34" charset="0"/>
              </a:rPr>
              <a:t>Rza</a:t>
            </a:r>
            <a:r>
              <a:rPr lang="en-AU" sz="1400" dirty="0">
                <a:latin typeface="Arial Narrow" panose="020B0606020202030204" pitchFamily="34" charset="0"/>
              </a:rPr>
              <a:t>.</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Figure 6 shows that there is no significant differences in the experiments from the placebo group within each cell line. Seen by approx. equal growth rate and intercept of gene expression within each cell line.</a:t>
            </a:r>
          </a:p>
          <a:p>
            <a:pPr marL="285750" indent="-285750">
              <a:buFont typeface="Arial" panose="020B0604020202020204" pitchFamily="34" charset="0"/>
              <a:buChar char="•"/>
            </a:pPr>
            <a:r>
              <a:rPr lang="en-AU" sz="1400" dirty="0">
                <a:latin typeface="Arial Narrow" panose="020B0606020202030204" pitchFamily="34" charset="0"/>
              </a:rPr>
              <a:t>Different growth rates between cell lines, larger range of gene expression from type-101 cell line. </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The variability seen in gene expression for type-101 cell line from Figures 3 and 4 is mainly due to these differences in the two experiments (GL-</a:t>
            </a:r>
            <a:r>
              <a:rPr lang="en-AU" sz="1400" dirty="0" err="1">
                <a:latin typeface="Arial Narrow" panose="020B0606020202030204" pitchFamily="34" charset="0"/>
              </a:rPr>
              <a:t>xpo</a:t>
            </a:r>
            <a:r>
              <a:rPr lang="en-AU" sz="1400" dirty="0">
                <a:latin typeface="Arial Narrow" panose="020B0606020202030204" pitchFamily="34" charset="0"/>
              </a:rPr>
              <a:t> and GL-</a:t>
            </a:r>
            <a:r>
              <a:rPr lang="en-AU" sz="1400" dirty="0" err="1">
                <a:latin typeface="Arial Narrow" panose="020B0606020202030204" pitchFamily="34" charset="0"/>
              </a:rPr>
              <a:t>Rza</a:t>
            </a:r>
            <a:r>
              <a:rPr lang="en-AU" sz="1400" dirty="0">
                <a:latin typeface="Arial Narrow" panose="020B0606020202030204" pitchFamily="34" charset="0"/>
              </a:rPr>
              <a:t> from Figure 5) that were conducted to obtain the results. </a:t>
            </a:r>
          </a:p>
          <a:p>
            <a:pPr marL="285750" indent="-285750">
              <a:buFont typeface="Arial" panose="020B0604020202020204" pitchFamily="34" charset="0"/>
              <a:buChar char="•"/>
            </a:pPr>
            <a:endParaRPr lang="en-AU" sz="1400" dirty="0">
              <a:latin typeface="Arial Narrow" panose="020B0606020202030204" pitchFamily="34" charset="0"/>
            </a:endParaRPr>
          </a:p>
          <a:p>
            <a:endParaRPr lang="en-AU" sz="1400" dirty="0">
              <a:latin typeface="Arial Narrow" panose="020B0606020202030204" pitchFamily="34" charset="0"/>
            </a:endParaRP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endParaRPr lang="en-AU" sz="1400" dirty="0">
              <a:latin typeface="Arial Narrow" panose="020B0606020202030204" pitchFamily="34" charset="0"/>
            </a:endParaRPr>
          </a:p>
          <a:p>
            <a:endParaRPr lang="en-AU" sz="1400" dirty="0">
              <a:latin typeface="Arial Narrow" panose="020B0606020202030204" pitchFamily="34" charset="0"/>
            </a:endParaRPr>
          </a:p>
          <a:p>
            <a:pPr marL="285750" indent="-285750">
              <a:buFont typeface="Arial" panose="020B0604020202020204" pitchFamily="34" charset="0"/>
              <a:buChar char="•"/>
            </a:pPr>
            <a:endParaRPr lang="en-AU" sz="1400" dirty="0">
              <a:latin typeface="Arial Narrow" panose="020B0606020202030204" pitchFamily="34" charset="0"/>
            </a:endParaRPr>
          </a:p>
        </p:txBody>
      </p:sp>
      <p:pic>
        <p:nvPicPr>
          <p:cNvPr id="5" name="Picture 4">
            <a:extLst>
              <a:ext uri="{FF2B5EF4-FFF2-40B4-BE49-F238E27FC236}">
                <a16:creationId xmlns:a16="http://schemas.microsoft.com/office/drawing/2014/main" id="{9BFB4968-5AAC-397E-DD29-B9A34231067C}"/>
              </a:ext>
            </a:extLst>
          </p:cNvPr>
          <p:cNvPicPr>
            <a:picLocks noChangeAspect="1"/>
          </p:cNvPicPr>
          <p:nvPr/>
        </p:nvPicPr>
        <p:blipFill>
          <a:blip r:embed="rId2"/>
          <a:stretch>
            <a:fillRect/>
          </a:stretch>
        </p:blipFill>
        <p:spPr>
          <a:xfrm>
            <a:off x="4546661" y="739680"/>
            <a:ext cx="4542201" cy="2683042"/>
          </a:xfrm>
          <a:prstGeom prst="rect">
            <a:avLst/>
          </a:prstGeom>
        </p:spPr>
      </p:pic>
      <p:sp>
        <p:nvSpPr>
          <p:cNvPr id="6" name="TextBox 5">
            <a:extLst>
              <a:ext uri="{FF2B5EF4-FFF2-40B4-BE49-F238E27FC236}">
                <a16:creationId xmlns:a16="http://schemas.microsoft.com/office/drawing/2014/main" id="{C5F8DB9B-CCDD-95A1-CF9E-6EF650EA7792}"/>
              </a:ext>
            </a:extLst>
          </p:cNvPr>
          <p:cNvSpPr txBox="1"/>
          <p:nvPr/>
        </p:nvSpPr>
        <p:spPr>
          <a:xfrm>
            <a:off x="7901236" y="697725"/>
            <a:ext cx="647934" cy="276999"/>
          </a:xfrm>
          <a:prstGeom prst="rect">
            <a:avLst/>
          </a:prstGeom>
          <a:noFill/>
        </p:spPr>
        <p:txBody>
          <a:bodyPr wrap="none" rtlCol="0">
            <a:spAutoFit/>
          </a:bodyPr>
          <a:lstStyle/>
          <a:p>
            <a:r>
              <a:rPr lang="en-AU" sz="1200" dirty="0">
                <a:latin typeface="Arial Narrow" panose="020B0606020202030204" pitchFamily="34" charset="0"/>
              </a:rPr>
              <a:t>Figure 5</a:t>
            </a:r>
          </a:p>
        </p:txBody>
      </p:sp>
      <p:cxnSp>
        <p:nvCxnSpPr>
          <p:cNvPr id="8" name="Straight Connector 7">
            <a:extLst>
              <a:ext uri="{FF2B5EF4-FFF2-40B4-BE49-F238E27FC236}">
                <a16:creationId xmlns:a16="http://schemas.microsoft.com/office/drawing/2014/main" id="{76A1CFF6-F8F4-BB1A-2882-37AE96C3708D}"/>
              </a:ext>
            </a:extLst>
          </p:cNvPr>
          <p:cNvCxnSpPr/>
          <p:nvPr/>
        </p:nvCxnSpPr>
        <p:spPr>
          <a:xfrm>
            <a:off x="4197340" y="746323"/>
            <a:ext cx="0" cy="6026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E1CB526-C43C-9F4A-1750-B07B1E26F9FE}"/>
              </a:ext>
            </a:extLst>
          </p:cNvPr>
          <p:cNvPicPr>
            <a:picLocks noChangeAspect="1"/>
          </p:cNvPicPr>
          <p:nvPr/>
        </p:nvPicPr>
        <p:blipFill>
          <a:blip r:embed="rId3"/>
          <a:stretch>
            <a:fillRect/>
          </a:stretch>
        </p:blipFill>
        <p:spPr>
          <a:xfrm>
            <a:off x="4546661" y="3575121"/>
            <a:ext cx="4550569" cy="2683042"/>
          </a:xfrm>
          <a:prstGeom prst="rect">
            <a:avLst/>
          </a:prstGeom>
        </p:spPr>
      </p:pic>
      <p:sp>
        <p:nvSpPr>
          <p:cNvPr id="13" name="TextBox 12">
            <a:extLst>
              <a:ext uri="{FF2B5EF4-FFF2-40B4-BE49-F238E27FC236}">
                <a16:creationId xmlns:a16="http://schemas.microsoft.com/office/drawing/2014/main" id="{E1361D95-B86B-DD7D-DF40-91455A4A8DDF}"/>
              </a:ext>
            </a:extLst>
          </p:cNvPr>
          <p:cNvSpPr txBox="1"/>
          <p:nvPr/>
        </p:nvSpPr>
        <p:spPr>
          <a:xfrm>
            <a:off x="7901236" y="3520399"/>
            <a:ext cx="647934" cy="276999"/>
          </a:xfrm>
          <a:prstGeom prst="rect">
            <a:avLst/>
          </a:prstGeom>
          <a:noFill/>
        </p:spPr>
        <p:txBody>
          <a:bodyPr wrap="none" rtlCol="0">
            <a:spAutoFit/>
          </a:bodyPr>
          <a:lstStyle/>
          <a:p>
            <a:r>
              <a:rPr lang="en-AU" sz="1200" dirty="0">
                <a:latin typeface="Arial Narrow" panose="020B0606020202030204" pitchFamily="34" charset="0"/>
              </a:rPr>
              <a:t>Figure 6</a:t>
            </a:r>
          </a:p>
        </p:txBody>
      </p:sp>
    </p:spTree>
    <p:extLst>
      <p:ext uri="{BB962C8B-B14F-4D97-AF65-F5344CB8AC3E}">
        <p14:creationId xmlns:p14="http://schemas.microsoft.com/office/powerpoint/2010/main" val="107288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0D8F-D037-0909-2D8D-23AAFBC30842}"/>
              </a:ext>
            </a:extLst>
          </p:cNvPr>
          <p:cNvSpPr>
            <a:spLocks noGrp="1"/>
          </p:cNvSpPr>
          <p:nvPr>
            <p:ph type="title"/>
          </p:nvPr>
        </p:nvSpPr>
        <p:spPr>
          <a:xfrm>
            <a:off x="101600" y="142875"/>
            <a:ext cx="10515600" cy="679450"/>
          </a:xfrm>
        </p:spPr>
        <p:txBody>
          <a:bodyPr/>
          <a:lstStyle/>
          <a:p>
            <a:r>
              <a:rPr lang="en-AU" sz="3600" dirty="0">
                <a:latin typeface="Arial Narrow" panose="020B0606020202030204" pitchFamily="34" charset="0"/>
              </a:rPr>
              <a:t>Side-by-side</a:t>
            </a:r>
            <a:r>
              <a:rPr lang="en-AU" sz="3600" dirty="0"/>
              <a:t> </a:t>
            </a:r>
            <a:r>
              <a:rPr lang="en-AU" sz="3600" dirty="0">
                <a:latin typeface="Arial Narrow" panose="020B0606020202030204" pitchFamily="34" charset="0"/>
              </a:rPr>
              <a:t>Boxplot</a:t>
            </a:r>
            <a:endParaRPr lang="en-AU" dirty="0">
              <a:latin typeface="Arial Narrow" panose="020B0606020202030204" pitchFamily="34" charset="0"/>
            </a:endParaRPr>
          </a:p>
        </p:txBody>
      </p:sp>
      <p:cxnSp>
        <p:nvCxnSpPr>
          <p:cNvPr id="9" name="Straight Connector 8">
            <a:extLst>
              <a:ext uri="{FF2B5EF4-FFF2-40B4-BE49-F238E27FC236}">
                <a16:creationId xmlns:a16="http://schemas.microsoft.com/office/drawing/2014/main" id="{F5A81965-CF72-D528-0309-F4B060746F07}"/>
              </a:ext>
            </a:extLst>
          </p:cNvPr>
          <p:cNvCxnSpPr/>
          <p:nvPr/>
        </p:nvCxnSpPr>
        <p:spPr>
          <a:xfrm>
            <a:off x="5708652" y="671830"/>
            <a:ext cx="0" cy="6026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8538148-64F8-CC42-2BE0-75985C2EFF06}"/>
              </a:ext>
            </a:extLst>
          </p:cNvPr>
          <p:cNvSpPr txBox="1"/>
          <p:nvPr/>
        </p:nvSpPr>
        <p:spPr>
          <a:xfrm>
            <a:off x="5741200" y="689928"/>
            <a:ext cx="3943340" cy="5047536"/>
          </a:xfrm>
          <a:prstGeom prst="rect">
            <a:avLst/>
          </a:prstGeom>
          <a:noFill/>
        </p:spPr>
        <p:txBody>
          <a:bodyPr wrap="square" rtlCol="0">
            <a:spAutoFit/>
          </a:bodyPr>
          <a:lstStyle/>
          <a:p>
            <a:pPr marL="285750" indent="-285750">
              <a:buFont typeface="Arial" panose="020B0604020202020204" pitchFamily="34" charset="0"/>
              <a:buChar char="•"/>
            </a:pPr>
            <a:r>
              <a:rPr lang="en-AU" sz="1400" dirty="0">
                <a:latin typeface="Arial Narrow" panose="020B0606020202030204" pitchFamily="34" charset="0"/>
              </a:rPr>
              <a:t>Looking at the differences in distribution of gene expression for each treatment group within each cell line.</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Figure 7 shows that:</a:t>
            </a:r>
          </a:p>
          <a:p>
            <a:pPr marL="285750" indent="-285750">
              <a:buFont typeface="Arial" panose="020B0604020202020204" pitchFamily="34" charset="0"/>
              <a:buChar char="•"/>
            </a:pPr>
            <a:r>
              <a:rPr lang="en-AU" sz="1400" dirty="0">
                <a:latin typeface="Arial Narrow" panose="020B0606020202030204" pitchFamily="34" charset="0"/>
              </a:rPr>
              <a:t>All 4 boxplots have a roughly symmetrical distribution, except for the AF42 treatment group for the type-101 cell line, which is slightly right skewed.</a:t>
            </a:r>
          </a:p>
          <a:p>
            <a:pPr marL="285750" indent="-285750">
              <a:buFont typeface="Arial" panose="020B0604020202020204" pitchFamily="34" charset="0"/>
              <a:buChar char="•"/>
            </a:pPr>
            <a:r>
              <a:rPr lang="en-AU" sz="1400" dirty="0">
                <a:latin typeface="Arial Narrow" panose="020B0606020202030204" pitchFamily="34" charset="0"/>
              </a:rPr>
              <a:t>The placebo group for the type-101 cell line has an interquartile range (IQR) of more than double the IQR of the wild type.</a:t>
            </a:r>
          </a:p>
          <a:p>
            <a:pPr marL="285750" indent="-285750">
              <a:buFont typeface="Arial" panose="020B0604020202020204" pitchFamily="34" charset="0"/>
              <a:buChar char="•"/>
            </a:pPr>
            <a:r>
              <a:rPr lang="en-AU" sz="1400" dirty="0">
                <a:latin typeface="Arial Narrow" panose="020B0606020202030204" pitchFamily="34" charset="0"/>
              </a:rPr>
              <a:t>The IQR of the AF42 treatment group for both cell lines is roughly the same at approx. 17 with similar medians (approx. 24).</a:t>
            </a:r>
          </a:p>
          <a:p>
            <a:pPr marL="285750" indent="-285750">
              <a:buFont typeface="Arial" panose="020B0604020202020204" pitchFamily="34" charset="0"/>
              <a:buChar char="•"/>
            </a:pPr>
            <a:r>
              <a:rPr lang="en-AU" sz="1400" dirty="0">
                <a:latin typeface="Arial Narrow" panose="020B0606020202030204" pitchFamily="34" charset="0"/>
              </a:rPr>
              <a:t>there is some slight overlap between the IQR of AF42 and placebo groups for the type-101 cell line, but no overlap for the wild type cell line.</a:t>
            </a:r>
          </a:p>
          <a:p>
            <a:pPr marL="285750" indent="-285750">
              <a:buFont typeface="Arial" panose="020B0604020202020204" pitchFamily="34" charset="0"/>
              <a:buChar char="•"/>
            </a:pPr>
            <a:r>
              <a:rPr lang="en-AU" sz="1400" dirty="0">
                <a:latin typeface="Arial Narrow" panose="020B0606020202030204" pitchFamily="34" charset="0"/>
              </a:rPr>
              <a:t>Median of type-101 cell placebo group lies outside IQR of the AF42 treatment.</a:t>
            </a:r>
          </a:p>
          <a:p>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There is evidence to suggest there is a significant difference in gene expression between the placebo and AF42 treatment.</a:t>
            </a:r>
          </a:p>
        </p:txBody>
      </p:sp>
      <p:pic>
        <p:nvPicPr>
          <p:cNvPr id="3" name="Picture 2">
            <a:extLst>
              <a:ext uri="{FF2B5EF4-FFF2-40B4-BE49-F238E27FC236}">
                <a16:creationId xmlns:a16="http://schemas.microsoft.com/office/drawing/2014/main" id="{2CBE68BF-3B16-2CB6-1ABB-93C29C6B02D4}"/>
              </a:ext>
            </a:extLst>
          </p:cNvPr>
          <p:cNvPicPr>
            <a:picLocks noChangeAspect="1"/>
          </p:cNvPicPr>
          <p:nvPr/>
        </p:nvPicPr>
        <p:blipFill>
          <a:blip r:embed="rId3"/>
          <a:stretch>
            <a:fillRect/>
          </a:stretch>
        </p:blipFill>
        <p:spPr>
          <a:xfrm>
            <a:off x="194275" y="1670049"/>
            <a:ext cx="5421702" cy="3199011"/>
          </a:xfrm>
          <a:prstGeom prst="rect">
            <a:avLst/>
          </a:prstGeom>
        </p:spPr>
      </p:pic>
      <p:sp>
        <p:nvSpPr>
          <p:cNvPr id="6" name="TextBox 5">
            <a:extLst>
              <a:ext uri="{FF2B5EF4-FFF2-40B4-BE49-F238E27FC236}">
                <a16:creationId xmlns:a16="http://schemas.microsoft.com/office/drawing/2014/main" id="{22362D4D-73F9-FA1B-1590-4FECC18E5D8A}"/>
              </a:ext>
            </a:extLst>
          </p:cNvPr>
          <p:cNvSpPr txBox="1"/>
          <p:nvPr/>
        </p:nvSpPr>
        <p:spPr>
          <a:xfrm>
            <a:off x="4319356" y="1531549"/>
            <a:ext cx="647934" cy="276999"/>
          </a:xfrm>
          <a:prstGeom prst="rect">
            <a:avLst/>
          </a:prstGeom>
          <a:noFill/>
        </p:spPr>
        <p:txBody>
          <a:bodyPr wrap="none" rtlCol="0">
            <a:spAutoFit/>
          </a:bodyPr>
          <a:lstStyle/>
          <a:p>
            <a:r>
              <a:rPr lang="en-AU" sz="1200" dirty="0">
                <a:latin typeface="Arial Narrow" panose="020B0606020202030204" pitchFamily="34" charset="0"/>
              </a:rPr>
              <a:t>Figure 7</a:t>
            </a:r>
          </a:p>
        </p:txBody>
      </p:sp>
    </p:spTree>
    <p:extLst>
      <p:ext uri="{BB962C8B-B14F-4D97-AF65-F5344CB8AC3E}">
        <p14:creationId xmlns:p14="http://schemas.microsoft.com/office/powerpoint/2010/main" val="17772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0D8F-D037-0909-2D8D-23AAFBC30842}"/>
              </a:ext>
            </a:extLst>
          </p:cNvPr>
          <p:cNvSpPr>
            <a:spLocks noGrp="1"/>
          </p:cNvSpPr>
          <p:nvPr>
            <p:ph type="title"/>
          </p:nvPr>
        </p:nvSpPr>
        <p:spPr>
          <a:xfrm>
            <a:off x="101600" y="142875"/>
            <a:ext cx="10515600" cy="679450"/>
          </a:xfrm>
        </p:spPr>
        <p:txBody>
          <a:bodyPr/>
          <a:lstStyle/>
          <a:p>
            <a:r>
              <a:rPr lang="en-AU" sz="3600" dirty="0">
                <a:latin typeface="Arial Narrow" panose="020B0606020202030204" pitchFamily="34" charset="0"/>
              </a:rPr>
              <a:t>Summary</a:t>
            </a:r>
            <a:r>
              <a:rPr lang="en-AU" sz="3600" dirty="0"/>
              <a:t> </a:t>
            </a:r>
            <a:r>
              <a:rPr lang="en-AU" sz="3600" dirty="0">
                <a:latin typeface="Arial Narrow" panose="020B0606020202030204" pitchFamily="34" charset="0"/>
              </a:rPr>
              <a:t>Statistics for Gene Expression</a:t>
            </a:r>
            <a:endParaRPr lang="en-AU" dirty="0">
              <a:latin typeface="Arial Narrow" panose="020B0606020202030204" pitchFamily="34" charset="0"/>
            </a:endParaRPr>
          </a:p>
        </p:txBody>
      </p:sp>
      <p:pic>
        <p:nvPicPr>
          <p:cNvPr id="4" name="Picture 3">
            <a:extLst>
              <a:ext uri="{FF2B5EF4-FFF2-40B4-BE49-F238E27FC236}">
                <a16:creationId xmlns:a16="http://schemas.microsoft.com/office/drawing/2014/main" id="{7574A0F5-7364-5571-F186-884DD1A447BF}"/>
              </a:ext>
            </a:extLst>
          </p:cNvPr>
          <p:cNvPicPr>
            <a:picLocks noChangeAspect="1"/>
          </p:cNvPicPr>
          <p:nvPr/>
        </p:nvPicPr>
        <p:blipFill>
          <a:blip r:embed="rId2"/>
          <a:stretch>
            <a:fillRect/>
          </a:stretch>
        </p:blipFill>
        <p:spPr>
          <a:xfrm>
            <a:off x="410573" y="888514"/>
            <a:ext cx="3219546" cy="2785909"/>
          </a:xfrm>
          <a:prstGeom prst="rect">
            <a:avLst/>
          </a:prstGeom>
        </p:spPr>
      </p:pic>
      <p:pic>
        <p:nvPicPr>
          <p:cNvPr id="5" name="Picture 4">
            <a:extLst>
              <a:ext uri="{FF2B5EF4-FFF2-40B4-BE49-F238E27FC236}">
                <a16:creationId xmlns:a16="http://schemas.microsoft.com/office/drawing/2014/main" id="{F2A6FEBC-3787-39D9-9985-A2152FD2C3D5}"/>
              </a:ext>
            </a:extLst>
          </p:cNvPr>
          <p:cNvPicPr>
            <a:picLocks noChangeAspect="1"/>
          </p:cNvPicPr>
          <p:nvPr/>
        </p:nvPicPr>
        <p:blipFill>
          <a:blip r:embed="rId3"/>
          <a:stretch>
            <a:fillRect/>
          </a:stretch>
        </p:blipFill>
        <p:spPr>
          <a:xfrm>
            <a:off x="410573" y="3740612"/>
            <a:ext cx="3219546" cy="2820191"/>
          </a:xfrm>
          <a:prstGeom prst="rect">
            <a:avLst/>
          </a:prstGeom>
        </p:spPr>
      </p:pic>
      <p:cxnSp>
        <p:nvCxnSpPr>
          <p:cNvPr id="7" name="Straight Connector 6">
            <a:extLst>
              <a:ext uri="{FF2B5EF4-FFF2-40B4-BE49-F238E27FC236}">
                <a16:creationId xmlns:a16="http://schemas.microsoft.com/office/drawing/2014/main" id="{81DCD585-4DDE-8216-0980-3E82EF94DC51}"/>
              </a:ext>
            </a:extLst>
          </p:cNvPr>
          <p:cNvCxnSpPr/>
          <p:nvPr/>
        </p:nvCxnSpPr>
        <p:spPr>
          <a:xfrm>
            <a:off x="3939092" y="822325"/>
            <a:ext cx="0" cy="6026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40CE11-DFCE-B307-281F-73D7397CCDCD}"/>
              </a:ext>
            </a:extLst>
          </p:cNvPr>
          <p:cNvSpPr txBox="1"/>
          <p:nvPr/>
        </p:nvSpPr>
        <p:spPr>
          <a:xfrm>
            <a:off x="4222751" y="1060450"/>
            <a:ext cx="4826000" cy="3385542"/>
          </a:xfrm>
          <a:prstGeom prst="rect">
            <a:avLst/>
          </a:prstGeom>
          <a:noFill/>
        </p:spPr>
        <p:txBody>
          <a:bodyPr wrap="square" rtlCol="0">
            <a:spAutoFit/>
          </a:bodyPr>
          <a:lstStyle/>
          <a:p>
            <a:pPr marL="285750" indent="-285750">
              <a:buFont typeface="Arial" panose="020B0604020202020204" pitchFamily="34" charset="0"/>
              <a:buChar char="•"/>
            </a:pPr>
            <a:r>
              <a:rPr lang="en-AU" sz="1400" dirty="0">
                <a:latin typeface="Arial Narrow" panose="020B0606020202030204" pitchFamily="34" charset="0"/>
              </a:rPr>
              <a:t>Summary Statistics included are: five number summary (quartiles), mean, standard deviation and interquartile range (IQR).</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Table 1 gives gene expression summary statistics for type-101 cell line.</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Table 2 gives gene expression summary statistics for wild type cell line.</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IQR, standard deviation and mean for AF42 treatment group are approx. the same for both cell lines.</a:t>
            </a:r>
          </a:p>
          <a:p>
            <a:pPr marL="285750" indent="-285750">
              <a:buFont typeface="Arial" panose="020B0604020202020204" pitchFamily="34" charset="0"/>
              <a:buChar char="•"/>
            </a:pPr>
            <a:endParaRPr lang="en-AU" sz="1400" dirty="0">
              <a:latin typeface="Arial Narrow" panose="020B0606020202030204" pitchFamily="34" charset="0"/>
            </a:endParaRPr>
          </a:p>
          <a:p>
            <a:pPr marL="285750" indent="-285750">
              <a:buFont typeface="Arial" panose="020B0604020202020204" pitchFamily="34" charset="0"/>
              <a:buChar char="•"/>
            </a:pPr>
            <a:r>
              <a:rPr lang="en-AU" sz="1400" dirty="0">
                <a:latin typeface="Arial Narrow" panose="020B0606020202030204" pitchFamily="34" charset="0"/>
              </a:rPr>
              <a:t>IQR, standard deviation and mean significantly different for placebo treatment group between the two cell lines.</a:t>
            </a:r>
          </a:p>
          <a:p>
            <a:endParaRPr lang="en-AU" dirty="0"/>
          </a:p>
        </p:txBody>
      </p:sp>
    </p:spTree>
    <p:extLst>
      <p:ext uri="{BB962C8B-B14F-4D97-AF65-F5344CB8AC3E}">
        <p14:creationId xmlns:p14="http://schemas.microsoft.com/office/powerpoint/2010/main" val="38586627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1393</TotalTime>
  <Words>678</Words>
  <Application>Microsoft Office PowerPoint</Application>
  <PresentationFormat>Widescreen</PresentationFormat>
  <Paragraphs>72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Narrow</vt:lpstr>
      <vt:lpstr>Calibri</vt:lpstr>
      <vt:lpstr>Trebuchet MS</vt:lpstr>
      <vt:lpstr>Wingdings 3</vt:lpstr>
      <vt:lpstr>Facet</vt:lpstr>
      <vt:lpstr>Effect of “Activating Factor 42” Treatment on Gene Expression </vt:lpstr>
      <vt:lpstr>Histograms</vt:lpstr>
      <vt:lpstr>Scatterplots</vt:lpstr>
      <vt:lpstr>Scatterplots</vt:lpstr>
      <vt:lpstr>Side-by-side Boxplot</vt:lpstr>
      <vt:lpstr>Summary Statistics for Gene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“Activating Factor 42” Treatment on Gene Expression </dc:title>
  <dc:creator>Douglas Robert John Dally (Student)</dc:creator>
  <cp:lastModifiedBy>Douglas Robert John Dally (Student)</cp:lastModifiedBy>
  <cp:revision>3</cp:revision>
  <dcterms:created xsi:type="dcterms:W3CDTF">2023-03-23T04:26:07Z</dcterms:created>
  <dcterms:modified xsi:type="dcterms:W3CDTF">2023-03-24T03:39:38Z</dcterms:modified>
</cp:coreProperties>
</file>