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3ef13f54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3ef13f54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3ef13f540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3ef13f540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3ef13f540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3ef13f540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questions I wanted to ask called for 4 different queries, all asking similar questions just at different times. I wanted to see how confirmed cases and deaths changed after a generally well known and liked Senator highly encouraged masks. The data above shows confirmed cases and deaths 1 month before and after the Senator’s mask endorsement, as well as deaths per day and the percent change in cases per day. The results above showed that the percent change in cases did start to drop, and was seen on an overall decline the month after the change, while deaths remained relativelyt similar, averaging around 5 per day. Also since the reporting of deaths will alway sbe delayed, it’s hard to draw a conclusion within a 1 month period.</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421d1cc0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421d1cc0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the same data, percent change in cases as well as deaths per day, but a month before and after the state’s actual mask mandate. Again we can see that the percent change in cases was on a general downward trend after the mandate, though it did reach new peaks by virtue of being later into the pandemic. Deaths were again inconclusive, or had an overall insignificant change.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421d1cc0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421d1cc0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421d1cc01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421d1cc01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421d1cc01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421d1cc01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421d1cc01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421d1cc01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3ef13f540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3ef13f540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3ef13f540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3ef13f540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38625ce9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38625ce9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3ef13f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3ef13f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project we were able to implement machine learning. Spark has a built in library called MLlib, that provides access to a variety of algorithms. For our implementation, we used Linear Regression. Linear Regression pairs well with time-series type data. It provides the ability to potentially forecast future results. The Linear Regression model input does not take date type data, and will only accept two column types;labels and features. </a:t>
            </a:r>
            <a:r>
              <a:rPr lang="en">
                <a:solidFill>
                  <a:schemeClr val="dk1"/>
                </a:solidFill>
              </a:rPr>
              <a:t>Specific to time-series data, we can create two types of derived columns; Time-step and lag.</a:t>
            </a:r>
            <a:r>
              <a:rPr lang="en"/>
              <a:t>This process is called Feature Engineering. Once we’ve created our new columns, we can then graph them against out totalDeaths column, and from there, create a trend line.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3ef13f5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3ef13f5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the basic steps to setting up machine learning. We first go through the basic steps of cleaning, sorting, and filtering our data. We then use SQL to create our new features time-step and lag. Linear Regression only takes two inputs, that MUST be named label and features. We use vectorAssembler to take our features, however many, place it in an Array, and output a single column with all the values.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3ef13f54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3ef13f5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step lets us see if the data may be seasonal.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3ef13f54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3ef13f54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time-step SQL statement, and its output, row_num, where it starts at zero, and increments each 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row_number() over (order by obsv_date) - 1 AS row_num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3ef13f54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3ef13f5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Lag lets us see if each observation is dependent on the previous observation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3ef13f54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3ef13f54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lag(SUM(Deaths),1,0) over (ORDER BY obsv_date) as lag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output is from a later range of dates to show how the lag column is derived from the totalDeaths column, moved forward one day.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3ef13f54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3ef13f54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a:t>
            </a:r>
            <a:endParaRPr/>
          </a:p>
          <a:p>
            <a:pPr indent="0" lvl="0" marL="0" rtl="0" algn="l">
              <a:spcBef>
                <a:spcPts val="0"/>
              </a:spcBef>
              <a:spcAft>
                <a:spcPts val="0"/>
              </a:spcAft>
              <a:buNone/>
            </a:pPr>
            <a:r>
              <a:rPr lang="en"/>
              <a:t>target = weight_1 * feature_1 + weight_2 * feature_2 + bias</a:t>
            </a:r>
            <a:endParaRPr/>
          </a:p>
          <a:p>
            <a:pPr indent="0" lvl="0" marL="0" rtl="0" algn="l">
              <a:spcBef>
                <a:spcPts val="0"/>
              </a:spcBef>
              <a:spcAft>
                <a:spcPts val="0"/>
              </a:spcAft>
              <a:buNone/>
            </a:pPr>
            <a:r>
              <a:rPr lang="en"/>
              <a:t>Weight == regression coefficients</a:t>
            </a:r>
            <a:endParaRPr/>
          </a:p>
          <a:p>
            <a:pPr indent="0" lvl="0" marL="0" rtl="0" algn="l">
              <a:spcBef>
                <a:spcPts val="0"/>
              </a:spcBef>
              <a:spcAft>
                <a:spcPts val="0"/>
              </a:spcAft>
              <a:buNone/>
            </a:pPr>
            <a:r>
              <a:rPr lang="en"/>
              <a:t>Bias == intercept of y-axis</a:t>
            </a:r>
            <a:endParaRPr/>
          </a:p>
          <a:p>
            <a:pPr indent="0" lvl="0" marL="0" rtl="0" algn="l">
              <a:spcBef>
                <a:spcPts val="0"/>
              </a:spcBef>
              <a:spcAft>
                <a:spcPts val="0"/>
              </a:spcAft>
              <a:buNone/>
            </a:pPr>
            <a:r>
              <a:rPr lang="en"/>
              <a:t>Root Mean Square Error ==difference between the predicted value and the actual value. Its size is dependent on the data range</a:t>
            </a:r>
            <a:endParaRPr/>
          </a:p>
          <a:p>
            <a:pPr indent="0" lvl="0" marL="0" rtl="0" algn="l">
              <a:spcBef>
                <a:spcPts val="0"/>
              </a:spcBef>
              <a:spcAft>
                <a:spcPts val="0"/>
              </a:spcAft>
              <a:buNone/>
            </a:pPr>
            <a:r>
              <a:rPr lang="en"/>
              <a:t>r^2 how well our model fit. Range is usually between 0 and 1</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3ef13f540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3ef13f540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There’s a lot to learn in machine learning, and it does require some knowledge in statistics to correctly interpret.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3ef13f540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3ef13f540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 lot to learn in machine learning, and it does require some knowledge in statistics to correctly interpret.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38625ce95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38625ce95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3ef13f54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3ef13f54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b08945a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b08945a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38625ce9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38625ce9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import and clean the data, we started by simply loading the data into a dataframe, inferring the schema and titling the columns. From there we used the .withColumn function to type all of the rows so queries could be run properly with dates, etc. Once all of the data was </a:t>
            </a:r>
            <a:r>
              <a:rPr lang="en"/>
              <a:t>successfully</a:t>
            </a:r>
            <a:r>
              <a:rPr lang="en"/>
              <a:t> loaded and typed, we cleaned it by using the filter function and select statements to make a new dataframe that we would be able to query from. This new set of data had all unknown and null values removed to simplify the data and keep our query results consistent. We did run into some issues regarding some entries that had both a county and state or City and Province input in the Province_State column that may have ended up leaving some results out of location specific queries, but those rows were kept  since they wouldn’t affect broader query questions.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b08945a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b08945a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3ef13f540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3ef13f540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3ef13f540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3ef13f540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b08945a5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b08945a5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public.tableau.com/app/profile/evan.laferriere/viz/DeathsvsRow/Dashboard2" TargetMode="External"/><Relationship Id="rId10" Type="http://schemas.openxmlformats.org/officeDocument/2006/relationships/hyperlink" Target="https://public.tableau.com/app/profile/evan.laferriere/viz/CovidCalifornia_16496904619160/Dashboard1" TargetMode="External"/><Relationship Id="rId13" Type="http://schemas.openxmlformats.org/officeDocument/2006/relationships/hyperlink" Target="https://public.tableau.com/app/profile/evan.laferriere/viz/USvsGlobal/Dashboard1" TargetMode="External"/><Relationship Id="rId12" Type="http://schemas.openxmlformats.org/officeDocument/2006/relationships/hyperlink" Target="https://public.tableau.com/app/profile/evan.laferriere/viz/LagTrend/Sheet1"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ublic.tableau.com/app/profile/evan.laferriere/viz/DouglasCovidMap/Sheet2" TargetMode="External"/><Relationship Id="rId4" Type="http://schemas.openxmlformats.org/officeDocument/2006/relationships/hyperlink" Target="https://public.tableau.com/app/profile/evan.laferriere/viz/Covid1_16496903670290/Dashboard2" TargetMode="External"/><Relationship Id="rId9" Type="http://schemas.openxmlformats.org/officeDocument/2006/relationships/hyperlink" Target="https://public.tableau.com/app/profile/evan.laferriere/viz/UtahMasks3/Dashboard1" TargetMode="External"/><Relationship Id="rId15" Type="http://schemas.openxmlformats.org/officeDocument/2006/relationships/hyperlink" Target="https://public.tableau.com/app/profile/evan.laferriere/viz/MAPhase2/Sheet2" TargetMode="External"/><Relationship Id="rId14" Type="http://schemas.openxmlformats.org/officeDocument/2006/relationships/hyperlink" Target="https://public.tableau.com/app/profile/evan.laferriere/viz/MAPhase1/Sheet1" TargetMode="External"/><Relationship Id="rId17" Type="http://schemas.openxmlformats.org/officeDocument/2006/relationships/hyperlink" Target="https://public.tableau.com/app/profile/evan.laferriere/viz/MAPhase3B/Sheet4" TargetMode="External"/><Relationship Id="rId16" Type="http://schemas.openxmlformats.org/officeDocument/2006/relationships/hyperlink" Target="https://public.tableau.com/app/profile/evan.laferriere/viz/MAPhase3A/Sheet3" TargetMode="External"/><Relationship Id="rId5" Type="http://schemas.openxmlformats.org/officeDocument/2006/relationships/hyperlink" Target="https://public.tableau.com/app/profile/evan.laferriere/viz/UtahMasks/Dashboard1" TargetMode="External"/><Relationship Id="rId6" Type="http://schemas.openxmlformats.org/officeDocument/2006/relationships/hyperlink" Target="https://public.tableau.com/app/profile/evan.laferriere/viz/UtahMasks2/Dashboard1" TargetMode="External"/><Relationship Id="rId7" Type="http://schemas.openxmlformats.org/officeDocument/2006/relationships/hyperlink" Target="https://public.tableau.com/app/profile/evan.laferriere/viz/UtahMasks2/Dashboard1" TargetMode="External"/><Relationship Id="rId8" Type="http://schemas.openxmlformats.org/officeDocument/2006/relationships/hyperlink" Target="https://public.tableau.com/app/profile/evan.laferriere/viz/UtahMasks3/Dashboard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2-Covid Data Analysis</a:t>
            </a:r>
            <a:endParaRPr/>
          </a:p>
        </p:txBody>
      </p:sp>
      <p:sp>
        <p:nvSpPr>
          <p:cNvPr id="86" name="Google Shape;86;p13"/>
          <p:cNvSpPr txBox="1"/>
          <p:nvPr>
            <p:ph idx="1" type="subTitle"/>
          </p:nvPr>
        </p:nvSpPr>
        <p:spPr>
          <a:xfrm>
            <a:off x="598100" y="2792149"/>
            <a:ext cx="8222100" cy="21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Douglas Lam</a:t>
            </a:r>
            <a:endParaRPr/>
          </a:p>
          <a:p>
            <a:pPr indent="0" lvl="0" marL="0" rtl="0" algn="l">
              <a:spcBef>
                <a:spcPts val="0"/>
              </a:spcBef>
              <a:spcAft>
                <a:spcPts val="0"/>
              </a:spcAft>
              <a:buNone/>
            </a:pPr>
            <a:r>
              <a:rPr lang="en"/>
              <a:t>Evan Laferriere</a:t>
            </a:r>
            <a:endParaRPr/>
          </a:p>
          <a:p>
            <a:pPr indent="0" lvl="0" marL="0" rtl="0" algn="l">
              <a:spcBef>
                <a:spcPts val="0"/>
              </a:spcBef>
              <a:spcAft>
                <a:spcPts val="0"/>
              </a:spcAft>
              <a:buNone/>
            </a:pPr>
            <a:r>
              <a:rPr lang="en"/>
              <a:t>Youngjung Kim</a:t>
            </a:r>
            <a:endParaRPr/>
          </a:p>
          <a:p>
            <a:pPr indent="0" lvl="0" marL="0" rtl="0" algn="l">
              <a:spcBef>
                <a:spcPts val="0"/>
              </a:spcBef>
              <a:spcAft>
                <a:spcPts val="0"/>
              </a:spcAft>
              <a:buNone/>
            </a:pPr>
            <a:r>
              <a:rPr lang="en"/>
              <a:t>Rudy Esquerra</a:t>
            </a:r>
            <a:endParaRPr/>
          </a:p>
          <a:p>
            <a:pPr indent="0" lvl="0" marL="0" rtl="0" algn="l">
              <a:spcBef>
                <a:spcPts val="0"/>
              </a:spcBef>
              <a:spcAft>
                <a:spcPts val="0"/>
              </a:spcAft>
              <a:buNone/>
            </a:pPr>
            <a:r>
              <a:rPr lang="en"/>
              <a:t>Patrick Froerer</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Tableau Links</a:t>
            </a:r>
            <a:endParaRPr/>
          </a:p>
        </p:txBody>
      </p:sp>
      <p:sp>
        <p:nvSpPr>
          <p:cNvPr id="149" name="Google Shape;14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000000"/>
              </a:buClr>
              <a:buSzPts val="1800"/>
              <a:buFont typeface="Arial"/>
              <a:buChar char="●"/>
            </a:pPr>
            <a:r>
              <a:rPr lang="en">
                <a:solidFill>
                  <a:srgbClr val="000000"/>
                </a:solidFill>
                <a:latin typeface="Arial"/>
                <a:ea typeface="Arial"/>
                <a:cs typeface="Arial"/>
                <a:sym typeface="Arial"/>
              </a:rPr>
              <a:t>Death Map US (</a:t>
            </a:r>
            <a:r>
              <a:rPr lang="en" u="sng">
                <a:solidFill>
                  <a:srgbClr val="0000FF"/>
                </a:solidFill>
                <a:latin typeface="Arial"/>
                <a:ea typeface="Arial"/>
                <a:cs typeface="Arial"/>
                <a:sym typeface="Arial"/>
                <a:hlinkClick r:id="rId3">
                  <a:extLst>
                    <a:ext uri="{A12FA001-AC4F-418D-AE19-62706E023703}">
                      <ahyp:hlinkClr val="tx"/>
                    </a:ext>
                  </a:extLst>
                </a:hlinkClick>
              </a:rPr>
              <a:t>Link</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Confirmed Map US (</a:t>
            </a:r>
            <a:r>
              <a:rPr lang="en" u="sng">
                <a:solidFill>
                  <a:srgbClr val="0000FF"/>
                </a:solidFill>
                <a:latin typeface="Arial"/>
                <a:ea typeface="Arial"/>
                <a:cs typeface="Arial"/>
                <a:sym typeface="Arial"/>
                <a:hlinkClick r:id="rId4">
                  <a:extLst>
                    <a:ext uri="{A12FA001-AC4F-418D-AE19-62706E023703}">
                      <ahyp:hlinkClr val="tx"/>
                    </a:ext>
                  </a:extLst>
                </a:hlinkClick>
              </a:rPr>
              <a:t>Link</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Utah with and w/o Mask (</a:t>
            </a:r>
            <a:r>
              <a:rPr lang="en" u="sng">
                <a:solidFill>
                  <a:srgbClr val="0000FF"/>
                </a:solidFill>
                <a:latin typeface="Arial"/>
                <a:ea typeface="Arial"/>
                <a:cs typeface="Arial"/>
                <a:sym typeface="Arial"/>
                <a:hlinkClick r:id="rId5">
                  <a:extLst>
                    <a:ext uri="{A12FA001-AC4F-418D-AE19-62706E023703}">
                      <ahyp:hlinkClr val="tx"/>
                    </a:ext>
                  </a:extLst>
                </a:hlinkClick>
              </a:rPr>
              <a:t>1</a:t>
            </a:r>
            <a:r>
              <a:rPr lang="en">
                <a:solidFill>
                  <a:srgbClr val="000000"/>
                </a:solidFill>
                <a:latin typeface="Arial"/>
                <a:ea typeface="Arial"/>
                <a:cs typeface="Arial"/>
                <a:sym typeface="Arial"/>
              </a:rPr>
              <a:t>,</a:t>
            </a:r>
            <a:r>
              <a:rPr lang="en">
                <a:solidFill>
                  <a:srgbClr val="000000"/>
                </a:solidFill>
                <a:uFill>
                  <a:noFill/>
                </a:uFill>
                <a:latin typeface="Arial"/>
                <a:ea typeface="Arial"/>
                <a:cs typeface="Arial"/>
                <a:sym typeface="Arial"/>
                <a:hlinkClick r:id="rId6">
                  <a:extLst>
                    <a:ext uri="{A12FA001-AC4F-418D-AE19-62706E023703}">
                      <ahyp:hlinkClr val="tx"/>
                    </a:ext>
                  </a:extLst>
                </a:hlinkClick>
              </a:rPr>
              <a:t> </a:t>
            </a:r>
            <a:r>
              <a:rPr lang="en" u="sng">
                <a:solidFill>
                  <a:srgbClr val="0000FF"/>
                </a:solidFill>
                <a:latin typeface="Arial"/>
                <a:ea typeface="Arial"/>
                <a:cs typeface="Arial"/>
                <a:sym typeface="Arial"/>
                <a:hlinkClick r:id="rId7">
                  <a:extLst>
                    <a:ext uri="{A12FA001-AC4F-418D-AE19-62706E023703}">
                      <ahyp:hlinkClr val="tx"/>
                    </a:ext>
                  </a:extLst>
                </a:hlinkClick>
              </a:rPr>
              <a:t>2</a:t>
            </a:r>
            <a:r>
              <a:rPr lang="en">
                <a:solidFill>
                  <a:srgbClr val="000000"/>
                </a:solidFill>
                <a:latin typeface="Arial"/>
                <a:ea typeface="Arial"/>
                <a:cs typeface="Arial"/>
                <a:sym typeface="Arial"/>
              </a:rPr>
              <a:t>,</a:t>
            </a:r>
            <a:r>
              <a:rPr lang="en">
                <a:solidFill>
                  <a:srgbClr val="000000"/>
                </a:solidFill>
                <a:uFill>
                  <a:noFill/>
                </a:uFill>
                <a:latin typeface="Arial"/>
                <a:ea typeface="Arial"/>
                <a:cs typeface="Arial"/>
                <a:sym typeface="Arial"/>
                <a:hlinkClick r:id="rId8">
                  <a:extLst>
                    <a:ext uri="{A12FA001-AC4F-418D-AE19-62706E023703}">
                      <ahyp:hlinkClr val="tx"/>
                    </a:ext>
                  </a:extLst>
                </a:hlinkClick>
              </a:rPr>
              <a:t> </a:t>
            </a:r>
            <a:r>
              <a:rPr lang="en" u="sng">
                <a:solidFill>
                  <a:srgbClr val="0000FF"/>
                </a:solidFill>
                <a:latin typeface="Arial"/>
                <a:ea typeface="Arial"/>
                <a:cs typeface="Arial"/>
                <a:sym typeface="Arial"/>
                <a:hlinkClick r:id="rId9">
                  <a:extLst>
                    <a:ext uri="{A12FA001-AC4F-418D-AE19-62706E023703}">
                      <ahyp:hlinkClr val="tx"/>
                    </a:ext>
                  </a:extLst>
                </a:hlinkClick>
              </a:rPr>
              <a:t>3</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Daily Confirmed in California (</a:t>
            </a:r>
            <a:r>
              <a:rPr lang="en" u="sng">
                <a:solidFill>
                  <a:srgbClr val="0000FF"/>
                </a:solidFill>
                <a:latin typeface="Arial"/>
                <a:ea typeface="Arial"/>
                <a:cs typeface="Arial"/>
                <a:sym typeface="Arial"/>
                <a:hlinkClick r:id="rId10">
                  <a:extLst>
                    <a:ext uri="{A12FA001-AC4F-418D-AE19-62706E023703}">
                      <ahyp:hlinkClr val="tx"/>
                    </a:ext>
                  </a:extLst>
                </a:hlinkClick>
              </a:rPr>
              <a:t>Link</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Death vs Row (</a:t>
            </a:r>
            <a:r>
              <a:rPr lang="en" u="sng">
                <a:solidFill>
                  <a:srgbClr val="0000FF"/>
                </a:solidFill>
                <a:latin typeface="Arial"/>
                <a:ea typeface="Arial"/>
                <a:cs typeface="Arial"/>
                <a:sym typeface="Arial"/>
                <a:hlinkClick r:id="rId11">
                  <a:extLst>
                    <a:ext uri="{A12FA001-AC4F-418D-AE19-62706E023703}">
                      <ahyp:hlinkClr val="tx"/>
                    </a:ext>
                  </a:extLst>
                </a:hlinkClick>
              </a:rPr>
              <a:t>Link</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Lag Trent (</a:t>
            </a:r>
            <a:r>
              <a:rPr lang="en" u="sng">
                <a:solidFill>
                  <a:srgbClr val="0000FF"/>
                </a:solidFill>
                <a:latin typeface="Arial"/>
                <a:ea typeface="Arial"/>
                <a:cs typeface="Arial"/>
                <a:sym typeface="Arial"/>
                <a:hlinkClick r:id="rId12">
                  <a:extLst>
                    <a:ext uri="{A12FA001-AC4F-418D-AE19-62706E023703}">
                      <ahyp:hlinkClr val="tx"/>
                    </a:ext>
                  </a:extLst>
                </a:hlinkClick>
              </a:rPr>
              <a:t>Link</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Monthly Confirmed US vs Global (</a:t>
            </a:r>
            <a:r>
              <a:rPr lang="en" u="sng">
                <a:solidFill>
                  <a:srgbClr val="0000FF"/>
                </a:solidFill>
                <a:latin typeface="Arial"/>
                <a:ea typeface="Arial"/>
                <a:cs typeface="Arial"/>
                <a:sym typeface="Arial"/>
                <a:hlinkClick r:id="rId13">
                  <a:extLst>
                    <a:ext uri="{A12FA001-AC4F-418D-AE19-62706E023703}">
                      <ahyp:hlinkClr val="tx"/>
                    </a:ext>
                  </a:extLst>
                </a:hlinkClick>
              </a:rPr>
              <a:t>Link</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Massachusetts Phases(</a:t>
            </a:r>
            <a:r>
              <a:rPr lang="en" u="sng">
                <a:solidFill>
                  <a:schemeClr val="hlink"/>
                </a:solidFill>
                <a:latin typeface="Arial"/>
                <a:ea typeface="Arial"/>
                <a:cs typeface="Arial"/>
                <a:sym typeface="Arial"/>
                <a:hlinkClick r:id="rId14"/>
              </a:rPr>
              <a:t>1</a:t>
            </a:r>
            <a:r>
              <a:rPr lang="en">
                <a:solidFill>
                  <a:srgbClr val="000000"/>
                </a:solidFill>
                <a:latin typeface="Arial"/>
                <a:ea typeface="Arial"/>
                <a:cs typeface="Arial"/>
                <a:sym typeface="Arial"/>
              </a:rPr>
              <a:t>, </a:t>
            </a:r>
            <a:r>
              <a:rPr lang="en" u="sng">
                <a:solidFill>
                  <a:schemeClr val="hlink"/>
                </a:solidFill>
                <a:latin typeface="Arial"/>
                <a:ea typeface="Arial"/>
                <a:cs typeface="Arial"/>
                <a:sym typeface="Arial"/>
                <a:hlinkClick r:id="rId15"/>
              </a:rPr>
              <a:t>2</a:t>
            </a:r>
            <a:r>
              <a:rPr lang="en">
                <a:solidFill>
                  <a:srgbClr val="000000"/>
                </a:solidFill>
                <a:latin typeface="Arial"/>
                <a:ea typeface="Arial"/>
                <a:cs typeface="Arial"/>
                <a:sym typeface="Arial"/>
              </a:rPr>
              <a:t>, </a:t>
            </a:r>
            <a:r>
              <a:rPr lang="en" u="sng">
                <a:solidFill>
                  <a:schemeClr val="hlink"/>
                </a:solidFill>
                <a:latin typeface="Arial"/>
                <a:ea typeface="Arial"/>
                <a:cs typeface="Arial"/>
                <a:sym typeface="Arial"/>
                <a:hlinkClick r:id="rId16"/>
              </a:rPr>
              <a:t>3A</a:t>
            </a:r>
            <a:r>
              <a:rPr lang="en">
                <a:solidFill>
                  <a:srgbClr val="000000"/>
                </a:solidFill>
                <a:latin typeface="Arial"/>
                <a:ea typeface="Arial"/>
                <a:cs typeface="Arial"/>
                <a:sym typeface="Arial"/>
              </a:rPr>
              <a:t>, </a:t>
            </a:r>
            <a:r>
              <a:rPr lang="en" u="sng">
                <a:solidFill>
                  <a:schemeClr val="hlink"/>
                </a:solidFill>
                <a:latin typeface="Arial"/>
                <a:ea typeface="Arial"/>
                <a:cs typeface="Arial"/>
                <a:sym typeface="Arial"/>
                <a:hlinkClick r:id="rId17"/>
              </a:rPr>
              <a:t>3B</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Tableau Graph Overviews</a:t>
            </a:r>
            <a:endParaRPr/>
          </a:p>
        </p:txBody>
      </p:sp>
      <p:sp>
        <p:nvSpPr>
          <p:cNvPr id="155" name="Google Shape;155;p23"/>
          <p:cNvSpPr txBox="1"/>
          <p:nvPr>
            <p:ph idx="1" type="body"/>
          </p:nvPr>
        </p:nvSpPr>
        <p:spPr>
          <a:xfrm>
            <a:off x="3249825" y="896600"/>
            <a:ext cx="3849300" cy="6078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1200"/>
              </a:spcAft>
              <a:buNone/>
            </a:pPr>
            <a:r>
              <a:rPr lang="en"/>
              <a:t>US Confirmed vs Death Map</a:t>
            </a:r>
            <a:endParaRPr/>
          </a:p>
        </p:txBody>
      </p:sp>
      <p:pic>
        <p:nvPicPr>
          <p:cNvPr id="156" name="Google Shape;156;p23"/>
          <p:cNvPicPr preferRelativeResize="0"/>
          <p:nvPr/>
        </p:nvPicPr>
        <p:blipFill>
          <a:blip r:embed="rId3">
            <a:alphaModFix/>
          </a:blip>
          <a:stretch>
            <a:fillRect/>
          </a:stretch>
        </p:blipFill>
        <p:spPr>
          <a:xfrm>
            <a:off x="311700" y="1098200"/>
            <a:ext cx="2938125" cy="3820900"/>
          </a:xfrm>
          <a:prstGeom prst="rect">
            <a:avLst/>
          </a:prstGeom>
          <a:noFill/>
          <a:ln>
            <a:noFill/>
          </a:ln>
        </p:spPr>
      </p:pic>
      <p:pic>
        <p:nvPicPr>
          <p:cNvPr id="157" name="Google Shape;157;p23"/>
          <p:cNvPicPr preferRelativeResize="0"/>
          <p:nvPr/>
        </p:nvPicPr>
        <p:blipFill>
          <a:blip r:embed="rId4">
            <a:alphaModFix/>
          </a:blip>
          <a:stretch>
            <a:fillRect/>
          </a:stretch>
        </p:blipFill>
        <p:spPr>
          <a:xfrm>
            <a:off x="3168000" y="1638376"/>
            <a:ext cx="5976001" cy="3280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Utah Before/After Masks Encouraged</a:t>
            </a:r>
            <a:endParaRPr/>
          </a:p>
        </p:txBody>
      </p:sp>
      <p:sp>
        <p:nvSpPr>
          <p:cNvPr id="163" name="Google Shape;163;p24"/>
          <p:cNvSpPr txBox="1"/>
          <p:nvPr>
            <p:ph idx="1" type="body"/>
          </p:nvPr>
        </p:nvSpPr>
        <p:spPr>
          <a:xfrm>
            <a:off x="419700" y="949075"/>
            <a:ext cx="4375500" cy="6078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t/>
            </a:r>
            <a:endParaRPr/>
          </a:p>
        </p:txBody>
      </p:sp>
      <p:pic>
        <p:nvPicPr>
          <p:cNvPr id="164" name="Google Shape;164;p24"/>
          <p:cNvPicPr preferRelativeResize="0"/>
          <p:nvPr/>
        </p:nvPicPr>
        <p:blipFill>
          <a:blip r:embed="rId3">
            <a:alphaModFix/>
          </a:blip>
          <a:stretch>
            <a:fillRect/>
          </a:stretch>
        </p:blipFill>
        <p:spPr>
          <a:xfrm>
            <a:off x="3786900" y="949075"/>
            <a:ext cx="3107474" cy="3820900"/>
          </a:xfrm>
          <a:prstGeom prst="rect">
            <a:avLst/>
          </a:prstGeom>
          <a:noFill/>
          <a:ln>
            <a:noFill/>
          </a:ln>
        </p:spPr>
      </p:pic>
      <p:pic>
        <p:nvPicPr>
          <p:cNvPr id="165" name="Google Shape;165;p24"/>
          <p:cNvPicPr preferRelativeResize="0"/>
          <p:nvPr/>
        </p:nvPicPr>
        <p:blipFill>
          <a:blip r:embed="rId4">
            <a:alphaModFix/>
          </a:blip>
          <a:stretch>
            <a:fillRect/>
          </a:stretch>
        </p:blipFill>
        <p:spPr>
          <a:xfrm>
            <a:off x="311700" y="949075"/>
            <a:ext cx="3107474" cy="382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Utah Before/After Mask Mandate</a:t>
            </a:r>
            <a:endParaRPr/>
          </a:p>
        </p:txBody>
      </p:sp>
      <p:sp>
        <p:nvSpPr>
          <p:cNvPr id="171" name="Google Shape;171;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5"/>
          <p:cNvPicPr preferRelativeResize="0"/>
          <p:nvPr/>
        </p:nvPicPr>
        <p:blipFill>
          <a:blip r:embed="rId3">
            <a:alphaModFix/>
          </a:blip>
          <a:stretch>
            <a:fillRect/>
          </a:stretch>
        </p:blipFill>
        <p:spPr>
          <a:xfrm>
            <a:off x="311700" y="1017800"/>
            <a:ext cx="3090575" cy="3800150"/>
          </a:xfrm>
          <a:prstGeom prst="rect">
            <a:avLst/>
          </a:prstGeom>
          <a:noFill/>
          <a:ln>
            <a:noFill/>
          </a:ln>
        </p:spPr>
      </p:pic>
      <p:pic>
        <p:nvPicPr>
          <p:cNvPr id="173" name="Google Shape;173;p25"/>
          <p:cNvPicPr preferRelativeResize="0"/>
          <p:nvPr/>
        </p:nvPicPr>
        <p:blipFill>
          <a:blip r:embed="rId4">
            <a:alphaModFix/>
          </a:blip>
          <a:stretch>
            <a:fillRect/>
          </a:stretch>
        </p:blipFill>
        <p:spPr>
          <a:xfrm>
            <a:off x="3356653" y="953375"/>
            <a:ext cx="3165275" cy="3892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Massachusetts Phases- Phase 1</a:t>
            </a:r>
            <a:endParaRPr/>
          </a:p>
        </p:txBody>
      </p:sp>
      <p:sp>
        <p:nvSpPr>
          <p:cNvPr id="179" name="Google Shape;179;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26"/>
          <p:cNvPicPr preferRelativeResize="0"/>
          <p:nvPr/>
        </p:nvPicPr>
        <p:blipFill>
          <a:blip r:embed="rId3">
            <a:alphaModFix/>
          </a:blip>
          <a:stretch>
            <a:fillRect/>
          </a:stretch>
        </p:blipFill>
        <p:spPr>
          <a:xfrm>
            <a:off x="311697" y="977350"/>
            <a:ext cx="5677150" cy="3844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0" y="-531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2</a:t>
            </a:r>
            <a:endParaRPr/>
          </a:p>
        </p:txBody>
      </p:sp>
      <p:sp>
        <p:nvSpPr>
          <p:cNvPr id="186" name="Google Shape;186;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7"/>
          <p:cNvPicPr preferRelativeResize="0"/>
          <p:nvPr/>
        </p:nvPicPr>
        <p:blipFill>
          <a:blip r:embed="rId3">
            <a:alphaModFix/>
          </a:blip>
          <a:stretch>
            <a:fillRect/>
          </a:stretch>
        </p:blipFill>
        <p:spPr>
          <a:xfrm>
            <a:off x="0" y="554623"/>
            <a:ext cx="9144001" cy="45634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 Phase 3A</a:t>
            </a:r>
            <a:endParaRPr/>
          </a:p>
        </p:txBody>
      </p:sp>
      <p:sp>
        <p:nvSpPr>
          <p:cNvPr id="193" name="Google Shape;193;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28"/>
          <p:cNvPicPr preferRelativeResize="0"/>
          <p:nvPr/>
        </p:nvPicPr>
        <p:blipFill>
          <a:blip r:embed="rId3">
            <a:alphaModFix/>
          </a:blip>
          <a:stretch>
            <a:fillRect/>
          </a:stretch>
        </p:blipFill>
        <p:spPr>
          <a:xfrm>
            <a:off x="0" y="1017788"/>
            <a:ext cx="9144000" cy="2727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 Phase 3B</a:t>
            </a:r>
            <a:endParaRPr/>
          </a:p>
        </p:txBody>
      </p:sp>
      <p:sp>
        <p:nvSpPr>
          <p:cNvPr id="200" name="Google Shape;200;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29"/>
          <p:cNvPicPr preferRelativeResize="0"/>
          <p:nvPr/>
        </p:nvPicPr>
        <p:blipFill>
          <a:blip r:embed="rId3">
            <a:alphaModFix/>
          </a:blip>
          <a:stretch>
            <a:fillRect/>
          </a:stretch>
        </p:blipFill>
        <p:spPr>
          <a:xfrm>
            <a:off x="0" y="1229870"/>
            <a:ext cx="9143999" cy="36169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Tableau Graph Overviews</a:t>
            </a:r>
            <a:endParaRPr/>
          </a:p>
        </p:txBody>
      </p:sp>
      <p:sp>
        <p:nvSpPr>
          <p:cNvPr id="207" name="Google Shape;207;p30"/>
          <p:cNvSpPr txBox="1"/>
          <p:nvPr>
            <p:ph idx="1" type="body"/>
          </p:nvPr>
        </p:nvSpPr>
        <p:spPr>
          <a:xfrm>
            <a:off x="311700" y="1229875"/>
            <a:ext cx="4353900" cy="4620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a:solidFill>
                  <a:srgbClr val="000000"/>
                </a:solidFill>
                <a:latin typeface="Arial"/>
                <a:ea typeface="Arial"/>
                <a:cs typeface="Arial"/>
                <a:sym typeface="Arial"/>
              </a:rPr>
              <a:t>Daily Confirmed in California</a:t>
            </a:r>
            <a:endParaRPr>
              <a:solidFill>
                <a:srgbClr val="000000"/>
              </a:solidFill>
              <a:latin typeface="Arial"/>
              <a:ea typeface="Arial"/>
              <a:cs typeface="Arial"/>
              <a:sym typeface="Arial"/>
            </a:endParaRPr>
          </a:p>
        </p:txBody>
      </p:sp>
      <p:pic>
        <p:nvPicPr>
          <p:cNvPr id="208" name="Google Shape;208;p30"/>
          <p:cNvPicPr preferRelativeResize="0"/>
          <p:nvPr/>
        </p:nvPicPr>
        <p:blipFill>
          <a:blip r:embed="rId3">
            <a:alphaModFix/>
          </a:blip>
          <a:stretch>
            <a:fillRect/>
          </a:stretch>
        </p:blipFill>
        <p:spPr>
          <a:xfrm>
            <a:off x="5263200" y="234200"/>
            <a:ext cx="3686351" cy="4561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Tableau Graph Overviews</a:t>
            </a:r>
            <a:endParaRPr/>
          </a:p>
        </p:txBody>
      </p:sp>
      <p:sp>
        <p:nvSpPr>
          <p:cNvPr id="214" name="Google Shape;214;p31"/>
          <p:cNvSpPr txBox="1"/>
          <p:nvPr>
            <p:ph idx="1" type="body"/>
          </p:nvPr>
        </p:nvSpPr>
        <p:spPr>
          <a:xfrm>
            <a:off x="311700" y="1229875"/>
            <a:ext cx="4353900" cy="4620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a:solidFill>
                  <a:srgbClr val="000000"/>
                </a:solidFill>
                <a:latin typeface="Arial"/>
                <a:ea typeface="Arial"/>
                <a:cs typeface="Arial"/>
                <a:sym typeface="Arial"/>
              </a:rPr>
              <a:t>Monthly Confirmed US vs Global</a:t>
            </a:r>
            <a:endParaRPr>
              <a:solidFill>
                <a:srgbClr val="000000"/>
              </a:solidFill>
              <a:latin typeface="Arial"/>
              <a:ea typeface="Arial"/>
              <a:cs typeface="Arial"/>
              <a:sym typeface="Arial"/>
            </a:endParaRPr>
          </a:p>
        </p:txBody>
      </p:sp>
      <p:pic>
        <p:nvPicPr>
          <p:cNvPr id="215" name="Google Shape;215;p31"/>
          <p:cNvPicPr preferRelativeResize="0"/>
          <p:nvPr/>
        </p:nvPicPr>
        <p:blipFill>
          <a:blip r:embed="rId3">
            <a:alphaModFix/>
          </a:blip>
          <a:stretch>
            <a:fillRect/>
          </a:stretch>
        </p:blipFill>
        <p:spPr>
          <a:xfrm>
            <a:off x="5497925" y="371000"/>
            <a:ext cx="3409450" cy="440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Clean </a:t>
            </a:r>
            <a:r>
              <a:rPr lang="en"/>
              <a:t>data</a:t>
            </a:r>
            <a:endParaRPr/>
          </a:p>
          <a:p>
            <a:pPr indent="-342900" lvl="0" marL="457200" rtl="0" algn="l">
              <a:spcBef>
                <a:spcPts val="0"/>
              </a:spcBef>
              <a:spcAft>
                <a:spcPts val="0"/>
              </a:spcAft>
              <a:buSzPts val="1800"/>
              <a:buChar char="●"/>
            </a:pPr>
            <a:r>
              <a:rPr lang="en"/>
              <a:t>Analyze</a:t>
            </a:r>
            <a:endParaRPr/>
          </a:p>
          <a:p>
            <a:pPr indent="-342900" lvl="0" marL="457200" rtl="0" algn="l">
              <a:spcBef>
                <a:spcPts val="0"/>
              </a:spcBef>
              <a:spcAft>
                <a:spcPts val="0"/>
              </a:spcAft>
              <a:buSzPts val="1800"/>
              <a:buChar char="●"/>
            </a:pPr>
            <a:r>
              <a:rPr lang="en"/>
              <a:t>Visualize</a:t>
            </a:r>
            <a:endParaRPr/>
          </a:p>
          <a:p>
            <a:pPr indent="-342900" lvl="0" marL="457200" rtl="0" algn="l">
              <a:spcBef>
                <a:spcPts val="0"/>
              </a:spcBef>
              <a:spcAft>
                <a:spcPts val="0"/>
              </a:spcAft>
              <a:buSzPts val="1800"/>
              <a:buChar char="●"/>
            </a:pPr>
            <a:r>
              <a:rPr lang="en"/>
              <a:t>Run analysis with jar file</a:t>
            </a:r>
            <a:endParaRPr/>
          </a:p>
          <a:p>
            <a:pPr indent="-342900" lvl="0" marL="457200" rtl="0" algn="l">
              <a:spcBef>
                <a:spcPts val="0"/>
              </a:spcBef>
              <a:spcAft>
                <a:spcPts val="0"/>
              </a:spcAft>
              <a:buSzPts val="1800"/>
              <a:buChar char="●"/>
            </a:pPr>
            <a:r>
              <a:rPr lang="en"/>
              <a:t>Use logging to track errors and keep application clean</a:t>
            </a:r>
            <a:endParaRPr/>
          </a:p>
          <a:p>
            <a:pPr indent="-342900" lvl="0" marL="457200" rtl="0" algn="l">
              <a:spcBef>
                <a:spcPts val="0"/>
              </a:spcBef>
              <a:spcAft>
                <a:spcPts val="0"/>
              </a:spcAft>
              <a:buSzPts val="1800"/>
              <a:buChar char="●"/>
            </a:pPr>
            <a:r>
              <a:rPr lang="en"/>
              <a:t>Answer 10 analysis questions using visualization</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221" name="Google Shape;221;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Spark MLlib library</a:t>
            </a:r>
            <a:endParaRPr/>
          </a:p>
          <a:p>
            <a:pPr indent="0" lvl="0" marL="0" rtl="0" algn="l">
              <a:spcBef>
                <a:spcPts val="1200"/>
              </a:spcBef>
              <a:spcAft>
                <a:spcPts val="0"/>
              </a:spcAft>
              <a:buNone/>
            </a:pPr>
            <a:r>
              <a:rPr lang="en"/>
              <a:t>Linear Regression</a:t>
            </a:r>
            <a:endParaRPr/>
          </a:p>
          <a:p>
            <a:pPr indent="0" lvl="0" marL="0" rtl="0" algn="l">
              <a:spcBef>
                <a:spcPts val="1200"/>
              </a:spcBef>
              <a:spcAft>
                <a:spcPts val="0"/>
              </a:spcAft>
              <a:buNone/>
            </a:pPr>
            <a:r>
              <a:rPr lang="en"/>
              <a:t>Feature Engineering - Created  time-step and lag columns</a:t>
            </a:r>
            <a:endParaRPr/>
          </a:p>
          <a:p>
            <a:pPr indent="0" lvl="0" marL="0" rtl="0" algn="l">
              <a:spcBef>
                <a:spcPts val="1200"/>
              </a:spcBef>
              <a:spcAft>
                <a:spcPts val="0"/>
              </a:spcAft>
              <a:buNone/>
            </a:pPr>
            <a:r>
              <a:rPr lang="en"/>
              <a:t>Graph totalDeaths vs time-step and totalDeaths vs lag</a:t>
            </a:r>
            <a:endParaRPr/>
          </a:p>
          <a:p>
            <a:pPr indent="0" lvl="0" marL="0" rtl="0" algn="l">
              <a:spcBef>
                <a:spcPts val="1200"/>
              </a:spcBef>
              <a:spcAft>
                <a:spcPts val="1200"/>
              </a:spcAft>
              <a:buNone/>
            </a:pPr>
            <a:r>
              <a:rPr lang="en"/>
              <a:t>Create Trend line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227" name="Google Shape;227;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55000" lnSpcReduction="10000"/>
          </a:bodyPr>
          <a:lstStyle/>
          <a:p>
            <a:pPr indent="-291465" lvl="0" marL="457200" rtl="0" algn="l">
              <a:spcBef>
                <a:spcPts val="0"/>
              </a:spcBef>
              <a:spcAft>
                <a:spcPts val="0"/>
              </a:spcAft>
              <a:buSzPct val="100000"/>
              <a:buAutoNum type="arabicPeriod"/>
            </a:pPr>
            <a:r>
              <a:rPr lang="en"/>
              <a:t>Create SparkSession</a:t>
            </a:r>
            <a:endParaRPr/>
          </a:p>
          <a:p>
            <a:pPr indent="-291465" lvl="0" marL="457200" rtl="0" algn="l">
              <a:spcBef>
                <a:spcPts val="0"/>
              </a:spcBef>
              <a:spcAft>
                <a:spcPts val="0"/>
              </a:spcAft>
              <a:buSzPct val="100000"/>
              <a:buAutoNum type="arabicPeriod"/>
            </a:pPr>
            <a:r>
              <a:rPr lang="en"/>
              <a:t>Load Data</a:t>
            </a:r>
            <a:endParaRPr/>
          </a:p>
          <a:p>
            <a:pPr indent="-291465" lvl="0" marL="457200" rtl="0" algn="l">
              <a:spcBef>
                <a:spcPts val="0"/>
              </a:spcBef>
              <a:spcAft>
                <a:spcPts val="0"/>
              </a:spcAft>
              <a:buSzPct val="100000"/>
              <a:buAutoNum type="arabicPeriod"/>
            </a:pPr>
            <a:r>
              <a:rPr lang="en"/>
              <a:t>Create </a:t>
            </a:r>
            <a:r>
              <a:rPr lang="en"/>
              <a:t>DataFrame Structure</a:t>
            </a:r>
            <a:endParaRPr/>
          </a:p>
          <a:p>
            <a:pPr indent="-291465" lvl="0" marL="457200" rtl="0" algn="l">
              <a:spcBef>
                <a:spcPts val="0"/>
              </a:spcBef>
              <a:spcAft>
                <a:spcPts val="0"/>
              </a:spcAft>
              <a:buSzPct val="100000"/>
              <a:buAutoNum type="arabicPeriod"/>
            </a:pPr>
            <a:r>
              <a:rPr lang="en"/>
              <a:t>Cast column types</a:t>
            </a:r>
            <a:endParaRPr/>
          </a:p>
          <a:p>
            <a:pPr indent="-291465" lvl="0" marL="457200" rtl="0" algn="l">
              <a:spcBef>
                <a:spcPts val="0"/>
              </a:spcBef>
              <a:spcAft>
                <a:spcPts val="0"/>
              </a:spcAft>
              <a:buSzPct val="100000"/>
              <a:buAutoNum type="arabicPeriod"/>
            </a:pPr>
            <a:r>
              <a:rPr lang="en"/>
              <a:t>Filter Null values</a:t>
            </a:r>
            <a:endParaRPr/>
          </a:p>
          <a:p>
            <a:pPr indent="-291465" lvl="0" marL="457200" rtl="0" algn="l">
              <a:spcBef>
                <a:spcPts val="0"/>
              </a:spcBef>
              <a:spcAft>
                <a:spcPts val="0"/>
              </a:spcAft>
              <a:buSzPct val="100000"/>
              <a:buAutoNum type="arabicPeriod"/>
            </a:pPr>
            <a:r>
              <a:rPr lang="en"/>
              <a:t>Create a View to query (.createOrReplaceTempView())</a:t>
            </a:r>
            <a:endParaRPr/>
          </a:p>
          <a:p>
            <a:pPr indent="-291465" lvl="0" marL="457200" rtl="0" algn="l">
              <a:spcBef>
                <a:spcPts val="0"/>
              </a:spcBef>
              <a:spcAft>
                <a:spcPts val="0"/>
              </a:spcAft>
              <a:buSzPct val="100000"/>
              <a:buAutoNum type="arabicPeriod"/>
            </a:pPr>
            <a:r>
              <a:rPr lang="en"/>
              <a:t>Use SQL for Feature Engineering</a:t>
            </a:r>
            <a:endParaRPr/>
          </a:p>
          <a:p>
            <a:pPr indent="-291465" lvl="0" marL="457200" rtl="0" algn="l">
              <a:spcBef>
                <a:spcPts val="0"/>
              </a:spcBef>
              <a:spcAft>
                <a:spcPts val="0"/>
              </a:spcAft>
              <a:buSzPct val="100000"/>
              <a:buAutoNum type="arabicPeriod"/>
            </a:pPr>
            <a:r>
              <a:rPr lang="en"/>
              <a:t>Unique time-series features - Time-Step, lag</a:t>
            </a:r>
            <a:endParaRPr/>
          </a:p>
          <a:p>
            <a:pPr indent="-291465" lvl="0" marL="457200" rtl="0" algn="l">
              <a:spcBef>
                <a:spcPts val="0"/>
              </a:spcBef>
              <a:spcAft>
                <a:spcPts val="0"/>
              </a:spcAft>
              <a:buSzPct val="100000"/>
              <a:buAutoNum type="arabicPeriod"/>
            </a:pPr>
            <a:r>
              <a:rPr lang="en"/>
              <a:t>MLlib takes row based data, NOT columnar </a:t>
            </a:r>
            <a:r>
              <a:rPr lang="en"/>
              <a:t>Group; Separate our columns into two groups: a Label, and Features</a:t>
            </a:r>
            <a:endParaRPr/>
          </a:p>
          <a:p>
            <a:pPr indent="-291465" lvl="0" marL="457200" rtl="0" algn="l">
              <a:spcBef>
                <a:spcPts val="0"/>
              </a:spcBef>
              <a:spcAft>
                <a:spcPts val="0"/>
              </a:spcAft>
              <a:buSzPct val="100000"/>
              <a:buAutoNum type="arabicPeriod"/>
            </a:pPr>
            <a:r>
              <a:rPr lang="en"/>
              <a:t>Use VectorAssembler() to take an Array of all columns we want to use, and combine it into a single column with each row’s values;Our Features</a:t>
            </a:r>
            <a:endParaRPr/>
          </a:p>
          <a:p>
            <a:pPr indent="-291465" lvl="0" marL="457200" rtl="0" algn="l">
              <a:spcBef>
                <a:spcPts val="0"/>
              </a:spcBef>
              <a:spcAft>
                <a:spcPts val="0"/>
              </a:spcAft>
              <a:buSzPct val="100000"/>
              <a:buAutoNum type="arabicPeriod"/>
            </a:pPr>
            <a:r>
              <a:rPr lang="en"/>
              <a:t>Specify the Label when we instantiate the machine learning </a:t>
            </a:r>
            <a:r>
              <a:rPr lang="en"/>
              <a:t>algorithm</a:t>
            </a:r>
            <a:r>
              <a:rPr lang="en"/>
              <a:t> LinearRegression()</a:t>
            </a:r>
            <a:endParaRPr/>
          </a:p>
          <a:p>
            <a:pPr indent="-291465" lvl="0" marL="457200" rtl="0" algn="l">
              <a:spcBef>
                <a:spcPts val="0"/>
              </a:spcBef>
              <a:spcAft>
                <a:spcPts val="0"/>
              </a:spcAft>
              <a:buSzPct val="100000"/>
              <a:buAutoNum type="arabicPeriod"/>
            </a:pPr>
            <a:r>
              <a:rPr lang="en"/>
              <a:t>Call .fit(data) on the LinearRegression() instance to fit the data</a:t>
            </a:r>
            <a:endParaRPr/>
          </a:p>
          <a:p>
            <a:pPr indent="-291465" lvl="0" marL="457200" rtl="0" algn="l">
              <a:spcBef>
                <a:spcPts val="0"/>
              </a:spcBef>
              <a:spcAft>
                <a:spcPts val="0"/>
              </a:spcAft>
              <a:buSzPct val="100000"/>
              <a:buAutoNum type="arabicPeriod"/>
            </a:pPr>
            <a:r>
              <a:rPr lang="en"/>
              <a:t>Print the results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233" name="Google Shape;233;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Time-Step - derived directly from the time index(datetime). The most basic time-step feature is the time dummy, which counts off time steps in the series from beginning to end.</a:t>
            </a:r>
            <a:endParaRPr/>
          </a:p>
          <a:p>
            <a:pPr indent="0" lvl="0" marL="0" rtl="0" algn="l">
              <a:spcBef>
                <a:spcPts val="1200"/>
              </a:spcBef>
              <a:spcAft>
                <a:spcPts val="0"/>
              </a:spcAft>
              <a:buNone/>
            </a:pPr>
            <a:r>
              <a:rPr lang="en"/>
              <a:t>Time-step features let you model time dependence. A series is time dependent if its values can be predicted from the time they occured.</a:t>
            </a:r>
            <a:endParaRPr/>
          </a:p>
          <a:p>
            <a:pPr indent="0" lvl="0" marL="0" rtl="0" algn="l">
              <a:spcBef>
                <a:spcPts val="1200"/>
              </a:spcBef>
              <a:spcAft>
                <a:spcPts val="0"/>
              </a:spcAft>
              <a:buNone/>
            </a:pPr>
            <a:r>
              <a:rPr lang="en" sz="1400"/>
              <a:t>source:https://www.kaggle.com/code/ryanholbrook/linear-regression-with-time-series</a:t>
            </a:r>
            <a:endParaRPr sz="1400"/>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239" name="Google Shape;239;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a:t>
            </a:r>
            <a:r>
              <a:rPr lang="en"/>
              <a:t> obsv_date, SUM(Deaths) as totalDeaths ,  ROW_NUMBER() OVER (ORDER BY obsv_date) - 1 row_num  FROM cleanUSA   GROUP BY obsv_date ORDER BY obsv_date"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40" name="Google Shape;240;p35"/>
          <p:cNvPicPr preferRelativeResize="0"/>
          <p:nvPr/>
        </p:nvPicPr>
        <p:blipFill>
          <a:blip r:embed="rId3">
            <a:alphaModFix/>
          </a:blip>
          <a:stretch>
            <a:fillRect/>
          </a:stretch>
        </p:blipFill>
        <p:spPr>
          <a:xfrm>
            <a:off x="2976563" y="1980600"/>
            <a:ext cx="3190875" cy="2705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246" name="Google Shape;246;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Lag - shifts the observations of the target series so that they appear to have occurred later in time</a:t>
            </a:r>
            <a:endParaRPr/>
          </a:p>
          <a:p>
            <a:pPr indent="0" lvl="0" marL="0" rtl="0" algn="l">
              <a:spcBef>
                <a:spcPts val="1200"/>
              </a:spcBef>
              <a:spcAft>
                <a:spcPts val="0"/>
              </a:spcAft>
              <a:buNone/>
            </a:pPr>
            <a:r>
              <a:rPr lang="en"/>
              <a:t>L</a:t>
            </a:r>
            <a:r>
              <a:rPr lang="en"/>
              <a:t>ag features let us fit curves to lag plots where each observation in a series is plotted against the previous observation.</a:t>
            </a:r>
            <a:endParaRPr/>
          </a:p>
          <a:p>
            <a:pPr indent="0" lvl="0" marL="0" rtl="0" algn="l">
              <a:spcBef>
                <a:spcPts val="1200"/>
              </a:spcBef>
              <a:spcAft>
                <a:spcPts val="0"/>
              </a:spcAft>
              <a:buNone/>
            </a:pPr>
            <a:r>
              <a:rPr lang="en"/>
              <a:t>Lag features let you model serial dependence. A time series has serial dependence when an observation can be predicted from previous observations.</a:t>
            </a:r>
            <a:endParaRPr/>
          </a:p>
          <a:p>
            <a:pPr indent="0" lvl="0" marL="0" rtl="0" algn="l">
              <a:spcBef>
                <a:spcPts val="1200"/>
              </a:spcBef>
              <a:spcAft>
                <a:spcPts val="0"/>
              </a:spcAft>
              <a:buNone/>
            </a:pPr>
            <a:r>
              <a:rPr lang="en" sz="1400"/>
              <a:t>source:https://www.kaggle.com/code/ryanholbrook/linear-regression-with-time-series</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252" name="Google Shape;252;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SELECT obsv_date, SUM(Deaths) as totalDeaths ,  lag(SUM(Deaths),1,0) over (order by obsv_date) as lag  FROM cleanUSA   GROUP BY obsv_date ORDER BY obsv_date"</a:t>
            </a:r>
            <a:endParaRPr/>
          </a:p>
        </p:txBody>
      </p:sp>
      <p:pic>
        <p:nvPicPr>
          <p:cNvPr id="253" name="Google Shape;253;p37"/>
          <p:cNvPicPr preferRelativeResize="0"/>
          <p:nvPr/>
        </p:nvPicPr>
        <p:blipFill>
          <a:blip r:embed="rId3">
            <a:alphaModFix/>
          </a:blip>
          <a:stretch>
            <a:fillRect/>
          </a:stretch>
        </p:blipFill>
        <p:spPr>
          <a:xfrm>
            <a:off x="2981325" y="2022513"/>
            <a:ext cx="3181350" cy="2752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259" name="Google Shape;259;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60" name="Google Shape;260;p38"/>
          <p:cNvPicPr preferRelativeResize="0"/>
          <p:nvPr/>
        </p:nvPicPr>
        <p:blipFill>
          <a:blip r:embed="rId3">
            <a:alphaModFix/>
          </a:blip>
          <a:stretch>
            <a:fillRect/>
          </a:stretch>
        </p:blipFill>
        <p:spPr>
          <a:xfrm>
            <a:off x="1204713" y="990150"/>
            <a:ext cx="6734563" cy="3339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266" name="Google Shape;266;p39"/>
          <p:cNvSpPr txBox="1"/>
          <p:nvPr>
            <p:ph idx="1" type="body"/>
          </p:nvPr>
        </p:nvSpPr>
        <p:spPr>
          <a:xfrm>
            <a:off x="311700" y="961475"/>
            <a:ext cx="2881800" cy="607800"/>
          </a:xfrm>
          <a:prstGeom prst="rect">
            <a:avLst/>
          </a:prstGeom>
        </p:spPr>
        <p:txBody>
          <a:bodyPr anchorCtr="0" anchor="t" bIns="91425" lIns="91425" spcFirstLastPara="1" rIns="91425" wrap="square" tIns="91425">
            <a:normAutofit fontScale="85000"/>
          </a:bodyPr>
          <a:lstStyle/>
          <a:p>
            <a:pPr indent="0" lvl="0" marL="0" rtl="0" algn="l">
              <a:spcBef>
                <a:spcPts val="1200"/>
              </a:spcBef>
              <a:spcAft>
                <a:spcPts val="4600"/>
              </a:spcAft>
              <a:buNone/>
            </a:pPr>
            <a:r>
              <a:rPr lang="en">
                <a:solidFill>
                  <a:srgbClr val="000000"/>
                </a:solidFill>
                <a:latin typeface="Arial"/>
                <a:ea typeface="Arial"/>
                <a:cs typeface="Arial"/>
                <a:sym typeface="Arial"/>
              </a:rPr>
              <a:t>US </a:t>
            </a:r>
            <a:r>
              <a:rPr lang="en">
                <a:solidFill>
                  <a:srgbClr val="000000"/>
                </a:solidFill>
                <a:latin typeface="Arial"/>
                <a:ea typeface="Arial"/>
                <a:cs typeface="Arial"/>
                <a:sym typeface="Arial"/>
              </a:rPr>
              <a:t>Deaths vs Time-Step Row</a:t>
            </a:r>
            <a:endParaRPr/>
          </a:p>
        </p:txBody>
      </p:sp>
      <p:pic>
        <p:nvPicPr>
          <p:cNvPr id="267" name="Google Shape;267;p39"/>
          <p:cNvPicPr preferRelativeResize="0"/>
          <p:nvPr/>
        </p:nvPicPr>
        <p:blipFill>
          <a:blip r:embed="rId3">
            <a:alphaModFix/>
          </a:blip>
          <a:stretch>
            <a:fillRect/>
          </a:stretch>
        </p:blipFill>
        <p:spPr>
          <a:xfrm>
            <a:off x="5284798" y="410000"/>
            <a:ext cx="3621425" cy="44609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273" name="Google Shape;273;p40"/>
          <p:cNvSpPr txBox="1"/>
          <p:nvPr>
            <p:ph idx="1" type="body"/>
          </p:nvPr>
        </p:nvSpPr>
        <p:spPr>
          <a:xfrm>
            <a:off x="311700" y="1229875"/>
            <a:ext cx="2444400" cy="607800"/>
          </a:xfrm>
          <a:prstGeom prst="rect">
            <a:avLst/>
          </a:prstGeom>
        </p:spPr>
        <p:txBody>
          <a:bodyPr anchorCtr="0" anchor="t" bIns="91425" lIns="91425" spcFirstLastPara="1" rIns="91425" wrap="square" tIns="91425">
            <a:normAutofit/>
          </a:bodyPr>
          <a:lstStyle/>
          <a:p>
            <a:pPr indent="0" lvl="0" marL="0" rtl="0" algn="l">
              <a:spcBef>
                <a:spcPts val="1200"/>
              </a:spcBef>
              <a:spcAft>
                <a:spcPts val="4600"/>
              </a:spcAft>
              <a:buNone/>
            </a:pPr>
            <a:r>
              <a:rPr lang="en">
                <a:solidFill>
                  <a:srgbClr val="000000"/>
                </a:solidFill>
                <a:latin typeface="Arial"/>
                <a:ea typeface="Arial"/>
                <a:cs typeface="Arial"/>
                <a:sym typeface="Arial"/>
              </a:rPr>
              <a:t>US Deaths Lag Trend</a:t>
            </a:r>
            <a:endParaRPr/>
          </a:p>
        </p:txBody>
      </p:sp>
      <p:pic>
        <p:nvPicPr>
          <p:cNvPr id="274" name="Google Shape;274;p40"/>
          <p:cNvPicPr preferRelativeResize="0"/>
          <p:nvPr/>
        </p:nvPicPr>
        <p:blipFill>
          <a:blip r:embed="rId3">
            <a:alphaModFix/>
          </a:blip>
          <a:stretch>
            <a:fillRect/>
          </a:stretch>
        </p:blipFill>
        <p:spPr>
          <a:xfrm>
            <a:off x="2756203" y="1017800"/>
            <a:ext cx="6258797" cy="39877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Scala 2.12.10</a:t>
            </a:r>
            <a:endParaRPr/>
          </a:p>
          <a:p>
            <a:pPr indent="0" lvl="0" marL="0" rtl="0" algn="l">
              <a:spcBef>
                <a:spcPts val="1200"/>
              </a:spcBef>
              <a:spcAft>
                <a:spcPts val="0"/>
              </a:spcAft>
              <a:buNone/>
            </a:pPr>
            <a:r>
              <a:rPr lang="en"/>
              <a:t>Spark 3.1.2</a:t>
            </a:r>
            <a:endParaRPr/>
          </a:p>
          <a:p>
            <a:pPr indent="0" lvl="0" marL="0" rtl="0" algn="l">
              <a:spcBef>
                <a:spcPts val="1200"/>
              </a:spcBef>
              <a:spcAft>
                <a:spcPts val="0"/>
              </a:spcAft>
              <a:buNone/>
            </a:pPr>
            <a:r>
              <a:rPr lang="en"/>
              <a:t>IntelliJ</a:t>
            </a:r>
            <a:endParaRPr/>
          </a:p>
          <a:p>
            <a:pPr indent="0" lvl="0" marL="0" rtl="0" algn="l">
              <a:spcBef>
                <a:spcPts val="1200"/>
              </a:spcBef>
              <a:spcAft>
                <a:spcPts val="0"/>
              </a:spcAft>
              <a:buNone/>
            </a:pPr>
            <a:r>
              <a:rPr lang="en"/>
              <a:t>Tableau</a:t>
            </a:r>
            <a:endParaRPr/>
          </a:p>
          <a:p>
            <a:pPr indent="0" lvl="0" marL="0" rtl="0" algn="l">
              <a:spcBef>
                <a:spcPts val="1200"/>
              </a:spcBef>
              <a:spcAft>
                <a:spcPts val="0"/>
              </a:spcAft>
              <a:buNone/>
            </a:pPr>
            <a:r>
              <a:rPr lang="en"/>
              <a:t>WSL/Ubuntu</a:t>
            </a:r>
            <a:endParaRPr/>
          </a:p>
          <a:p>
            <a:pPr indent="0" lvl="0" marL="0" rtl="0" algn="l">
              <a:spcBef>
                <a:spcPts val="1200"/>
              </a:spcBef>
              <a:spcAft>
                <a:spcPts val="1200"/>
              </a:spcAft>
              <a:buNone/>
            </a:pPr>
            <a:r>
              <a:rPr lang="en"/>
              <a:t>HDFS/YARN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Logging</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Implemented logging to clear the program of unwanted Info messages appearing during runtime</a:t>
            </a:r>
            <a:endParaRPr/>
          </a:p>
        </p:txBody>
      </p:sp>
      <p:pic>
        <p:nvPicPr>
          <p:cNvPr id="105" name="Google Shape;105;p16"/>
          <p:cNvPicPr preferRelativeResize="0"/>
          <p:nvPr/>
        </p:nvPicPr>
        <p:blipFill>
          <a:blip r:embed="rId3">
            <a:alphaModFix/>
          </a:blip>
          <a:stretch>
            <a:fillRect/>
          </a:stretch>
        </p:blipFill>
        <p:spPr>
          <a:xfrm>
            <a:off x="4218850" y="2801600"/>
            <a:ext cx="3865200" cy="195550"/>
          </a:xfrm>
          <a:prstGeom prst="rect">
            <a:avLst/>
          </a:prstGeom>
          <a:noFill/>
          <a:ln>
            <a:noFill/>
          </a:ln>
        </p:spPr>
      </p:pic>
      <p:pic>
        <p:nvPicPr>
          <p:cNvPr id="106" name="Google Shape;106;p16"/>
          <p:cNvPicPr preferRelativeResize="0"/>
          <p:nvPr/>
        </p:nvPicPr>
        <p:blipFill>
          <a:blip r:embed="rId4">
            <a:alphaModFix/>
          </a:blip>
          <a:stretch>
            <a:fillRect/>
          </a:stretch>
        </p:blipFill>
        <p:spPr>
          <a:xfrm>
            <a:off x="908475" y="2394550"/>
            <a:ext cx="2770725" cy="1726575"/>
          </a:xfrm>
          <a:prstGeom prst="rect">
            <a:avLst/>
          </a:prstGeom>
          <a:noFill/>
          <a:ln>
            <a:noFill/>
          </a:ln>
        </p:spPr>
      </p:pic>
      <p:pic>
        <p:nvPicPr>
          <p:cNvPr id="107" name="Google Shape;107;p16"/>
          <p:cNvPicPr preferRelativeResize="0"/>
          <p:nvPr/>
        </p:nvPicPr>
        <p:blipFill>
          <a:blip r:embed="rId5">
            <a:alphaModFix/>
          </a:blip>
          <a:stretch>
            <a:fillRect/>
          </a:stretch>
        </p:blipFill>
        <p:spPr>
          <a:xfrm>
            <a:off x="4862225" y="3462325"/>
            <a:ext cx="3898200" cy="251700"/>
          </a:xfrm>
          <a:prstGeom prst="rect">
            <a:avLst/>
          </a:prstGeom>
          <a:noFill/>
          <a:ln>
            <a:noFill/>
          </a:ln>
        </p:spPr>
      </p:pic>
      <p:pic>
        <p:nvPicPr>
          <p:cNvPr id="108" name="Google Shape;108;p16"/>
          <p:cNvPicPr preferRelativeResize="0"/>
          <p:nvPr/>
        </p:nvPicPr>
        <p:blipFill>
          <a:blip r:embed="rId6">
            <a:alphaModFix/>
          </a:blip>
          <a:stretch>
            <a:fillRect/>
          </a:stretch>
        </p:blipFill>
        <p:spPr>
          <a:xfrm>
            <a:off x="4218850" y="2429602"/>
            <a:ext cx="3447195" cy="25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Load the data from our CSV into our dataframe</a:t>
            </a:r>
            <a:endParaRPr/>
          </a:p>
          <a:p>
            <a:pPr indent="-342900" lvl="0" marL="457200" rtl="0" algn="l">
              <a:spcBef>
                <a:spcPts val="0"/>
              </a:spcBef>
              <a:spcAft>
                <a:spcPts val="0"/>
              </a:spcAft>
              <a:buSzPts val="1800"/>
              <a:buChar char="●"/>
            </a:pPr>
            <a:r>
              <a:rPr lang="en"/>
              <a:t>Type data before putting into our view and dataframe</a:t>
            </a:r>
            <a:endParaRPr/>
          </a:p>
          <a:p>
            <a:pPr indent="-342900" lvl="0" marL="457200" rtl="0" algn="l">
              <a:spcBef>
                <a:spcPts val="0"/>
              </a:spcBef>
              <a:spcAft>
                <a:spcPts val="0"/>
              </a:spcAft>
              <a:buSzPts val="1800"/>
              <a:buChar char="●"/>
            </a:pPr>
            <a:r>
              <a:rPr lang="en"/>
              <a:t>Simplified the data to contain no rows with unknown or null values</a:t>
            </a:r>
            <a:endParaRPr/>
          </a:p>
        </p:txBody>
      </p:sp>
      <p:pic>
        <p:nvPicPr>
          <p:cNvPr id="115" name="Google Shape;115;p17"/>
          <p:cNvPicPr preferRelativeResize="0"/>
          <p:nvPr/>
        </p:nvPicPr>
        <p:blipFill>
          <a:blip r:embed="rId3">
            <a:alphaModFix/>
          </a:blip>
          <a:stretch>
            <a:fillRect/>
          </a:stretch>
        </p:blipFill>
        <p:spPr>
          <a:xfrm>
            <a:off x="311699" y="2334600"/>
            <a:ext cx="5199374" cy="1694075"/>
          </a:xfrm>
          <a:prstGeom prst="rect">
            <a:avLst/>
          </a:prstGeom>
          <a:noFill/>
          <a:ln>
            <a:noFill/>
          </a:ln>
        </p:spPr>
      </p:pic>
      <p:pic>
        <p:nvPicPr>
          <p:cNvPr id="116" name="Google Shape;116;p17"/>
          <p:cNvPicPr preferRelativeResize="0"/>
          <p:nvPr/>
        </p:nvPicPr>
        <p:blipFill>
          <a:blip r:embed="rId4">
            <a:alphaModFix/>
          </a:blip>
          <a:stretch>
            <a:fillRect/>
          </a:stretch>
        </p:blipFill>
        <p:spPr>
          <a:xfrm>
            <a:off x="311700" y="4242925"/>
            <a:ext cx="6184600" cy="32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.jar implementation</a:t>
            </a:r>
            <a:endParaRPr/>
          </a:p>
        </p:txBody>
      </p:sp>
      <p:sp>
        <p:nvSpPr>
          <p:cNvPr id="122" name="Google Shape;122;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228600" lvl="0" marL="457200" rtl="0" algn="l">
              <a:spcBef>
                <a:spcPts val="0"/>
              </a:spcBef>
              <a:spcAft>
                <a:spcPts val="0"/>
              </a:spcAft>
              <a:buNone/>
            </a:pPr>
            <a:r>
              <a:rPr lang="en" sz="2100">
                <a:latin typeface="Arial"/>
                <a:ea typeface="Arial"/>
                <a:cs typeface="Arial"/>
                <a:sym typeface="Arial"/>
              </a:rPr>
              <a:t>How to run the app using spark-submit in WSL-Ubuntu</a:t>
            </a:r>
            <a:endParaRPr sz="2100">
              <a:latin typeface="Arial"/>
              <a:ea typeface="Arial"/>
              <a:cs typeface="Arial"/>
              <a:sym typeface="Arial"/>
            </a:endParaRPr>
          </a:p>
          <a:p>
            <a:pPr indent="-342900" lvl="0" marL="457200" rtl="0" algn="l">
              <a:spcBef>
                <a:spcPts val="1200"/>
              </a:spcBef>
              <a:spcAft>
                <a:spcPts val="0"/>
              </a:spcAft>
              <a:buClr>
                <a:schemeClr val="dk2"/>
              </a:buClr>
              <a:buSzPts val="1800"/>
              <a:buFont typeface="Arial"/>
              <a:buChar char="●"/>
            </a:pPr>
            <a:r>
              <a:rPr lang="en">
                <a:latin typeface="Arial"/>
                <a:ea typeface="Arial"/>
                <a:cs typeface="Arial"/>
                <a:sym typeface="Arial"/>
              </a:rPr>
              <a:t>Start the Hadoop DFS daemons, the namenode and datanodes with =&gt; </a:t>
            </a:r>
            <a:r>
              <a:rPr i="1" lang="en">
                <a:latin typeface="Arial"/>
                <a:ea typeface="Arial"/>
                <a:cs typeface="Arial"/>
                <a:sym typeface="Arial"/>
              </a:rPr>
              <a:t>startdfs</a:t>
            </a:r>
            <a:endParaRPr i="1">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a:latin typeface="Arial"/>
                <a:ea typeface="Arial"/>
                <a:cs typeface="Arial"/>
                <a:sym typeface="Arial"/>
              </a:rPr>
              <a:t>Start the resource manager with =&gt; </a:t>
            </a:r>
            <a:r>
              <a:rPr i="1" lang="en">
                <a:latin typeface="Arial"/>
                <a:ea typeface="Arial"/>
                <a:cs typeface="Arial"/>
                <a:sym typeface="Arial"/>
              </a:rPr>
              <a:t>startyarn</a:t>
            </a:r>
            <a:endParaRPr i="1">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a:latin typeface="Arial"/>
                <a:ea typeface="Arial"/>
                <a:cs typeface="Arial"/>
                <a:sym typeface="Arial"/>
              </a:rPr>
              <a:t>create src/main/source directories in your home directory (/home/username/src/main/source) using the following command:</a:t>
            </a:r>
            <a:br>
              <a:rPr lang="en">
                <a:latin typeface="Arial"/>
                <a:ea typeface="Arial"/>
                <a:cs typeface="Arial"/>
                <a:sym typeface="Arial"/>
              </a:rPr>
            </a:br>
            <a:r>
              <a:rPr i="1" lang="en">
                <a:latin typeface="Arial"/>
                <a:ea typeface="Arial"/>
                <a:cs typeface="Arial"/>
                <a:sym typeface="Arial"/>
              </a:rPr>
              <a:t>hdfs dfs -mkdir -p src/main/source</a:t>
            </a:r>
            <a:endParaRPr i="1">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a:latin typeface="Arial"/>
                <a:ea typeface="Arial"/>
                <a:cs typeface="Arial"/>
                <a:sym typeface="Arial"/>
              </a:rPr>
              <a:t>Jump into the directory where the jar is located (e.g. /mnt/c/Users/username/Desktop)</a:t>
            </a:r>
            <a:endParaRPr>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a:latin typeface="Arial"/>
                <a:ea typeface="Arial"/>
                <a:cs typeface="Arial"/>
                <a:sym typeface="Arial"/>
              </a:rPr>
              <a:t>run the following command =&gt; </a:t>
            </a:r>
            <a:r>
              <a:rPr i="1" lang="en">
                <a:latin typeface="Arial"/>
                <a:ea typeface="Arial"/>
                <a:cs typeface="Arial"/>
                <a:sym typeface="Arial"/>
              </a:rPr>
              <a:t>spark-submit --class QueryTesting project2_2.12-0.1.0.jar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9"/>
          <p:cNvPicPr preferRelativeResize="0"/>
          <p:nvPr/>
        </p:nvPicPr>
        <p:blipFill>
          <a:blip r:embed="rId3">
            <a:alphaModFix/>
          </a:blip>
          <a:stretch>
            <a:fillRect/>
          </a:stretch>
        </p:blipFill>
        <p:spPr>
          <a:xfrm>
            <a:off x="220775" y="305525"/>
            <a:ext cx="6829125" cy="3391824"/>
          </a:xfrm>
          <a:prstGeom prst="rect">
            <a:avLst/>
          </a:prstGeom>
          <a:noFill/>
          <a:ln>
            <a:noFill/>
          </a:ln>
        </p:spPr>
      </p:pic>
      <p:sp>
        <p:nvSpPr>
          <p:cNvPr id="128" name="Google Shape;128;p19"/>
          <p:cNvSpPr txBox="1"/>
          <p:nvPr/>
        </p:nvSpPr>
        <p:spPr>
          <a:xfrm>
            <a:off x="447250" y="4084975"/>
            <a:ext cx="5098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Roboto"/>
                <a:ea typeface="Roboto"/>
                <a:cs typeface="Roboto"/>
                <a:sym typeface="Roboto"/>
              </a:rPr>
              <a:t>.jar implementation image</a:t>
            </a:r>
            <a:endParaRPr sz="27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Export to Json</a:t>
            </a:r>
            <a:endParaRPr/>
          </a:p>
        </p:txBody>
      </p:sp>
      <p:sp>
        <p:nvSpPr>
          <p:cNvPr id="134" name="Google Shape;134;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000000"/>
              </a:buClr>
              <a:buSzPts val="1800"/>
              <a:buFont typeface="Arial"/>
              <a:buChar char="●"/>
            </a:pPr>
            <a:r>
              <a:rPr lang="en">
                <a:solidFill>
                  <a:srgbClr val="000000"/>
                </a:solidFill>
                <a:latin typeface="Arial"/>
                <a:ea typeface="Arial"/>
                <a:cs typeface="Arial"/>
                <a:sym typeface="Arial"/>
              </a:rPr>
              <a:t>“write” method write a JSON file.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Import SaveMode from spark.sql</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t>Used mode(SaveMode.Overwrite) </a:t>
            </a:r>
            <a:br>
              <a:rPr lang="en"/>
            </a:br>
            <a:r>
              <a:rPr lang="en"/>
              <a:t>to overwrite previously created file</a:t>
            </a:r>
            <a:endParaRPr/>
          </a:p>
          <a:p>
            <a:pPr indent="-342900" lvl="0" marL="457200" rtl="0" algn="l">
              <a:spcBef>
                <a:spcPts val="0"/>
              </a:spcBef>
              <a:spcAft>
                <a:spcPts val="0"/>
              </a:spcAft>
              <a:buSzPts val="1800"/>
              <a:buChar char="●"/>
            </a:pPr>
            <a:r>
              <a:rPr lang="en"/>
              <a:t>Used internal directory to save files</a:t>
            </a:r>
            <a:endParaRPr/>
          </a:p>
          <a:p>
            <a:pPr indent="-342900" lvl="0" marL="457200" rtl="0" algn="l">
              <a:spcBef>
                <a:spcPts val="0"/>
              </a:spcBef>
              <a:spcAft>
                <a:spcPts val="0"/>
              </a:spcAft>
              <a:buSzPts val="1800"/>
              <a:buChar char="●"/>
            </a:pPr>
            <a:r>
              <a:rPr lang="en"/>
              <a:t>Internal directory</a:t>
            </a:r>
            <a:endParaRPr/>
          </a:p>
        </p:txBody>
      </p:sp>
      <p:pic>
        <p:nvPicPr>
          <p:cNvPr id="135" name="Google Shape;135;p20"/>
          <p:cNvPicPr preferRelativeResize="0"/>
          <p:nvPr/>
        </p:nvPicPr>
        <p:blipFill>
          <a:blip r:embed="rId3">
            <a:alphaModFix/>
          </a:blip>
          <a:stretch>
            <a:fillRect/>
          </a:stretch>
        </p:blipFill>
        <p:spPr>
          <a:xfrm>
            <a:off x="4623600" y="1396363"/>
            <a:ext cx="4029075" cy="180975"/>
          </a:xfrm>
          <a:prstGeom prst="rect">
            <a:avLst/>
          </a:prstGeom>
          <a:noFill/>
          <a:ln>
            <a:noFill/>
          </a:ln>
        </p:spPr>
      </p:pic>
      <p:pic>
        <p:nvPicPr>
          <p:cNvPr id="136" name="Google Shape;136;p20"/>
          <p:cNvPicPr preferRelativeResize="0"/>
          <p:nvPr/>
        </p:nvPicPr>
        <p:blipFill>
          <a:blip r:embed="rId4">
            <a:alphaModFix/>
          </a:blip>
          <a:stretch>
            <a:fillRect/>
          </a:stretch>
        </p:blipFill>
        <p:spPr>
          <a:xfrm>
            <a:off x="4623598" y="1628150"/>
            <a:ext cx="4168724" cy="1413400"/>
          </a:xfrm>
          <a:prstGeom prst="rect">
            <a:avLst/>
          </a:prstGeom>
          <a:noFill/>
          <a:ln>
            <a:noFill/>
          </a:ln>
        </p:spPr>
      </p:pic>
      <p:pic>
        <p:nvPicPr>
          <p:cNvPr id="137" name="Google Shape;137;p20"/>
          <p:cNvPicPr preferRelativeResize="0"/>
          <p:nvPr/>
        </p:nvPicPr>
        <p:blipFill>
          <a:blip r:embed="rId5">
            <a:alphaModFix/>
          </a:blip>
          <a:stretch>
            <a:fillRect/>
          </a:stretch>
        </p:blipFill>
        <p:spPr>
          <a:xfrm>
            <a:off x="4356046" y="3170599"/>
            <a:ext cx="4564202" cy="146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Tableau Use</a:t>
            </a:r>
            <a:endParaRPr/>
          </a:p>
        </p:txBody>
      </p:sp>
      <p:sp>
        <p:nvSpPr>
          <p:cNvPr id="143" name="Google Shape;14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Read JSON </a:t>
            </a:r>
            <a:r>
              <a:rPr lang="en"/>
              <a:t>files into Tableau </a:t>
            </a:r>
            <a:endParaRPr/>
          </a:p>
          <a:p>
            <a:pPr indent="-342900" lvl="0" marL="457200" rtl="0" algn="l">
              <a:spcBef>
                <a:spcPts val="0"/>
              </a:spcBef>
              <a:spcAft>
                <a:spcPts val="0"/>
              </a:spcAft>
              <a:buSzPts val="1800"/>
              <a:buChar char="●"/>
            </a:pPr>
            <a:r>
              <a:rPr lang="en"/>
              <a:t>Utilize Tableau to visualize query results</a:t>
            </a:r>
            <a:endParaRPr/>
          </a:p>
          <a:p>
            <a:pPr indent="-342900" lvl="0" marL="457200" rtl="0" algn="l">
              <a:spcBef>
                <a:spcPts val="0"/>
              </a:spcBef>
              <a:spcAft>
                <a:spcPts val="0"/>
              </a:spcAft>
              <a:buSzPts val="1800"/>
              <a:buChar char="●"/>
            </a:pPr>
            <a:r>
              <a:rPr lang="en"/>
              <a:t>Create graphs to compare queries</a:t>
            </a:r>
            <a:endParaRPr/>
          </a:p>
          <a:p>
            <a:pPr indent="-342900" lvl="0" marL="457200" rtl="0" algn="l">
              <a:spcBef>
                <a:spcPts val="0"/>
              </a:spcBef>
              <a:spcAft>
                <a:spcPts val="0"/>
              </a:spcAft>
              <a:buSzPts val="1800"/>
              <a:buChar char="●"/>
            </a:pPr>
            <a:r>
              <a:rPr lang="en"/>
              <a:t>Effectively </a:t>
            </a:r>
            <a:r>
              <a:rPr lang="en"/>
              <a:t>illustrate findings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