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4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E1B"/>
    <a:srgbClr val="004B26"/>
    <a:srgbClr val="C24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2C351-6EAA-403C-95BE-DA68E3F3EA8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6E936-92A5-4960-8D3A-F3B84088FD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6E936-92A5-4960-8D3A-F3B84088F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BE26-B39E-8340-A61F-815FDC5C2E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E4D8-FA1E-BA4E-AF0B-0767AAA8DB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27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Testando o mercado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4B1C0749-F832-92F9-8A9A-72722E440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C2FF98-6653-E5E1-7BD8-9BD3E194D570}"/>
              </a:ext>
            </a:extLst>
          </p:cNvPr>
          <p:cNvSpPr/>
          <p:nvPr/>
        </p:nvSpPr>
        <p:spPr>
          <a:xfrm>
            <a:off x="300110" y="915200"/>
            <a:ext cx="1725951" cy="1467537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Fonte de dados</a:t>
            </a:r>
            <a:endParaRPr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4D7C08-9236-5659-F899-9AD7432B34D9}"/>
              </a:ext>
            </a:extLst>
          </p:cNvPr>
          <p:cNvSpPr/>
          <p:nvPr/>
        </p:nvSpPr>
        <p:spPr>
          <a:xfrm>
            <a:off x="2162814" y="915199"/>
            <a:ext cx="9729075" cy="14675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Precisaria ter um dados histórico de opções grande o suficiente para poder ao menos entender se os resultados faziam sentido ou não e encontrei o seguinte: </a:t>
            </a:r>
          </a:p>
          <a:p>
            <a:pPr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https://www.b3.com.br/pt_br/market-data-e-indices/servicos-de-dados/market-data/historico/mercado-a-vista/series-historicas/</a:t>
            </a:r>
            <a:endParaRPr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883F731-D119-71EC-971F-61795F52D157}"/>
              </a:ext>
            </a:extLst>
          </p:cNvPr>
          <p:cNvSpPr/>
          <p:nvPr/>
        </p:nvSpPr>
        <p:spPr>
          <a:xfrm>
            <a:off x="300110" y="2528240"/>
            <a:ext cx="11591779" cy="748360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Extrai os dados históricos de 2021, 2022 e até 11/07/2023 e com isso, infelizmente, não consegui dados muito precisos sobre precificação de opção ( irei elencar ao final os pontos negativos): </a:t>
            </a:r>
            <a:r>
              <a:rPr lang="pt-BR" sz="1100" dirty="0"/>
              <a:t>hora de mostrar o código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B78840-4FA0-8380-094D-94638C50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48" y="3822797"/>
            <a:ext cx="593490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1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Testando o mercado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4B1C0749-F832-92F9-8A9A-72722E440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C2FF98-6653-E5E1-7BD8-9BD3E194D570}"/>
              </a:ext>
            </a:extLst>
          </p:cNvPr>
          <p:cNvSpPr/>
          <p:nvPr/>
        </p:nvSpPr>
        <p:spPr>
          <a:xfrm>
            <a:off x="300110" y="915200"/>
            <a:ext cx="1725951" cy="1467537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Fonte de dados</a:t>
            </a:r>
            <a:endParaRPr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4D7C08-9236-5659-F899-9AD7432B34D9}"/>
              </a:ext>
            </a:extLst>
          </p:cNvPr>
          <p:cNvSpPr/>
          <p:nvPr/>
        </p:nvSpPr>
        <p:spPr>
          <a:xfrm>
            <a:off x="2162814" y="915199"/>
            <a:ext cx="9729075" cy="14675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Precisaria ter um dados histórico de opções grande o suficiente para poder ao menos entender se os resultados faziam sentido ou não e encontrei o seguinte: </a:t>
            </a:r>
          </a:p>
          <a:p>
            <a:pPr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https://www.b3.com.br/pt_br/market-data-e-indices/servicos-de-dados/market-data/historico/mercado-a-vista/series-historicas/</a:t>
            </a:r>
            <a:endParaRPr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883F731-D119-71EC-971F-61795F52D157}"/>
              </a:ext>
            </a:extLst>
          </p:cNvPr>
          <p:cNvSpPr/>
          <p:nvPr/>
        </p:nvSpPr>
        <p:spPr>
          <a:xfrm>
            <a:off x="300110" y="2528240"/>
            <a:ext cx="11591779" cy="1659712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Extrai os dados históricos de 2021, 2022 e até 11/07/2023 e com isso, infelizmente, não consegui dados muito precisos sobre precificação de opção ( irei elencar ao final os pontos negativos): </a:t>
            </a:r>
            <a:r>
              <a:rPr lang="pt-BR" sz="1100" dirty="0"/>
              <a:t>hora de mostrar o código</a:t>
            </a:r>
            <a:endParaRPr lang="pt-BR" dirty="0"/>
          </a:p>
          <a:p>
            <a:pPr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>
              <a:defRPr sz="1600" b="1">
                <a:solidFill>
                  <a:srgbClr val="000000"/>
                </a:solidFill>
              </a:defRPr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E9A747-03DB-AF79-48CB-2353836D8774}"/>
              </a:ext>
            </a:extLst>
          </p:cNvPr>
          <p:cNvSpPr txBox="1"/>
          <p:nvPr/>
        </p:nvSpPr>
        <p:spPr>
          <a:xfrm>
            <a:off x="1441553" y="5355360"/>
            <a:ext cx="93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 teremos ainda no </a:t>
            </a:r>
            <a:r>
              <a:rPr lang="pt-BR" dirty="0" err="1"/>
              <a:t>Git</a:t>
            </a:r>
            <a:r>
              <a:rPr lang="pt-BR" dirty="0"/>
              <a:t>, mas assim que subir </a:t>
            </a:r>
            <a:r>
              <a:rPr lang="pt-BR" dirty="0" err="1"/>
              <a:t>notifco</a:t>
            </a:r>
            <a:r>
              <a:rPr lang="pt-BR" dirty="0"/>
              <a:t> </a:t>
            </a:r>
            <a:r>
              <a:rPr lang="pt-BR" dirty="0" err="1"/>
              <a:t>vcs</a:t>
            </a:r>
            <a:r>
              <a:rPr lang="pt-BR" dirty="0"/>
              <a:t> meus caros</a:t>
            </a:r>
          </a:p>
        </p:txBody>
      </p:sp>
    </p:spTree>
    <p:extLst>
      <p:ext uri="{BB962C8B-B14F-4D97-AF65-F5344CB8AC3E}">
        <p14:creationId xmlns:p14="http://schemas.microsoft.com/office/powerpoint/2010/main" val="370801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Testando o mercado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4B1C0749-F832-92F9-8A9A-72722E440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C2FF98-6653-E5E1-7BD8-9BD3E194D570}"/>
              </a:ext>
            </a:extLst>
          </p:cNvPr>
          <p:cNvSpPr/>
          <p:nvPr/>
        </p:nvSpPr>
        <p:spPr>
          <a:xfrm>
            <a:off x="300110" y="915200"/>
            <a:ext cx="1725951" cy="2001736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Tratando os dados brutos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4D7C08-9236-5659-F899-9AD7432B34D9}"/>
              </a:ext>
            </a:extLst>
          </p:cNvPr>
          <p:cNvSpPr/>
          <p:nvPr/>
        </p:nvSpPr>
        <p:spPr>
          <a:xfrm>
            <a:off x="2162814" y="915199"/>
            <a:ext cx="9729075" cy="20017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Uma vez extraído as bases de informações, preciso criar uma forma de consulta-las e acessa-las de forma  rápida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Feito isso fiz um programa para tratar as informações (TXT) e subi-las em uma </a:t>
            </a:r>
            <a:r>
              <a:rPr lang="pt-BR" dirty="0" err="1"/>
              <a:t>database</a:t>
            </a:r>
            <a:r>
              <a:rPr lang="pt-BR" dirty="0"/>
              <a:t> (tratamento_text.py)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Depois separei todas as informações dos pregões em dia a dia já filtrado apenas pelas cotações de </a:t>
            </a:r>
            <a:r>
              <a:rPr lang="pt-BR" dirty="0" err="1"/>
              <a:t>call</a:t>
            </a:r>
            <a:r>
              <a:rPr lang="pt-BR" dirty="0"/>
              <a:t> do dia (achei que ter salvo em </a:t>
            </a:r>
            <a:r>
              <a:rPr lang="pt-BR" dirty="0" err="1"/>
              <a:t>excel</a:t>
            </a:r>
            <a:r>
              <a:rPr lang="pt-BR" dirty="0"/>
              <a:t> iria ajudar a acessar mais rápido do que usar um query no </a:t>
            </a:r>
            <a:r>
              <a:rPr lang="pt-BR" dirty="0" err="1"/>
              <a:t>database</a:t>
            </a:r>
            <a:r>
              <a:rPr lang="pt-BR" dirty="0"/>
              <a:t>) (aux_func.py)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B732414-3062-8CBD-86F3-C6DE1384651D}"/>
              </a:ext>
            </a:extLst>
          </p:cNvPr>
          <p:cNvSpPr/>
          <p:nvPr/>
        </p:nvSpPr>
        <p:spPr>
          <a:xfrm>
            <a:off x="315757" y="3069337"/>
            <a:ext cx="1725951" cy="2001736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Montando as carteira </a:t>
            </a:r>
            <a:r>
              <a:rPr lang="pt-BR" dirty="0" err="1"/>
              <a:t>hipoteticas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E7DC1D-1D63-391C-EC9B-4E10D483FD99}"/>
              </a:ext>
            </a:extLst>
          </p:cNvPr>
          <p:cNvSpPr/>
          <p:nvPr/>
        </p:nvSpPr>
        <p:spPr>
          <a:xfrm>
            <a:off x="2178461" y="3069336"/>
            <a:ext cx="9729075" cy="20017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Agora levando em consideração o conceito de convexidade, preciso localizar todos os pares de 3 opções cujo o strike forme uma PA, e assim simular se ao montar a </a:t>
            </a:r>
            <a:r>
              <a:rPr lang="pt-BR" dirty="0" err="1"/>
              <a:t>butterfly</a:t>
            </a:r>
            <a:r>
              <a:rPr lang="pt-BR" dirty="0"/>
              <a:t> teria embolso de prêmio ou não.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Faço isso no código buttlerfly.py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Problemas que enfrentei: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Ao tentar armazenar todas as operações juntas ao concatenar </a:t>
            </a:r>
            <a:r>
              <a:rPr lang="pt-BR" dirty="0" err="1"/>
              <a:t>dataframes</a:t>
            </a:r>
            <a:r>
              <a:rPr lang="pt-BR" dirty="0"/>
              <a:t> cada vez maiores, </a:t>
            </a:r>
            <a:r>
              <a:rPr lang="pt-BR" dirty="0" err="1"/>
              <a:t>meu´tempo</a:t>
            </a:r>
            <a:r>
              <a:rPr lang="pt-BR" dirty="0"/>
              <a:t> de execução começou a ficar cada vez maior também, a solução foi </a:t>
            </a:r>
            <a:r>
              <a:rPr lang="pt-BR" dirty="0" err="1"/>
              <a:t>separ</a:t>
            </a:r>
            <a:r>
              <a:rPr lang="pt-BR" dirty="0"/>
              <a:t> o código em diversas carteiras teóricas, sem nenhum critério especial, apenas número de execução de cálculos</a:t>
            </a:r>
          </a:p>
        </p:txBody>
      </p:sp>
    </p:spTree>
    <p:extLst>
      <p:ext uri="{BB962C8B-B14F-4D97-AF65-F5344CB8AC3E}">
        <p14:creationId xmlns:p14="http://schemas.microsoft.com/office/powerpoint/2010/main" val="260685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Testando o mercado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C2FF98-6653-E5E1-7BD8-9BD3E194D570}"/>
              </a:ext>
            </a:extLst>
          </p:cNvPr>
          <p:cNvSpPr/>
          <p:nvPr/>
        </p:nvSpPr>
        <p:spPr>
          <a:xfrm>
            <a:off x="300110" y="915200"/>
            <a:ext cx="1725951" cy="2001736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Analisando resultado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4D7C08-9236-5659-F899-9AD7432B34D9}"/>
              </a:ext>
            </a:extLst>
          </p:cNvPr>
          <p:cNvSpPr/>
          <p:nvPr/>
        </p:nvSpPr>
        <p:spPr>
          <a:xfrm>
            <a:off x="2162814" y="915199"/>
            <a:ext cx="9729075" cy="20017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Agora em mãos dos resultados de todas as operações estruturadas que fiz e o quanto embolsei de premio preciso entender o que é válido de se entrar ou não nas operações, uma vez que nem toda operação é plausível de entrada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Criei o código “analise_carteira.py” que me devolve separado por dia a quantidade de sinais que meu “robô” tem e descarta aqueles que não são uteis (mostro o código)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1A81B6-2BA9-4905-DE2C-72DEFCF3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3991053"/>
            <a:ext cx="694469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8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Conclusão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4B1C0749-F832-92F9-8A9A-72722E440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4D7C08-9236-5659-F899-9AD7432B34D9}"/>
              </a:ext>
            </a:extLst>
          </p:cNvPr>
          <p:cNvSpPr/>
          <p:nvPr/>
        </p:nvSpPr>
        <p:spPr>
          <a:xfrm>
            <a:off x="314084" y="915199"/>
            <a:ext cx="11591779" cy="739865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Baseado nos dados que obtive é sim possível estruturas esse sistema de arbitragem no mercado brasileiro, e sobre os resultados, segue um gráfico ilustrando: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DF82A0-3738-1D76-812D-5E24BA71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3" y="1880477"/>
            <a:ext cx="8851393" cy="430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9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Conclusão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4B1C0749-F832-92F9-8A9A-72722E440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4D7C08-9236-5659-F899-9AD7432B34D9}"/>
              </a:ext>
            </a:extLst>
          </p:cNvPr>
          <p:cNvSpPr/>
          <p:nvPr/>
        </p:nvSpPr>
        <p:spPr>
          <a:xfrm>
            <a:off x="314084" y="915199"/>
            <a:ext cx="11591779" cy="739865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Baseado nos dados que obtive é sim possível estruturas esse sistema de arbitragem no mercado brasileiro, e sobre os resultados, segue um gráfico ilustrando: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345769-3758-43C6-41DF-37565A96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11" y="1880834"/>
            <a:ext cx="9303723" cy="44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b="1" dirty="0">
                <a:solidFill>
                  <a:schemeClr val="tx1"/>
                </a:solidFill>
              </a:rPr>
              <a:t>Problemas e Dores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4B1C0749-F832-92F9-8A9A-72722E440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4D7C08-9236-5659-F899-9AD7432B34D9}"/>
              </a:ext>
            </a:extLst>
          </p:cNvPr>
          <p:cNvSpPr/>
          <p:nvPr/>
        </p:nvSpPr>
        <p:spPr>
          <a:xfrm>
            <a:off x="314084" y="915199"/>
            <a:ext cx="11591779" cy="4507193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Fechamento != leilão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Não levo em consideração o </a:t>
            </a:r>
            <a:r>
              <a:rPr lang="pt-BR" dirty="0" err="1"/>
              <a:t>notional</a:t>
            </a:r>
            <a:r>
              <a:rPr lang="pt-BR" dirty="0"/>
              <a:t> exposto, coloquei sem </a:t>
            </a:r>
            <a:r>
              <a:rPr lang="pt-BR" dirty="0" err="1"/>
              <a:t>criteiro</a:t>
            </a:r>
            <a:r>
              <a:rPr lang="pt-BR" dirty="0"/>
              <a:t> 100 cotas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Não levo em consideração a liquidez do ativo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Usei a corretagem de R$ 4,90 por perna estruturada, sendo que para executar teria que ser algo como 0,5% de </a:t>
            </a:r>
            <a:r>
              <a:rPr lang="pt-BR" dirty="0" err="1"/>
              <a:t>notional</a:t>
            </a:r>
            <a:r>
              <a:rPr lang="pt-BR" dirty="0"/>
              <a:t> movimentando</a:t>
            </a:r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Uso deliberado de uma % de entrada</a:t>
            </a:r>
          </a:p>
        </p:txBody>
      </p:sp>
    </p:spTree>
    <p:extLst>
      <p:ext uri="{BB962C8B-B14F-4D97-AF65-F5344CB8AC3E}">
        <p14:creationId xmlns:p14="http://schemas.microsoft.com/office/powerpoint/2010/main" val="127193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D1297634-7DE5-444E-9881-CA6BF2E06A9D}"/>
              </a:ext>
            </a:extLst>
          </p:cNvPr>
          <p:cNvSpPr txBox="1"/>
          <p:nvPr/>
        </p:nvSpPr>
        <p:spPr>
          <a:xfrm>
            <a:off x="6475826" y="5897421"/>
            <a:ext cx="55942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4B26"/>
                </a:solidFill>
                <a:latin typeface="Verdana" charset="0"/>
                <a:ea typeface="Verdana" charset="0"/>
                <a:cs typeface="Verdana" charset="0"/>
              </a:rPr>
              <a:t>Douglas Souza</a:t>
            </a:r>
          </a:p>
          <a:p>
            <a:pPr algn="ctr"/>
            <a:endParaRPr lang="pt-BR" sz="1400" dirty="0">
              <a:latin typeface="Verdana" charset="0"/>
              <a:ea typeface="Verdana" charset="0"/>
              <a:cs typeface="Verdana" charset="0"/>
            </a:endParaRPr>
          </a:p>
          <a:p>
            <a:pPr algn="r"/>
            <a:endParaRPr lang="pt-BR" sz="1200" i="1" dirty="0">
              <a:latin typeface="Verdana" charset="0"/>
              <a:ea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696" y="3136392"/>
            <a:ext cx="5522666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800" b="1">
                <a:solidFill>
                  <a:srgbClr val="004B26"/>
                </a:solidFill>
                <a:latin typeface="Verdana"/>
              </a:defRPr>
            </a:pPr>
            <a:r>
              <a:rPr lang="pt-BR" dirty="0"/>
              <a:t>CMS Tech </a:t>
            </a:r>
            <a:r>
              <a:rPr lang="pt-BR" dirty="0" err="1"/>
              <a:t>Talks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1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Ideia Inicial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B6F055-D7AB-F721-7DDE-D318B5D90C76}"/>
              </a:ext>
            </a:extLst>
          </p:cNvPr>
          <p:cNvSpPr/>
          <p:nvPr/>
        </p:nvSpPr>
        <p:spPr>
          <a:xfrm>
            <a:off x="426699" y="1345609"/>
            <a:ext cx="1725951" cy="1467537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Arbitragem</a:t>
            </a:r>
            <a:endParaRPr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3C12897-60C8-25C4-9385-0D9F7E555E05}"/>
              </a:ext>
            </a:extLst>
          </p:cNvPr>
          <p:cNvSpPr/>
          <p:nvPr/>
        </p:nvSpPr>
        <p:spPr>
          <a:xfrm>
            <a:off x="2279239" y="1371735"/>
            <a:ext cx="9729075" cy="14675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Um dos maiores pilares de liquidez do mercado são os </a:t>
            </a:r>
            <a:r>
              <a:rPr lang="pt-BR" dirty="0" err="1"/>
              <a:t>orgãos</a:t>
            </a:r>
            <a:r>
              <a:rPr lang="pt-BR" dirty="0"/>
              <a:t> arbitradores, que vão estar constantemente dando liquidez para absorver vantagens de mercado mínimas.</a:t>
            </a:r>
            <a:endParaRPr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C3C9B52-1A51-1008-563A-6CA8D3C046FF}"/>
              </a:ext>
            </a:extLst>
          </p:cNvPr>
          <p:cNvSpPr/>
          <p:nvPr/>
        </p:nvSpPr>
        <p:spPr>
          <a:xfrm>
            <a:off x="426699" y="3236631"/>
            <a:ext cx="1725951" cy="2759299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Opções </a:t>
            </a:r>
          </a:p>
          <a:p>
            <a:pPr algn="ctr">
              <a:defRPr sz="1600"/>
            </a:pPr>
            <a:r>
              <a:rPr lang="pt-BR" dirty="0"/>
              <a:t>Operando </a:t>
            </a:r>
          </a:p>
          <a:p>
            <a:pPr algn="ctr">
              <a:defRPr sz="1600"/>
            </a:pPr>
            <a:r>
              <a:rPr lang="pt-BR" dirty="0"/>
              <a:t>Volatilidade</a:t>
            </a:r>
            <a:endParaRPr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C6B6D34-95DF-5836-5D70-557DF615E3C0}"/>
              </a:ext>
            </a:extLst>
          </p:cNvPr>
          <p:cNvSpPr/>
          <p:nvPr/>
        </p:nvSpPr>
        <p:spPr>
          <a:xfrm>
            <a:off x="2279239" y="3262757"/>
            <a:ext cx="9729075" cy="2733173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Agora que o foco será uma forma de arbitrar o mercado,  irei focar em opções e detalhar um pouco mais sobre a teoria e como cheguei as minha conclusões</a:t>
            </a:r>
          </a:p>
          <a:p>
            <a:pPr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Durante o estudo do livro “Opções operando volatilidade” me deparei logo no início do livro com uma análise interessante sobre o comportamento “ideal” de um preço de opção e o “real”. E como as limitações da realidade  obrigam determinado comportamento do mercado</a:t>
            </a:r>
          </a:p>
        </p:txBody>
      </p:sp>
    </p:spTree>
    <p:extLst>
      <p:ext uri="{BB962C8B-B14F-4D97-AF65-F5344CB8AC3E}">
        <p14:creationId xmlns:p14="http://schemas.microsoft.com/office/powerpoint/2010/main" val="287734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Convexidade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B6F055-D7AB-F721-7DDE-D318B5D90C76}"/>
              </a:ext>
            </a:extLst>
          </p:cNvPr>
          <p:cNvSpPr/>
          <p:nvPr/>
        </p:nvSpPr>
        <p:spPr>
          <a:xfrm>
            <a:off x="300110" y="835944"/>
            <a:ext cx="1725951" cy="1467537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Precificação da </a:t>
            </a:r>
            <a:r>
              <a:rPr lang="pt-BR" dirty="0" err="1"/>
              <a:t>call</a:t>
            </a:r>
            <a:endParaRPr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3C12897-60C8-25C4-9385-0D9F7E555E05}"/>
              </a:ext>
            </a:extLst>
          </p:cNvPr>
          <p:cNvSpPr/>
          <p:nvPr/>
        </p:nvSpPr>
        <p:spPr>
          <a:xfrm>
            <a:off x="2162814" y="835943"/>
            <a:ext cx="9729075" cy="14675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Na teoria se existisse uma previsibilidade total do preço no vencimento do papel o único valor do Premio de uma opção seria a diferença de seu strike e a cotação futura que enxergamos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3E4CE2-EC0D-8FA1-3223-84E8212C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78" y="2802850"/>
            <a:ext cx="5115444" cy="30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2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Convexidade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B6F055-D7AB-F721-7DDE-D318B5D90C76}"/>
              </a:ext>
            </a:extLst>
          </p:cNvPr>
          <p:cNvSpPr/>
          <p:nvPr/>
        </p:nvSpPr>
        <p:spPr>
          <a:xfrm>
            <a:off x="300110" y="835944"/>
            <a:ext cx="1725951" cy="1467537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Precificação da </a:t>
            </a:r>
            <a:r>
              <a:rPr lang="pt-BR" dirty="0" err="1"/>
              <a:t>call</a:t>
            </a:r>
            <a:endParaRPr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3C12897-60C8-25C4-9385-0D9F7E555E05}"/>
              </a:ext>
            </a:extLst>
          </p:cNvPr>
          <p:cNvSpPr/>
          <p:nvPr/>
        </p:nvSpPr>
        <p:spPr>
          <a:xfrm>
            <a:off x="2162814" y="835943"/>
            <a:ext cx="9729075" cy="14675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Contudo, se plotarmos vários prêmios Strikes, teríamos algo mais próximo do que está abaixo. Que não respeita o prêmio ideal e segue mais uma lógica de um premio sobre o preço “ideal”. Isso pode ser explicado por 2 motivos: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2E04DA-1932-3938-899B-93F2B9EC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72" y="2947797"/>
            <a:ext cx="5561828" cy="3074259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4CC0F64-ECF6-852E-BFE6-9B6770004B60}"/>
              </a:ext>
            </a:extLst>
          </p:cNvPr>
          <p:cNvSpPr/>
          <p:nvPr/>
        </p:nvSpPr>
        <p:spPr>
          <a:xfrm>
            <a:off x="6330061" y="2458777"/>
            <a:ext cx="5561828" cy="1777064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1 – Nenhuma opção, por mais improvável que seja seu exercício, pode valer zero antes do vencimento.</a:t>
            </a: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C6C1BFA-068A-75E0-E9EE-7BDF3484F83F}"/>
              </a:ext>
            </a:extLst>
          </p:cNvPr>
          <p:cNvSpPr/>
          <p:nvPr/>
        </p:nvSpPr>
        <p:spPr>
          <a:xfrm>
            <a:off x="6330061" y="4391138"/>
            <a:ext cx="5561828" cy="1973183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2- Operação de reversão: a pessoa que vai dar liquidez para as pessoas que querem executar operação de reversão cobram um prêmio de risco sobre o valor “ideal”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32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Convexidade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B6F055-D7AB-F721-7DDE-D318B5D90C76}"/>
              </a:ext>
            </a:extLst>
          </p:cNvPr>
          <p:cNvSpPr/>
          <p:nvPr/>
        </p:nvSpPr>
        <p:spPr>
          <a:xfrm>
            <a:off x="300110" y="835944"/>
            <a:ext cx="1725951" cy="1467537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/>
              <a:t>Precificação da </a:t>
            </a:r>
            <a:r>
              <a:rPr lang="pt-BR" dirty="0" err="1"/>
              <a:t>call</a:t>
            </a:r>
            <a:endParaRPr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3C12897-60C8-25C4-9385-0D9F7E555E05}"/>
              </a:ext>
            </a:extLst>
          </p:cNvPr>
          <p:cNvSpPr/>
          <p:nvPr/>
        </p:nvSpPr>
        <p:spPr>
          <a:xfrm>
            <a:off x="2162814" y="835943"/>
            <a:ext cx="9729075" cy="14675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Porém, ainda respeitando ambas as regras anteriores, vemos que o gráfico abaixo mesmo assim não apresenta um gráfico CONVEXO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DA2408-BEDD-AB47-36FB-0C7C3053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2955933"/>
            <a:ext cx="526806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Operação de </a:t>
            </a:r>
            <a:r>
              <a:rPr lang="pt-BR" dirty="0" err="1"/>
              <a:t>Butterfly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B6F055-D7AB-F721-7DDE-D318B5D90C76}"/>
              </a:ext>
            </a:extLst>
          </p:cNvPr>
          <p:cNvSpPr/>
          <p:nvPr/>
        </p:nvSpPr>
        <p:spPr>
          <a:xfrm>
            <a:off x="300110" y="835944"/>
            <a:ext cx="1725951" cy="1467537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 err="1"/>
              <a:t>Butterfly</a:t>
            </a:r>
            <a:endParaRPr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3C12897-60C8-25C4-9385-0D9F7E555E05}"/>
              </a:ext>
            </a:extLst>
          </p:cNvPr>
          <p:cNvSpPr/>
          <p:nvPr/>
        </p:nvSpPr>
        <p:spPr>
          <a:xfrm>
            <a:off x="2162814" y="835943"/>
            <a:ext cx="9729075" cy="14675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A operação estruturada de opções que cria a obrigatoriedade da curva de premio de uma opção ser convexa é a </a:t>
            </a:r>
            <a:r>
              <a:rPr lang="pt-BR" dirty="0" err="1"/>
              <a:t>butterfly</a:t>
            </a:r>
            <a:r>
              <a:rPr lang="pt-BR" dirty="0"/>
              <a:t> que é o que irei trabalhar na ineficiência do mercado Brasileiro.</a:t>
            </a:r>
          </a:p>
          <a:p>
            <a:pPr>
              <a:defRPr sz="1600" b="1">
                <a:solidFill>
                  <a:srgbClr val="000000"/>
                </a:solidFill>
              </a:defRPr>
            </a:pPr>
            <a:endParaRPr lang="pt-BR" dirty="0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Consiste em uma operação com 3 pernas de opções demostrada abaixo: (HULL, </a:t>
            </a:r>
            <a:r>
              <a:rPr lang="pt-BR" dirty="0" err="1"/>
              <a:t>pg</a:t>
            </a:r>
            <a:r>
              <a:rPr lang="pt-BR" dirty="0"/>
              <a:t> 262) – não sei </a:t>
            </a:r>
            <a:r>
              <a:rPr lang="pt-BR" dirty="0" err="1"/>
              <a:t>abnt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A30E0F-6F93-49E1-CFA6-C008FC7D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82" y="3042091"/>
            <a:ext cx="6389145" cy="29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Operação de </a:t>
            </a:r>
            <a:r>
              <a:rPr lang="pt-BR" dirty="0" err="1"/>
              <a:t>Butterfly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B6F055-D7AB-F721-7DDE-D318B5D90C76}"/>
              </a:ext>
            </a:extLst>
          </p:cNvPr>
          <p:cNvSpPr/>
          <p:nvPr/>
        </p:nvSpPr>
        <p:spPr>
          <a:xfrm>
            <a:off x="300110" y="835944"/>
            <a:ext cx="1725951" cy="1467537"/>
          </a:xfrm>
          <a:prstGeom prst="roundRect">
            <a:avLst/>
          </a:prstGeom>
          <a:solidFill>
            <a:srgbClr val="215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lang="pt-BR" dirty="0" err="1"/>
              <a:t>Butterfly</a:t>
            </a:r>
            <a:endParaRPr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3C12897-60C8-25C4-9385-0D9F7E555E05}"/>
              </a:ext>
            </a:extLst>
          </p:cNvPr>
          <p:cNvSpPr/>
          <p:nvPr/>
        </p:nvSpPr>
        <p:spPr>
          <a:xfrm>
            <a:off x="2162814" y="835943"/>
            <a:ext cx="9729075" cy="1467537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O </a:t>
            </a:r>
            <a:r>
              <a:rPr lang="pt-BR" dirty="0" err="1"/>
              <a:t>Payoff</a:t>
            </a:r>
            <a:r>
              <a:rPr lang="pt-BR" dirty="0"/>
              <a:t> dela é o Seguinte: Mostrando que caso o preço do papel não fique dentro o espaço de k1 e k3 o único valor gasto na operação será o premio de montagem.</a:t>
            </a:r>
            <a:endParaRPr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4B1C0749-F832-92F9-8A9A-72722E440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79E0D1-C776-B59C-BAA6-9CE01A93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25" y="3071874"/>
            <a:ext cx="6570749" cy="27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949AF4-92C3-4FD7-AC19-1AE0EE4D1EF1}"/>
              </a:ext>
            </a:extLst>
          </p:cNvPr>
          <p:cNvSpPr/>
          <p:nvPr/>
        </p:nvSpPr>
        <p:spPr>
          <a:xfrm>
            <a:off x="300110" y="-602344"/>
            <a:ext cx="11591779" cy="12917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pt-BR" dirty="0"/>
              <a:t>Operação de </a:t>
            </a:r>
            <a:r>
              <a:rPr lang="pt-BR" dirty="0" err="1"/>
              <a:t>Butterfly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3C12897-60C8-25C4-9385-0D9F7E555E05}"/>
              </a:ext>
            </a:extLst>
          </p:cNvPr>
          <p:cNvSpPr/>
          <p:nvPr/>
        </p:nvSpPr>
        <p:spPr>
          <a:xfrm>
            <a:off x="300110" y="835943"/>
            <a:ext cx="11591779" cy="1376905"/>
          </a:xfrm>
          <a:prstGeom prst="roundRect">
            <a:avLst>
              <a:gd name="adj" fmla="val 2280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pt-BR" dirty="0"/>
              <a:t>Então após estudar isso o meu objetivo foi como, poderia implementar essa operação para poder absorver essa ineficiências do mercado: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Primeiro preciso testar para ver se realmente existem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Depois analisar os resultados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 sz="1600" b="1">
                <a:solidFill>
                  <a:srgbClr val="000000"/>
                </a:solidFill>
              </a:defRPr>
            </a:pPr>
            <a:r>
              <a:rPr lang="pt-BR" dirty="0"/>
              <a:t>Seguir com o prático						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4B1C0749-F832-92F9-8A9A-72722E440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79E0D1-C776-B59C-BAA6-9CE01A93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25" y="3071874"/>
            <a:ext cx="6570749" cy="27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3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12054</TotalTime>
  <Words>1036</Words>
  <Application>Microsoft Office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Douglas Souza</cp:lastModifiedBy>
  <cp:revision>147</cp:revision>
  <dcterms:created xsi:type="dcterms:W3CDTF">2020-05-12T19:18:10Z</dcterms:created>
  <dcterms:modified xsi:type="dcterms:W3CDTF">2023-07-27T13:00:21Z</dcterms:modified>
</cp:coreProperties>
</file>