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31"/>
  </p:notesMasterIdLst>
  <p:handoutMasterIdLst>
    <p:handoutMasterId r:id="rId32"/>
  </p:handoutMasterIdLst>
  <p:sldIdLst>
    <p:sldId id="290" r:id="rId5"/>
    <p:sldId id="297" r:id="rId6"/>
    <p:sldId id="298" r:id="rId7"/>
    <p:sldId id="299" r:id="rId8"/>
    <p:sldId id="300" r:id="rId9"/>
    <p:sldId id="301" r:id="rId10"/>
    <p:sldId id="302" r:id="rId11"/>
    <p:sldId id="305" r:id="rId12"/>
    <p:sldId id="306" r:id="rId13"/>
    <p:sldId id="307" r:id="rId14"/>
    <p:sldId id="308" r:id="rId15"/>
    <p:sldId id="309" r:id="rId16"/>
    <p:sldId id="303" r:id="rId17"/>
    <p:sldId id="304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602" autoAdjust="0"/>
  </p:normalViewPr>
  <p:slideViewPr>
    <p:cSldViewPr snapToGrid="0">
      <p:cViewPr>
        <p:scale>
          <a:sx n="75" d="100"/>
          <a:sy n="75" d="100"/>
        </p:scale>
        <p:origin x="25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64CF-3664-45D0-9B27-4222DB1A6BA7}" type="datetimeFigureOut">
              <a:rPr lang="en-US" smtClean="0"/>
              <a:t>09/11/2020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4AB-B9A2-4248-B31F-8EBC71546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7E720-7243-402E-A0D4-CE3189C951A5}" type="datetimeFigureOut">
              <a:rPr lang="en-US" noProof="0" smtClean="0"/>
              <a:t>09/11/2020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9C73-6CDE-45E2-97F8-E3C5308FA23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09/11/2020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09/11/2020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noProof="0" smtClean="0"/>
              <a:t>09/11/2020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09/11/2020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n in headphones with a laptop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pt-BR" dirty="0"/>
              <a:t>Introdução a linguagem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A7599E0-8841-4208-8B9F-C3CBD007F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7C86-B918-4F5D-8600-E38119D6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3068-8262-4307-8397-471D4CF1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r>
              <a:rPr lang="en-US" dirty="0"/>
              <a:t> de forma </a:t>
            </a:r>
            <a:r>
              <a:rPr lang="en-US" dirty="0" err="1"/>
              <a:t>diferente</a:t>
            </a:r>
            <a:r>
              <a:rPr lang="en-US" dirty="0"/>
              <a:t> com o </a:t>
            </a:r>
            <a:r>
              <a:rPr lang="en-US" dirty="0" err="1"/>
              <a:t>Portugol</a:t>
            </a:r>
            <a:endParaRPr lang="en-US" dirty="0"/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 do </a:t>
            </a:r>
            <a:r>
              <a:rPr lang="en-US" dirty="0" err="1"/>
              <a:t>programa</a:t>
            </a:r>
            <a:r>
              <a:rPr lang="en-US" dirty="0"/>
              <a:t> para a </a:t>
            </a:r>
            <a:r>
              <a:rPr lang="en-US" dirty="0" err="1"/>
              <a:t>declaração</a:t>
            </a:r>
            <a:endParaRPr lang="en-US" dirty="0"/>
          </a:p>
          <a:p>
            <a:pPr lvl="1"/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código</a:t>
            </a:r>
            <a:endParaRPr lang="en-US" dirty="0"/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4D26D-FA20-40F8-91EB-E8D5405AFD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52160" y="2103120"/>
            <a:ext cx="5669361" cy="3582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601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E1E7-6B3C-4E07-A61E-9CD1DD40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A2E6C-3D11-4392-BA3B-20DD52403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576334"/>
            <a:ext cx="10058400" cy="376409"/>
          </a:xfrm>
        </p:spPr>
        <p:txBody>
          <a:bodyPr/>
          <a:lstStyle/>
          <a:p>
            <a:r>
              <a:rPr lang="en-US" b="1" dirty="0" err="1"/>
              <a:t>Atribuição</a:t>
            </a:r>
            <a:r>
              <a:rPr lang="en-US" b="1" dirty="0"/>
              <a:t> é dada por =</a:t>
            </a:r>
            <a:endParaRPr lang="pt-B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FE9AF-4150-43FF-B6E8-6C94D30F679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661520" y="1928304"/>
            <a:ext cx="8868960" cy="20188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21386E0-006B-4911-B91B-5F9DF012AFCA}"/>
              </a:ext>
            </a:extLst>
          </p:cNvPr>
          <p:cNvSpPr/>
          <p:nvPr/>
        </p:nvSpPr>
        <p:spPr>
          <a:xfrm flipV="1">
            <a:off x="1890480" y="2319264"/>
            <a:ext cx="0" cy="1511999"/>
          </a:xfrm>
          <a:prstGeom prst="line">
            <a:avLst/>
          </a:prstGeom>
          <a:noFill/>
          <a:ln w="76320">
            <a:solidFill>
              <a:srgbClr val="FF0000"/>
            </a:solidFill>
            <a:prstDash val="solid"/>
          </a:ln>
        </p:spPr>
        <p:txBody>
          <a:bodyPr vert="horz" wrap="none" lIns="127800" tIns="82800" rIns="127800" bIns="828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50E8315F-23FE-4B81-84E3-C37A2125176F}"/>
              </a:ext>
            </a:extLst>
          </p:cNvPr>
          <p:cNvSpPr/>
          <p:nvPr/>
        </p:nvSpPr>
        <p:spPr>
          <a:xfrm>
            <a:off x="1890480" y="3795264"/>
            <a:ext cx="3024000" cy="0"/>
          </a:xfrm>
          <a:prstGeom prst="line">
            <a:avLst/>
          </a:prstGeom>
          <a:noFill/>
          <a:ln w="76320">
            <a:solidFill>
              <a:srgbClr val="FF000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EAAE81D5-76D0-4574-975E-10D9CEA25520}"/>
              </a:ext>
            </a:extLst>
          </p:cNvPr>
          <p:cNvSpPr/>
          <p:nvPr/>
        </p:nvSpPr>
        <p:spPr>
          <a:xfrm flipV="1">
            <a:off x="4914480" y="2319264"/>
            <a:ext cx="0" cy="1511999"/>
          </a:xfrm>
          <a:prstGeom prst="line">
            <a:avLst/>
          </a:prstGeom>
          <a:noFill/>
          <a:ln w="76320">
            <a:solidFill>
              <a:srgbClr val="FF0000"/>
            </a:solidFill>
            <a:prstDash val="solid"/>
          </a:ln>
        </p:spPr>
        <p:txBody>
          <a:bodyPr vert="horz" wrap="none" lIns="127800" tIns="82800" rIns="127800" bIns="828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959C0505-5C51-4793-AE98-D272073FACBA}"/>
              </a:ext>
            </a:extLst>
          </p:cNvPr>
          <p:cNvSpPr/>
          <p:nvPr/>
        </p:nvSpPr>
        <p:spPr>
          <a:xfrm>
            <a:off x="3258480" y="3795264"/>
            <a:ext cx="0" cy="1476000"/>
          </a:xfrm>
          <a:prstGeom prst="line">
            <a:avLst/>
          </a:prstGeom>
          <a:noFill/>
          <a:ln w="76320">
            <a:solidFill>
              <a:srgbClr val="FF000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F6B2A8B7-AAEE-4C31-A1C2-9C8C46A56222}"/>
              </a:ext>
            </a:extLst>
          </p:cNvPr>
          <p:cNvSpPr/>
          <p:nvPr/>
        </p:nvSpPr>
        <p:spPr>
          <a:xfrm>
            <a:off x="1818480" y="5235264"/>
            <a:ext cx="1440000" cy="0"/>
          </a:xfrm>
          <a:prstGeom prst="line">
            <a:avLst/>
          </a:prstGeom>
          <a:noFill/>
          <a:ln w="76320">
            <a:solidFill>
              <a:srgbClr val="FF000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32547-3934-412E-A735-46ED062834D8}"/>
              </a:ext>
            </a:extLst>
          </p:cNvPr>
          <p:cNvSpPr txBox="1"/>
          <p:nvPr/>
        </p:nvSpPr>
        <p:spPr>
          <a:xfrm>
            <a:off x="1844399" y="4407264"/>
            <a:ext cx="1342080" cy="771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4800" b="0" i="0" u="none" strike="noStrike" kern="1200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rPr>
              <a:t>Tipo</a:t>
            </a: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1C621CD5-1E13-455C-A29D-4AC08271AF4D}"/>
              </a:ext>
            </a:extLst>
          </p:cNvPr>
          <p:cNvSpPr/>
          <p:nvPr/>
        </p:nvSpPr>
        <p:spPr>
          <a:xfrm flipV="1">
            <a:off x="5706480" y="2319264"/>
            <a:ext cx="0" cy="1511999"/>
          </a:xfrm>
          <a:prstGeom prst="line">
            <a:avLst/>
          </a:prstGeom>
          <a:noFill/>
          <a:ln w="76320">
            <a:solidFill>
              <a:srgbClr val="FF0000"/>
            </a:solidFill>
            <a:prstDash val="solid"/>
          </a:ln>
        </p:spPr>
        <p:txBody>
          <a:bodyPr vert="horz" wrap="none" lIns="127800" tIns="82800" rIns="127800" bIns="828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C834F81F-96C6-4E2A-BE18-AE2C8DF595FF}"/>
              </a:ext>
            </a:extLst>
          </p:cNvPr>
          <p:cNvSpPr/>
          <p:nvPr/>
        </p:nvSpPr>
        <p:spPr>
          <a:xfrm>
            <a:off x="5706480" y="3795264"/>
            <a:ext cx="2015999" cy="0"/>
          </a:xfrm>
          <a:prstGeom prst="line">
            <a:avLst/>
          </a:prstGeom>
          <a:noFill/>
          <a:ln w="76320">
            <a:solidFill>
              <a:srgbClr val="FF000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C7506640-FFFF-48DE-BCD1-DF824AFB34FE}"/>
              </a:ext>
            </a:extLst>
          </p:cNvPr>
          <p:cNvSpPr/>
          <p:nvPr/>
        </p:nvSpPr>
        <p:spPr>
          <a:xfrm flipV="1">
            <a:off x="7686480" y="2319264"/>
            <a:ext cx="0" cy="1511999"/>
          </a:xfrm>
          <a:prstGeom prst="line">
            <a:avLst/>
          </a:prstGeom>
          <a:noFill/>
          <a:ln w="76320">
            <a:solidFill>
              <a:srgbClr val="FF0000"/>
            </a:solidFill>
            <a:prstDash val="solid"/>
          </a:ln>
        </p:spPr>
        <p:txBody>
          <a:bodyPr vert="horz" wrap="none" lIns="127800" tIns="82800" rIns="127800" bIns="828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171C6B44-5803-4C30-8632-2B93435DFA48}"/>
              </a:ext>
            </a:extLst>
          </p:cNvPr>
          <p:cNvSpPr/>
          <p:nvPr/>
        </p:nvSpPr>
        <p:spPr>
          <a:xfrm>
            <a:off x="7074480" y="3795264"/>
            <a:ext cx="0" cy="1476000"/>
          </a:xfrm>
          <a:prstGeom prst="line">
            <a:avLst/>
          </a:prstGeom>
          <a:noFill/>
          <a:ln w="76320">
            <a:solidFill>
              <a:srgbClr val="FF000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EEF26F7A-789E-4980-A6F7-D5358F1ABD8E}"/>
              </a:ext>
            </a:extLst>
          </p:cNvPr>
          <p:cNvSpPr/>
          <p:nvPr/>
        </p:nvSpPr>
        <p:spPr>
          <a:xfrm>
            <a:off x="5130479" y="5235264"/>
            <a:ext cx="1944001" cy="0"/>
          </a:xfrm>
          <a:prstGeom prst="line">
            <a:avLst/>
          </a:prstGeom>
          <a:noFill/>
          <a:ln w="76320">
            <a:solidFill>
              <a:srgbClr val="FF000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C80BA7-F6DF-491B-BC2F-9B688733AEC8}"/>
              </a:ext>
            </a:extLst>
          </p:cNvPr>
          <p:cNvSpPr txBox="1"/>
          <p:nvPr/>
        </p:nvSpPr>
        <p:spPr>
          <a:xfrm>
            <a:off x="5058480" y="4499784"/>
            <a:ext cx="1918079" cy="879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4800" b="0" i="0" u="none" strike="noStrike" kern="1200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rPr>
              <a:t>Nome</a:t>
            </a: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ED5ED3E2-06CE-4D97-8F17-FC229D4DA19D}"/>
              </a:ext>
            </a:extLst>
          </p:cNvPr>
          <p:cNvSpPr/>
          <p:nvPr/>
        </p:nvSpPr>
        <p:spPr>
          <a:xfrm flipV="1">
            <a:off x="7830480" y="2319264"/>
            <a:ext cx="0" cy="1511999"/>
          </a:xfrm>
          <a:prstGeom prst="line">
            <a:avLst/>
          </a:prstGeom>
          <a:noFill/>
          <a:ln w="76320">
            <a:solidFill>
              <a:srgbClr val="00CC00"/>
            </a:solidFill>
            <a:prstDash val="solid"/>
          </a:ln>
        </p:spPr>
        <p:txBody>
          <a:bodyPr vert="horz" wrap="none" lIns="127800" tIns="82800" rIns="127800" bIns="828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0A8AC2BF-BC5D-4B6A-BBF9-A9FCCB987AEF}"/>
              </a:ext>
            </a:extLst>
          </p:cNvPr>
          <p:cNvSpPr/>
          <p:nvPr/>
        </p:nvSpPr>
        <p:spPr>
          <a:xfrm>
            <a:off x="7830480" y="3795264"/>
            <a:ext cx="2016000" cy="0"/>
          </a:xfrm>
          <a:prstGeom prst="line">
            <a:avLst/>
          </a:prstGeom>
          <a:noFill/>
          <a:ln w="76320">
            <a:solidFill>
              <a:srgbClr val="00CC0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35" name="Straight Connector 34">
            <a:extLst>
              <a:ext uri="{FF2B5EF4-FFF2-40B4-BE49-F238E27FC236}">
                <a16:creationId xmlns:a16="http://schemas.microsoft.com/office/drawing/2014/main" id="{355ED24D-7297-4220-9E7A-2E73712CCBBF}"/>
              </a:ext>
            </a:extLst>
          </p:cNvPr>
          <p:cNvSpPr/>
          <p:nvPr/>
        </p:nvSpPr>
        <p:spPr>
          <a:xfrm flipV="1">
            <a:off x="9810480" y="2319264"/>
            <a:ext cx="0" cy="1511999"/>
          </a:xfrm>
          <a:prstGeom prst="line">
            <a:avLst/>
          </a:prstGeom>
          <a:noFill/>
          <a:ln w="76320">
            <a:solidFill>
              <a:srgbClr val="00CC00"/>
            </a:solidFill>
            <a:prstDash val="solid"/>
          </a:ln>
        </p:spPr>
        <p:txBody>
          <a:bodyPr vert="horz" wrap="none" lIns="127800" tIns="82800" rIns="127800" bIns="828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37" name="Straight Connector 36">
            <a:extLst>
              <a:ext uri="{FF2B5EF4-FFF2-40B4-BE49-F238E27FC236}">
                <a16:creationId xmlns:a16="http://schemas.microsoft.com/office/drawing/2014/main" id="{CE6AE688-B897-4269-A6D5-3ECBF3EA8824}"/>
              </a:ext>
            </a:extLst>
          </p:cNvPr>
          <p:cNvSpPr/>
          <p:nvPr/>
        </p:nvSpPr>
        <p:spPr>
          <a:xfrm>
            <a:off x="8838480" y="3795264"/>
            <a:ext cx="0" cy="1476000"/>
          </a:xfrm>
          <a:prstGeom prst="line">
            <a:avLst/>
          </a:prstGeom>
          <a:noFill/>
          <a:ln w="76320">
            <a:solidFill>
              <a:srgbClr val="00CC0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id="{BF64A94B-42EB-4673-85DC-7539BFFB357F}"/>
              </a:ext>
            </a:extLst>
          </p:cNvPr>
          <p:cNvSpPr/>
          <p:nvPr/>
        </p:nvSpPr>
        <p:spPr>
          <a:xfrm>
            <a:off x="7254480" y="5235264"/>
            <a:ext cx="3204000" cy="0"/>
          </a:xfrm>
          <a:prstGeom prst="line">
            <a:avLst/>
          </a:prstGeom>
          <a:noFill/>
          <a:ln w="76320">
            <a:solidFill>
              <a:srgbClr val="00CC00"/>
            </a:solidFill>
            <a:prstDash val="solid"/>
          </a:ln>
        </p:spPr>
        <p:txBody>
          <a:bodyPr vert="horz" wrap="none" lIns="128160" tIns="83160" rIns="128160" bIns="831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5F0651-7ACF-412A-A326-ABF1EE457605}"/>
              </a:ext>
            </a:extLst>
          </p:cNvPr>
          <p:cNvSpPr txBox="1"/>
          <p:nvPr/>
        </p:nvSpPr>
        <p:spPr>
          <a:xfrm>
            <a:off x="7290480" y="4500144"/>
            <a:ext cx="3311999" cy="1452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4800" b="0" i="0" u="none" strike="noStrike" kern="1200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rPr>
              <a:t>Valor Inicial</a:t>
            </a:r>
            <a:br>
              <a:rPr lang="pt-BR" sz="4800" b="0" i="0" u="none" strike="noStrike" kern="1200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rPr>
            </a:br>
            <a:r>
              <a:rPr lang="pt-BR" sz="4800" b="0" i="0" u="none" strike="noStrike" kern="1200">
                <a:ln>
                  <a:noFill/>
                </a:ln>
                <a:latin typeface="Liberation Sans" pitchFamily="18"/>
                <a:ea typeface="Source Han Sans CN Regular" pitchFamily="2"/>
                <a:cs typeface="Lohit Devanagari" pitchFamily="2"/>
              </a:rPr>
              <a:t>(opcional)</a:t>
            </a:r>
          </a:p>
        </p:txBody>
      </p:sp>
    </p:spTree>
    <p:extLst>
      <p:ext uri="{BB962C8B-B14F-4D97-AF65-F5344CB8AC3E}">
        <p14:creationId xmlns:p14="http://schemas.microsoft.com/office/powerpoint/2010/main" val="310170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211E-BE42-4437-9D93-83405AA0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FCA6E-7086-4453-A8B6-E1F18B891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29408"/>
            <a:ext cx="10058400" cy="3797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861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8337-0FEF-4CB4-AFA2-8B429FBF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91B8-3963-40DD-983B-4987F75E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Saída</a:t>
            </a:r>
            <a:r>
              <a:rPr lang="en-US" dirty="0"/>
              <a:t> de dados</a:t>
            </a:r>
          </a:p>
          <a:p>
            <a:pPr lvl="1"/>
            <a:r>
              <a:rPr lang="en-US" dirty="0" err="1"/>
              <a:t>Escrever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(“</a:t>
            </a:r>
            <a:r>
              <a:rPr lang="en-US" dirty="0" err="1"/>
              <a:t>texto</a:t>
            </a:r>
            <a:r>
              <a:rPr lang="en-US" dirty="0"/>
              <a:t>”, </a:t>
            </a:r>
            <a:r>
              <a:rPr lang="en-US" dirty="0" err="1"/>
              <a:t>variáveis</a:t>
            </a:r>
            <a:r>
              <a:rPr lang="en-US" dirty="0"/>
              <a:t>)</a:t>
            </a:r>
          </a:p>
          <a:p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ser:</a:t>
            </a:r>
          </a:p>
          <a:p>
            <a:pPr lvl="1"/>
            <a:r>
              <a:rPr lang="en-US" dirty="0"/>
              <a:t>Normal -&gt; “Oi </a:t>
            </a:r>
            <a:r>
              <a:rPr lang="en-US" dirty="0" err="1"/>
              <a:t>gente</a:t>
            </a:r>
            <a:r>
              <a:rPr lang="en-US" dirty="0"/>
              <a:t>!”</a:t>
            </a:r>
          </a:p>
          <a:p>
            <a:pPr lvl="1"/>
            <a:r>
              <a:rPr lang="en-US" dirty="0"/>
              <a:t>Com tags de </a:t>
            </a:r>
            <a:r>
              <a:rPr lang="en-US" dirty="0" err="1"/>
              <a:t>formatação</a:t>
            </a:r>
            <a:r>
              <a:rPr lang="en-US" dirty="0"/>
              <a:t> -&gt; </a:t>
            </a:r>
            <a:r>
              <a:rPr lang="en-US" dirty="0" err="1"/>
              <a:t>printf</a:t>
            </a:r>
            <a:r>
              <a:rPr lang="en-US" dirty="0"/>
              <a:t>(“VISH! Ja </a:t>
            </a:r>
            <a:r>
              <a:rPr lang="en-US" dirty="0" err="1"/>
              <a:t>sao</a:t>
            </a:r>
            <a:r>
              <a:rPr lang="en-US" dirty="0"/>
              <a:t> %d : %d da tarde”,v1,v2)</a:t>
            </a:r>
          </a:p>
        </p:txBody>
      </p:sp>
    </p:spTree>
    <p:extLst>
      <p:ext uri="{BB962C8B-B14F-4D97-AF65-F5344CB8AC3E}">
        <p14:creationId xmlns:p14="http://schemas.microsoft.com/office/powerpoint/2010/main" val="257967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B2CD-5787-4511-8C88-6C8FC8EB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Formatação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4823A-9BC3-4757-AED4-76E6A28EC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Indica o tipo de dado</a:t>
            </a:r>
          </a:p>
          <a:p>
            <a:pPr lvl="1"/>
            <a:r>
              <a:rPr lang="pt-BR" dirty="0"/>
              <a:t>c -&gt; um caractere</a:t>
            </a:r>
          </a:p>
          <a:p>
            <a:pPr lvl="1"/>
            <a:r>
              <a:rPr lang="pt-BR" dirty="0"/>
              <a:t>d ou i -&gt; inteiros</a:t>
            </a:r>
          </a:p>
          <a:p>
            <a:pPr lvl="1"/>
            <a:r>
              <a:rPr lang="pt-BR" dirty="0"/>
              <a:t>f -&gt; real</a:t>
            </a:r>
          </a:p>
          <a:p>
            <a:pPr lvl="1"/>
            <a:r>
              <a:rPr lang="pt-BR" dirty="0"/>
              <a:t>% -&gt; mostra o caractere %</a:t>
            </a:r>
          </a:p>
        </p:txBody>
      </p:sp>
    </p:spTree>
    <p:extLst>
      <p:ext uri="{BB962C8B-B14F-4D97-AF65-F5344CB8AC3E}">
        <p14:creationId xmlns:p14="http://schemas.microsoft.com/office/powerpoint/2010/main" val="115152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A5B5F9-537C-4514-9DA4-DDE547738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197102"/>
            <a:ext cx="7696201" cy="44637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0CE03-BF43-47A7-BF87-EA97BC2C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pt-BR" dirty="0"/>
              <a:t>Exemplo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5774CCD-0CDB-4F40-8D13-F06859CA1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/>
              <a:t>\n </a:t>
            </a:r>
            <a:r>
              <a:rPr lang="en-US" dirty="0" err="1"/>
              <a:t>quebra</a:t>
            </a:r>
            <a:r>
              <a:rPr lang="en-US" dirty="0"/>
              <a:t> a </a:t>
            </a:r>
            <a:r>
              <a:rPr lang="en-US" dirty="0" err="1"/>
              <a:t>linha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2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C913F2-BF64-4E7F-AF8D-DA7CA99C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pt-BR" dirty="0"/>
              <a:t>Mais opções de formatação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9938FB-E733-430A-A0D3-AF85CE64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rPr lang="pt-BR" dirty="0"/>
              <a:t>-</a:t>
            </a:r>
          </a:p>
          <a:p>
            <a:pPr lvl="1"/>
            <a:r>
              <a:rPr lang="pt-BR" dirty="0"/>
              <a:t>Justifica a informação à esquerda</a:t>
            </a:r>
          </a:p>
          <a:p>
            <a:r>
              <a:rPr lang="pt-BR" dirty="0"/>
              <a:t>+</a:t>
            </a:r>
          </a:p>
          <a:p>
            <a:pPr lvl="1"/>
            <a:r>
              <a:rPr lang="pt-BR" dirty="0"/>
              <a:t>Força mostrar o sinal junto ao número</a:t>
            </a:r>
          </a:p>
          <a:p>
            <a:r>
              <a:rPr lang="pt-BR" dirty="0"/>
              <a:t>0 -&gt; preenche o número à esquerda com 0</a:t>
            </a:r>
          </a:p>
          <a:p>
            <a:r>
              <a:rPr lang="pt-BR" dirty="0"/>
              <a:t>Também é possível definir a quantidade de caracteres que serão impressos</a:t>
            </a:r>
          </a:p>
        </p:txBody>
      </p:sp>
    </p:spTree>
    <p:extLst>
      <p:ext uri="{BB962C8B-B14F-4D97-AF65-F5344CB8AC3E}">
        <p14:creationId xmlns:p14="http://schemas.microsoft.com/office/powerpoint/2010/main" val="350298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0B4A-A39C-4A22-ACAE-E74DFB8B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 err="1"/>
              <a:t>Exemplo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07F86-7A4B-405E-BE88-DFC57F6C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55139"/>
            <a:ext cx="10058400" cy="3545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963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6855D72C-D20C-40C8-B05D-A7B973F6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572797"/>
            <a:ext cx="7696201" cy="17124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BE0804-AD11-4034-8327-4C647940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formatação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B4A4-47EC-462C-9350-5494636F1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pt-BR" dirty="0"/>
              <a:t>Possível formatar casas depois da virgula ao mostrar um número real</a:t>
            </a:r>
          </a:p>
        </p:txBody>
      </p:sp>
    </p:spTree>
    <p:extLst>
      <p:ext uri="{BB962C8B-B14F-4D97-AF65-F5344CB8AC3E}">
        <p14:creationId xmlns:p14="http://schemas.microsoft.com/office/powerpoint/2010/main" val="3720378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7E19DA1-499B-4847-B9EC-85CBAA4FB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dirty="0" err="1"/>
              <a:t>Depois</a:t>
            </a:r>
            <a:r>
              <a:rPr lang="en-US" dirty="0"/>
              <a:t> de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B329F9-CAF2-4EA6-919A-31292D62B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Como fazer um programa que calcule a media de um aluno em C?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79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C190-0664-45DC-9044-CBC7DCC2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0A0C-FA9C-4B6E-B762-0B3F5722A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compilada</a:t>
            </a:r>
          </a:p>
          <a:p>
            <a:r>
              <a:rPr lang="pt-BR" dirty="0" err="1"/>
              <a:t>Portugol</a:t>
            </a:r>
            <a:r>
              <a:rPr lang="pt-BR" dirty="0"/>
              <a:t> para C</a:t>
            </a:r>
          </a:p>
          <a:p>
            <a:r>
              <a:rPr lang="pt-BR" dirty="0"/>
              <a:t>Vários compiladores</a:t>
            </a:r>
          </a:p>
          <a:p>
            <a:r>
              <a:rPr lang="pt-BR" dirty="0"/>
              <a:t>Linux normalmente se usa o GCC</a:t>
            </a:r>
          </a:p>
          <a:p>
            <a:r>
              <a:rPr lang="pt-BR" dirty="0" err="1"/>
              <a:t>Dev</a:t>
            </a:r>
            <a:r>
              <a:rPr lang="pt-BR" dirty="0"/>
              <a:t> C++ no Windows</a:t>
            </a:r>
          </a:p>
          <a:p>
            <a:r>
              <a:rPr lang="pt-BR" dirty="0"/>
              <a:t>Possui versões online</a:t>
            </a:r>
          </a:p>
          <a:p>
            <a:r>
              <a:rPr lang="pt-BR" dirty="0"/>
              <a:t>Versões mobile</a:t>
            </a:r>
          </a:p>
        </p:txBody>
      </p:sp>
    </p:spTree>
    <p:extLst>
      <p:ext uri="{BB962C8B-B14F-4D97-AF65-F5344CB8AC3E}">
        <p14:creationId xmlns:p14="http://schemas.microsoft.com/office/powerpoint/2010/main" val="622433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60CBD0-7673-43C3-A81E-A5E1F96F2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437102"/>
            <a:ext cx="7696201" cy="5983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59895B-4DE8-4193-91D2-CF109AA7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 err="1"/>
              <a:t>Exemplo</a:t>
            </a:r>
            <a:endParaRPr lang="pt-BR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02C07ED-8AC6-4311-B1E8-ECBEC3A76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1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F1EABCD-73F3-4B97-85DB-376C1B1A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 err="1"/>
              <a:t>Entendendo</a:t>
            </a:r>
            <a:r>
              <a:rPr lang="en-US" dirty="0"/>
              <a:t> o </a:t>
            </a:r>
            <a:r>
              <a:rPr lang="en-US" dirty="0" err="1"/>
              <a:t>código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9CC518-0D0A-44E2-9C75-4D12E14D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rPr lang="pt-BR" dirty="0"/>
              <a:t>Linha 5 e 6 definem as variáveis</a:t>
            </a:r>
          </a:p>
          <a:p>
            <a:pPr lvl="1"/>
            <a:r>
              <a:rPr lang="pt-BR" dirty="0"/>
              <a:t>Não existe uma seção var como em </a:t>
            </a:r>
            <a:r>
              <a:rPr lang="pt-BR" dirty="0" err="1"/>
              <a:t>portugol</a:t>
            </a:r>
            <a:endParaRPr lang="pt-BR" dirty="0"/>
          </a:p>
          <a:p>
            <a:r>
              <a:rPr lang="pt-BR" dirty="0"/>
              <a:t>Linha 7 exibe a mensagem para digitar uma nota</a:t>
            </a:r>
          </a:p>
          <a:p>
            <a:pPr lvl="1"/>
            <a:r>
              <a:rPr lang="pt-BR" dirty="0"/>
              <a:t>Isso é feito com </a:t>
            </a:r>
            <a:r>
              <a:rPr lang="pt-BR" dirty="0" err="1"/>
              <a:t>printf</a:t>
            </a:r>
            <a:endParaRPr lang="pt-BR" dirty="0"/>
          </a:p>
          <a:p>
            <a:r>
              <a:rPr lang="pt-BR" dirty="0"/>
              <a:t>Linha 8 lê um inteiro da entrada do sistema;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scanf</a:t>
            </a:r>
            <a:r>
              <a:rPr lang="pt-BR" dirty="0"/>
              <a:t> faz essa tarefa</a:t>
            </a:r>
          </a:p>
          <a:p>
            <a:pPr lvl="1"/>
            <a:r>
              <a:rPr lang="pt-BR" dirty="0"/>
              <a:t>Para ele funcionar é necessário passar o tipo que será lido (%d – inteiro, %f – </a:t>
            </a:r>
            <a:r>
              <a:rPr lang="pt-BR" dirty="0" err="1"/>
              <a:t>float</a:t>
            </a:r>
            <a:r>
              <a:rPr lang="pt-BR" dirty="0"/>
              <a:t>, %c – char) e a variável</a:t>
            </a:r>
          </a:p>
          <a:p>
            <a:pPr lvl="1"/>
            <a:r>
              <a:rPr lang="pt-BR" dirty="0"/>
              <a:t>O &amp; na frente do nome da variável diz que é uma referência a ela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02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026E-6414-4374-9EE9-AE3E3581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EFA0-B9D4-424C-8D0E-5C3E43109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referência de uma variável é seu endereço na memória</a:t>
            </a:r>
          </a:p>
          <a:p>
            <a:r>
              <a:rPr lang="pt-BR" dirty="0"/>
              <a:t>Assim, mesmo fora do programa principal, é possível mudar o valor que está dentro dela</a:t>
            </a:r>
          </a:p>
          <a:p>
            <a:pPr lvl="1"/>
            <a:r>
              <a:rPr lang="pt-BR" dirty="0"/>
              <a:t>É como se eu contasse para outra pessoa onde está a minha gaveta de meias e ela fosse lá guardar minhas roupas</a:t>
            </a:r>
          </a:p>
          <a:p>
            <a:pPr lvl="1"/>
            <a:r>
              <a:rPr lang="pt-BR" dirty="0"/>
              <a:t>Quando eu precisar de uma meia só ir na mesma gaveta buscar</a:t>
            </a:r>
          </a:p>
        </p:txBody>
      </p:sp>
    </p:spTree>
    <p:extLst>
      <p:ext uri="{BB962C8B-B14F-4D97-AF65-F5344CB8AC3E}">
        <p14:creationId xmlns:p14="http://schemas.microsoft.com/office/powerpoint/2010/main" val="1245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0129-560D-42BA-B67A-A745075F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Aritméticos</a:t>
            </a:r>
            <a:endParaRPr lang="pt-B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48949D-D7E6-478E-81C5-289C856B83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891549"/>
              </p:ext>
            </p:extLst>
          </p:nvPr>
        </p:nvGraphicFramePr>
        <p:xfrm>
          <a:off x="1066800" y="2103438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98841314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31300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Significado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0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4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Subtração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Multiplicação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Divisão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3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5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293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9FAD-E158-4EA7-A9A8-8FEB0C9C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Entendendo</a:t>
            </a:r>
            <a:r>
              <a:rPr lang="en-US" dirty="0"/>
              <a:t> o </a:t>
            </a:r>
            <a:r>
              <a:rPr lang="en-US" dirty="0" err="1"/>
              <a:t>código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213B-F5C1-41E7-8B4F-09BB3AA3D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linha 15 o cálculo é feito e o resultado jogado dentro da variável média</a:t>
            </a:r>
          </a:p>
          <a:p>
            <a:r>
              <a:rPr lang="pt-BR" dirty="0"/>
              <a:t>Na linha 16 é exibido o valor da média</a:t>
            </a:r>
          </a:p>
          <a:p>
            <a:pPr lvl="1"/>
            <a:r>
              <a:rPr lang="pt-BR" dirty="0"/>
              <a:t>O %.2f indica que naquele lugar será exibido um valor </a:t>
            </a:r>
            <a:r>
              <a:rPr lang="pt-BR" dirty="0" err="1"/>
              <a:t>float</a:t>
            </a:r>
            <a:r>
              <a:rPr lang="pt-BR" dirty="0"/>
              <a:t> com duas casas após a virgula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171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DA31-DC61-4F18-B0B4-FB683868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Constantes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FDC2-FE56-4AB7-B1AE-BF3DAA2D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vezes é necessário definir um nome que seja equivalente a um valor</a:t>
            </a:r>
          </a:p>
          <a:p>
            <a:r>
              <a:rPr lang="pt-BR" dirty="0"/>
              <a:t>Uma constante possui esse nome pois seu valor não muda durante toda a execução do programa</a:t>
            </a:r>
          </a:p>
          <a:p>
            <a:r>
              <a:rPr lang="pt-BR" dirty="0"/>
              <a:t>É utilizada a palavra define para definir uma constante</a:t>
            </a:r>
          </a:p>
        </p:txBody>
      </p:sp>
    </p:spTree>
    <p:extLst>
      <p:ext uri="{BB962C8B-B14F-4D97-AF65-F5344CB8AC3E}">
        <p14:creationId xmlns:p14="http://schemas.microsoft.com/office/powerpoint/2010/main" val="786812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DA06-EC4A-48F4-8AD9-ED1DBF5C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 err="1"/>
              <a:t>Constantes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D1CBC-77CD-4AC0-ABC6-A71427F6E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68880"/>
            <a:ext cx="10058400" cy="3118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0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841B-9FD9-4BD9-98F9-7E45DF71E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Dev C++</a:t>
            </a:r>
            <a:endParaRPr lang="pt-BR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4A6E041-B3B1-4FBA-AB30-C51F4727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336417"/>
            <a:ext cx="10058400" cy="1383029"/>
          </a:xfrm>
          <a:prstGeom prst="rect">
            <a:avLst/>
          </a:prstGeom>
          <a:noFill/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0971D55-7B5B-4C2F-ADE1-89055ABB1267}"/>
              </a:ext>
            </a:extLst>
          </p:cNvPr>
          <p:cNvSpPr/>
          <p:nvPr/>
        </p:nvSpPr>
        <p:spPr>
          <a:xfrm>
            <a:off x="5857240" y="3698240"/>
            <a:ext cx="381000" cy="381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EC6620-BE18-4E70-8686-A1A325165D6C}"/>
              </a:ext>
            </a:extLst>
          </p:cNvPr>
          <p:cNvSpPr/>
          <p:nvPr/>
        </p:nvSpPr>
        <p:spPr>
          <a:xfrm>
            <a:off x="6352540" y="3698240"/>
            <a:ext cx="381000" cy="3810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037DC-BD09-4837-9E8D-32E44CF55664}"/>
              </a:ext>
            </a:extLst>
          </p:cNvPr>
          <p:cNvSpPr txBox="1"/>
          <p:nvPr/>
        </p:nvSpPr>
        <p:spPr>
          <a:xfrm>
            <a:off x="6047740" y="2691761"/>
            <a:ext cx="17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Compila</a:t>
            </a:r>
            <a:r>
              <a:rPr lang="en-US" dirty="0"/>
              <a:t> o </a:t>
            </a:r>
            <a:r>
              <a:rPr lang="en-US" dirty="0" err="1"/>
              <a:t>código</a:t>
            </a:r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A3C53-556E-4189-9344-94FD01C09D86}"/>
              </a:ext>
            </a:extLst>
          </p:cNvPr>
          <p:cNvSpPr txBox="1"/>
          <p:nvPr/>
        </p:nvSpPr>
        <p:spPr>
          <a:xfrm>
            <a:off x="6543040" y="4256397"/>
            <a:ext cx="265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Compila</a:t>
            </a:r>
            <a:r>
              <a:rPr lang="en-US" dirty="0"/>
              <a:t> e </a:t>
            </a:r>
            <a:r>
              <a:rPr lang="en-US" dirty="0" err="1"/>
              <a:t>executa</a:t>
            </a:r>
            <a:r>
              <a:rPr lang="en-US" dirty="0"/>
              <a:t> o </a:t>
            </a:r>
            <a:r>
              <a:rPr lang="en-US" dirty="0" err="1"/>
              <a:t>código</a:t>
            </a:r>
            <a:endParaRPr lang="pt-B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D24AD-3B74-4522-BE09-1E752406C2D1}"/>
              </a:ext>
            </a:extLst>
          </p:cNvPr>
          <p:cNvCxnSpPr>
            <a:stCxn id="6" idx="0"/>
            <a:endCxn id="9" idx="1"/>
          </p:cNvCxnSpPr>
          <p:nvPr/>
        </p:nvCxnSpPr>
        <p:spPr>
          <a:xfrm flipV="1">
            <a:off x="6047740" y="2876427"/>
            <a:ext cx="0" cy="8218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38FF18-4F78-4AE0-BC6B-FCB3A22897C9}"/>
              </a:ext>
            </a:extLst>
          </p:cNvPr>
          <p:cNvCxnSpPr/>
          <p:nvPr/>
        </p:nvCxnSpPr>
        <p:spPr>
          <a:xfrm>
            <a:off x="6047740" y="3061093"/>
            <a:ext cx="178221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24BA56-6F6A-49EA-9F4A-7E15747A7982}"/>
              </a:ext>
            </a:extLst>
          </p:cNvPr>
          <p:cNvCxnSpPr>
            <a:stCxn id="8" idx="4"/>
            <a:endCxn id="11" idx="1"/>
          </p:cNvCxnSpPr>
          <p:nvPr/>
        </p:nvCxnSpPr>
        <p:spPr>
          <a:xfrm>
            <a:off x="6543040" y="4079240"/>
            <a:ext cx="0" cy="36182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73BDDD-8E46-42EE-9B7E-AE3AAAE09A7F}"/>
              </a:ext>
            </a:extLst>
          </p:cNvPr>
          <p:cNvCxnSpPr>
            <a:cxnSpLocks/>
          </p:cNvCxnSpPr>
          <p:nvPr/>
        </p:nvCxnSpPr>
        <p:spPr>
          <a:xfrm>
            <a:off x="6543040" y="4256397"/>
            <a:ext cx="269748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3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861C-C445-4123-85B3-1377AE78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pt-BR" dirty="0"/>
              <a:t>Primeiro exemplo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4265B-5B72-4ABE-B789-8605FE55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16837"/>
            <a:ext cx="10058400" cy="3822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225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9850-27D6-49D8-AE23-A2B95188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0021F-F5B9-412D-9789-035FCE0C5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Sintaxe do C e do </a:t>
            </a:r>
            <a:r>
              <a:rPr lang="pt-BR" dirty="0" err="1"/>
              <a:t>Portugol</a:t>
            </a:r>
            <a:r>
              <a:rPr lang="pt-BR" dirty="0"/>
              <a:t> são diferentes</a:t>
            </a:r>
          </a:p>
          <a:p>
            <a:r>
              <a:rPr lang="pt-BR" dirty="0"/>
              <a:t>Primeira linha inclui a biblioteca “básica”</a:t>
            </a:r>
          </a:p>
          <a:p>
            <a:pPr lvl="1"/>
            <a:r>
              <a:rPr lang="pt-BR" dirty="0" err="1"/>
              <a:t>stdio.h</a:t>
            </a:r>
            <a:endParaRPr lang="pt-BR" dirty="0"/>
          </a:p>
          <a:p>
            <a:pPr lvl="1"/>
            <a:r>
              <a:rPr lang="pt-BR" dirty="0"/>
              <a:t>Biblioteca é um conjunto de funções</a:t>
            </a:r>
          </a:p>
          <a:p>
            <a:r>
              <a:rPr lang="pt-BR" dirty="0"/>
              <a:t>A </a:t>
            </a:r>
            <a:r>
              <a:rPr lang="pt-BR" dirty="0" err="1"/>
              <a:t>stdio.h</a:t>
            </a:r>
            <a:r>
              <a:rPr lang="pt-BR" dirty="0"/>
              <a:t> possui controles de entrada e saída</a:t>
            </a:r>
          </a:p>
          <a:p>
            <a:pPr lvl="1"/>
            <a:r>
              <a:rPr lang="pt-BR" dirty="0"/>
              <a:t>Sempre será utilizada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3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E817-BE25-41EB-8371-BC620094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Entendendo</a:t>
            </a:r>
            <a:r>
              <a:rPr lang="en-US" dirty="0"/>
              <a:t> o </a:t>
            </a:r>
            <a:r>
              <a:rPr lang="en-US" dirty="0" err="1"/>
              <a:t>código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8C58-904F-4C40-BD67-1611A2255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função</a:t>
            </a:r>
            <a:r>
              <a:rPr lang="en-US" dirty="0"/>
              <a:t> main é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Código do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colocado</a:t>
            </a:r>
            <a:endParaRPr lang="en-US" dirty="0"/>
          </a:p>
          <a:p>
            <a:pPr lvl="1"/>
            <a:r>
              <a:rPr lang="en-US" dirty="0" err="1"/>
              <a:t>Tudo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entre as </a:t>
            </a:r>
            <a:r>
              <a:rPr lang="en-US" dirty="0" err="1"/>
              <a:t>chaves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dentro da </a:t>
            </a:r>
            <a:r>
              <a:rPr lang="en-US" dirty="0" err="1"/>
              <a:t>função</a:t>
            </a:r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 é a </a:t>
            </a:r>
            <a:r>
              <a:rPr lang="en-US" dirty="0" err="1"/>
              <a:t>função</a:t>
            </a:r>
            <a:r>
              <a:rPr lang="en-US" dirty="0"/>
              <a:t> que </a:t>
            </a:r>
            <a:r>
              <a:rPr lang="en-US" dirty="0" err="1"/>
              <a:t>escreve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endParaRPr lang="en-US" dirty="0"/>
          </a:p>
          <a:p>
            <a:pPr lvl="1"/>
            <a:r>
              <a:rPr lang="en-US" dirty="0"/>
              <a:t>Similar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escreva</a:t>
            </a:r>
            <a:r>
              <a:rPr lang="en-US" dirty="0"/>
              <a:t> no </a:t>
            </a:r>
            <a:r>
              <a:rPr lang="en-US" dirty="0" err="1"/>
              <a:t>portugol</a:t>
            </a:r>
            <a:endParaRPr lang="en-US" dirty="0"/>
          </a:p>
          <a:p>
            <a:r>
              <a:rPr lang="en-US" dirty="0"/>
              <a:t>Return indica o </a:t>
            </a:r>
            <a:r>
              <a:rPr lang="en-US" dirty="0" err="1"/>
              <a:t>fim</a:t>
            </a:r>
            <a:r>
              <a:rPr lang="en-US" dirty="0"/>
              <a:t> da </a:t>
            </a:r>
            <a:r>
              <a:rPr lang="en-US" dirty="0" err="1"/>
              <a:t>execução</a:t>
            </a:r>
            <a:r>
              <a:rPr lang="en-US" dirty="0"/>
              <a:t> do </a:t>
            </a:r>
            <a:r>
              <a:rPr lang="en-US" dirty="0" err="1"/>
              <a:t>programa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392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A0EF-7DC1-4E75-9821-E72D2BE8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Código </a:t>
            </a:r>
            <a:r>
              <a:rPr lang="en-US" dirty="0" err="1"/>
              <a:t>em</a:t>
            </a:r>
            <a:r>
              <a:rPr lang="en-US" dirty="0"/>
              <a:t> C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E46E-8AE5-444E-A458-A694BE42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 para </a:t>
            </a:r>
            <a:r>
              <a:rPr lang="en-US" dirty="0" err="1"/>
              <a:t>declaração</a:t>
            </a:r>
            <a:r>
              <a:rPr lang="en-US" dirty="0"/>
              <a:t> das </a:t>
            </a:r>
            <a:r>
              <a:rPr lang="en-US" dirty="0" err="1"/>
              <a:t>variáveis</a:t>
            </a:r>
            <a:endParaRPr lang="en-US" dirty="0"/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inicio</a:t>
            </a:r>
            <a:r>
              <a:rPr lang="en-US" dirty="0"/>
              <a:t> e </a:t>
            </a:r>
            <a:r>
              <a:rPr lang="en-US" dirty="0" err="1"/>
              <a:t>fim</a:t>
            </a:r>
            <a:endParaRPr lang="en-US" dirty="0"/>
          </a:p>
          <a:p>
            <a:pPr lvl="1"/>
            <a:r>
              <a:rPr lang="en-US" dirty="0" err="1"/>
              <a:t>Fica</a:t>
            </a:r>
            <a:r>
              <a:rPr lang="en-US" dirty="0"/>
              <a:t> dentro da </a:t>
            </a:r>
            <a:r>
              <a:rPr lang="en-US" dirty="0" err="1"/>
              <a:t>função</a:t>
            </a:r>
            <a:r>
              <a:rPr lang="en-US" dirty="0"/>
              <a:t> main</a:t>
            </a:r>
          </a:p>
          <a:p>
            <a:r>
              <a:rPr lang="en-US" dirty="0" err="1"/>
              <a:t>Linhas</a:t>
            </a:r>
            <a:r>
              <a:rPr lang="en-US" dirty="0"/>
              <a:t> </a:t>
            </a:r>
            <a:r>
              <a:rPr lang="en-US" dirty="0" err="1"/>
              <a:t>terminam</a:t>
            </a:r>
            <a:r>
              <a:rPr lang="en-US" dirty="0"/>
              <a:t> com ;</a:t>
            </a:r>
          </a:p>
          <a:p>
            <a:r>
              <a:rPr lang="en-US" dirty="0"/>
              <a:t>Case sensitive</a:t>
            </a:r>
          </a:p>
          <a:p>
            <a:r>
              <a:rPr lang="en-US" dirty="0"/>
              <a:t>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é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poderosa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80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24FD-AAB8-41D7-A1A9-1CEAB0C7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Variáveis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571D-D49D-4DAE-8F26-5AF1177AE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Mesmo conceito já visto com </a:t>
            </a:r>
            <a:r>
              <a:rPr lang="pt-BR" dirty="0" err="1"/>
              <a:t>Portugol</a:t>
            </a:r>
            <a:endParaRPr lang="pt-BR" dirty="0"/>
          </a:p>
          <a:p>
            <a:r>
              <a:rPr lang="pt-BR" dirty="0"/>
              <a:t>Diferença são os tipos e a forma de declaração</a:t>
            </a:r>
          </a:p>
        </p:txBody>
      </p:sp>
    </p:spTree>
    <p:extLst>
      <p:ext uri="{BB962C8B-B14F-4D97-AF65-F5344CB8AC3E}">
        <p14:creationId xmlns:p14="http://schemas.microsoft.com/office/powerpoint/2010/main" val="49022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6EB7-EA4E-4216-AF53-AF86E65A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Tipo </a:t>
            </a:r>
            <a:r>
              <a:rPr lang="en-US" dirty="0" err="1"/>
              <a:t>em</a:t>
            </a:r>
            <a:r>
              <a:rPr lang="en-US" dirty="0"/>
              <a:t> C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F1EF-96D8-4F7C-AECA-088EADA13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</a:t>
            </a:r>
          </a:p>
          <a:p>
            <a:pPr lvl="1"/>
            <a:r>
              <a:rPr lang="pt-BR" dirty="0"/>
              <a:t>Valores inteiros</a:t>
            </a:r>
          </a:p>
          <a:p>
            <a:pPr lvl="1"/>
            <a:r>
              <a:rPr lang="pt-BR" dirty="0"/>
              <a:t>Análogo ao inteiro em </a:t>
            </a:r>
            <a:r>
              <a:rPr lang="pt-BR" dirty="0" err="1"/>
              <a:t>Portugol</a:t>
            </a:r>
            <a:endParaRPr lang="pt-BR" dirty="0"/>
          </a:p>
          <a:p>
            <a:r>
              <a:rPr lang="pt-BR" dirty="0" err="1"/>
              <a:t>float</a:t>
            </a:r>
            <a:endParaRPr lang="pt-BR" dirty="0"/>
          </a:p>
          <a:p>
            <a:pPr lvl="1"/>
            <a:r>
              <a:rPr lang="pt-BR" dirty="0"/>
              <a:t>Tipo de ponto flutuante</a:t>
            </a:r>
          </a:p>
          <a:p>
            <a:pPr lvl="1"/>
            <a:r>
              <a:rPr lang="pt-BR" dirty="0"/>
              <a:t>Análogo ao real do </a:t>
            </a:r>
            <a:r>
              <a:rPr lang="pt-BR" dirty="0" err="1"/>
              <a:t>Portugol</a:t>
            </a:r>
            <a:endParaRPr lang="pt-BR" dirty="0"/>
          </a:p>
          <a:p>
            <a:r>
              <a:rPr lang="pt-BR" dirty="0" err="1"/>
              <a:t>double</a:t>
            </a:r>
            <a:endParaRPr lang="pt-BR" dirty="0"/>
          </a:p>
          <a:p>
            <a:pPr lvl="1"/>
            <a:r>
              <a:rPr lang="pt-BR" dirty="0"/>
              <a:t>Ponto flutuante com o dobro da precisão do </a:t>
            </a:r>
            <a:r>
              <a:rPr lang="pt-BR" dirty="0" err="1"/>
              <a:t>float</a:t>
            </a:r>
            <a:endParaRPr lang="pt-BR" dirty="0"/>
          </a:p>
          <a:p>
            <a:r>
              <a:rPr lang="pt-BR" dirty="0"/>
              <a:t>char</a:t>
            </a:r>
          </a:p>
          <a:p>
            <a:pPr lvl="1"/>
            <a:r>
              <a:rPr lang="pt-BR" dirty="0"/>
              <a:t>Valor de UM caractere (uma letra ou digito)</a:t>
            </a:r>
          </a:p>
        </p:txBody>
      </p:sp>
    </p:spTree>
    <p:extLst>
      <p:ext uri="{BB962C8B-B14F-4D97-AF65-F5344CB8AC3E}">
        <p14:creationId xmlns:p14="http://schemas.microsoft.com/office/powerpoint/2010/main" val="3041966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4_Win32_MO - v4" id="{2AE1B83A-9721-4EF8-B275-2624D019C8C0}" vid="{8CDF83C5-BCF3-42CE-9DDC-151D6253C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100BE13AE0FB4AB0E5C5823AEC5633" ma:contentTypeVersion="2" ma:contentTypeDescription="Crie um novo documento." ma:contentTypeScope="" ma:versionID="c6a229bb6899f2c28614582dd7ef69f5">
  <xsd:schema xmlns:xsd="http://www.w3.org/2001/XMLSchema" xmlns:xs="http://www.w3.org/2001/XMLSchema" xmlns:p="http://schemas.microsoft.com/office/2006/metadata/properties" xmlns:ns2="7243f0ac-0e9f-46cc-b4af-27b38bb3031d" targetNamespace="http://schemas.microsoft.com/office/2006/metadata/properties" ma:root="true" ma:fieldsID="758ebdbf90d9b179ef20a4aa81fac556" ns2:_="">
    <xsd:import namespace="7243f0ac-0e9f-46cc-b4af-27b38bb303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43f0ac-0e9f-46cc-b4af-27b38bb303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0B69D3-1C1B-4A0E-AA08-418C16707F04}"/>
</file>

<file path=customXml/itemProps3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Widescreen</PresentationFormat>
  <Paragraphs>122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Garamond</vt:lpstr>
      <vt:lpstr>Liberation Sans</vt:lpstr>
      <vt:lpstr>SavonVTI</vt:lpstr>
      <vt:lpstr>Introdução a linguagem C</vt:lpstr>
      <vt:lpstr>Linguagem C</vt:lpstr>
      <vt:lpstr>Dev C++</vt:lpstr>
      <vt:lpstr>Primeiro exemplo</vt:lpstr>
      <vt:lpstr>Entendendo o código</vt:lpstr>
      <vt:lpstr>Entendendo o código</vt:lpstr>
      <vt:lpstr>Código em C</vt:lpstr>
      <vt:lpstr>Variáveis</vt:lpstr>
      <vt:lpstr>Tipo em C</vt:lpstr>
      <vt:lpstr>Variáveis em C</vt:lpstr>
      <vt:lpstr>Variáveis em C</vt:lpstr>
      <vt:lpstr>Variáveis em C</vt:lpstr>
      <vt:lpstr>Printf</vt:lpstr>
      <vt:lpstr>Formatação</vt:lpstr>
      <vt:lpstr>Exemplo</vt:lpstr>
      <vt:lpstr>Mais opções de formatação</vt:lpstr>
      <vt:lpstr>Exemplo</vt:lpstr>
      <vt:lpstr>Mais formatação</vt:lpstr>
      <vt:lpstr>Depois de tudo isso…</vt:lpstr>
      <vt:lpstr>Exemplo</vt:lpstr>
      <vt:lpstr>Entendendo o código</vt:lpstr>
      <vt:lpstr>Scanf</vt:lpstr>
      <vt:lpstr>Operadores Aritméticos</vt:lpstr>
      <vt:lpstr>Entendendo o código</vt:lpstr>
      <vt:lpstr>Constantes</vt:lpstr>
      <vt:lpstr>Constantes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linguagem C</dc:title>
  <dc:creator>João Cardia</dc:creator>
  <cp:lastModifiedBy>João Cardia</cp:lastModifiedBy>
  <cp:revision>1</cp:revision>
  <dcterms:created xsi:type="dcterms:W3CDTF">2020-09-11T18:35:42Z</dcterms:created>
  <dcterms:modified xsi:type="dcterms:W3CDTF">2020-09-11T18:35:51Z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0x0101006F100BE13AE0FB4AB0E5C5823AEC5633</vt:lpwstr>
  </property>
</Properties>
</file>