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56" r:id="rId2"/>
    <p:sldId id="257" r:id="rId3"/>
    <p:sldId id="299" r:id="rId4"/>
    <p:sldId id="331" r:id="rId5"/>
    <p:sldId id="422" r:id="rId6"/>
    <p:sldId id="423" r:id="rId7"/>
    <p:sldId id="294" r:id="rId8"/>
    <p:sldId id="295" r:id="rId9"/>
    <p:sldId id="296" r:id="rId10"/>
    <p:sldId id="297" r:id="rId11"/>
    <p:sldId id="298" r:id="rId12"/>
    <p:sldId id="329" r:id="rId13"/>
    <p:sldId id="330" r:id="rId14"/>
    <p:sldId id="392" r:id="rId15"/>
    <p:sldId id="333" r:id="rId16"/>
    <p:sldId id="394" r:id="rId17"/>
    <p:sldId id="395" r:id="rId18"/>
    <p:sldId id="415" r:id="rId19"/>
    <p:sldId id="405" r:id="rId20"/>
    <p:sldId id="406" r:id="rId21"/>
    <p:sldId id="407" r:id="rId22"/>
    <p:sldId id="408" r:id="rId23"/>
    <p:sldId id="409" r:id="rId24"/>
    <p:sldId id="416" r:id="rId25"/>
    <p:sldId id="414" r:id="rId26"/>
    <p:sldId id="417" r:id="rId27"/>
    <p:sldId id="410" r:id="rId28"/>
    <p:sldId id="411" r:id="rId29"/>
    <p:sldId id="412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29" r:id="rId39"/>
    <p:sldId id="404" r:id="rId40"/>
    <p:sldId id="421" r:id="rId41"/>
    <p:sldId id="424" r:id="rId42"/>
    <p:sldId id="425" r:id="rId43"/>
    <p:sldId id="427" r:id="rId44"/>
    <p:sldId id="365" r:id="rId45"/>
    <p:sldId id="366" r:id="rId46"/>
    <p:sldId id="367" r:id="rId47"/>
    <p:sldId id="368" r:id="rId48"/>
    <p:sldId id="369" r:id="rId49"/>
    <p:sldId id="372" r:id="rId50"/>
    <p:sldId id="419" r:id="rId51"/>
    <p:sldId id="420" r:id="rId52"/>
    <p:sldId id="373" r:id="rId53"/>
    <p:sldId id="374" r:id="rId54"/>
    <p:sldId id="308" r:id="rId55"/>
    <p:sldId id="426" r:id="rId56"/>
    <p:sldId id="428" r:id="rId57"/>
    <p:sldId id="430" r:id="rId58"/>
    <p:sldId id="385" r:id="rId59"/>
    <p:sldId id="39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123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828504"/>
        <c:axId val="2071831976"/>
      </c:lineChart>
      <c:catAx>
        <c:axId val="20718285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71831976"/>
        <c:crosses val="autoZero"/>
        <c:auto val="1"/>
        <c:lblAlgn val="ctr"/>
        <c:lblOffset val="100"/>
        <c:noMultiLvlLbl val="0"/>
      </c:catAx>
      <c:valAx>
        <c:axId val="207183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828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847928"/>
        <c:axId val="2071851432"/>
      </c:barChart>
      <c:catAx>
        <c:axId val="20718479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1851432"/>
        <c:crosses val="autoZero"/>
        <c:auto val="1"/>
        <c:lblAlgn val="ctr"/>
        <c:lblOffset val="100"/>
        <c:noMultiLvlLbl val="0"/>
      </c:catAx>
      <c:valAx>
        <c:axId val="207185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847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55798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windows.devices.sensors.accelerometer?cs-save-lang=1&amp;cs-lang=csharp%23code-snippet-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247548(v=vs.105)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feature=player_embedded&amp;v=CstjUAEqKbI&amp;t=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EE590-Winter2015/Homework1.g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system.windows.threading.dispatcher.aspx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Callbacks, Events and Lambdas</a:t>
            </a:r>
            <a:endParaRPr lang="en-US" dirty="0"/>
          </a:p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Introduces errors through ‘aliasing’</a:t>
            </a:r>
          </a:p>
          <a:p>
            <a:pPr lvl="1"/>
            <a:r>
              <a:rPr lang="en-US" dirty="0" smtClean="0"/>
              <a:t>Limits the range of frequencies able to be accurately captured</a:t>
            </a:r>
          </a:p>
          <a:p>
            <a:pPr lvl="1"/>
            <a:r>
              <a:rPr lang="en-US" dirty="0" smtClean="0"/>
              <a:t>Root of most common mistakes with sampled data</a:t>
            </a:r>
            <a:endParaRPr lang="en-US" dirty="0"/>
          </a:p>
        </p:txBody>
      </p:sp>
      <p:pic>
        <p:nvPicPr>
          <p:cNvPr id="1028" name="Picture 4" descr="File:AliasingSin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3962400"/>
            <a:ext cx="7343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If capturing an X Hz signal, need to sample at a rate of at least 2X Hz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samplerates</a:t>
            </a:r>
            <a:r>
              <a:rPr lang="en-US" dirty="0" smtClean="0"/>
              <a:t> is complicated, don’t just drop samples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Speech:</a:t>
            </a:r>
          </a:p>
          <a:p>
            <a:pPr lvl="1"/>
            <a:r>
              <a:rPr lang="en-US" dirty="0" smtClean="0"/>
              <a:t>Majority of necessary energy in speech is located &lt; 8000Hz</a:t>
            </a:r>
          </a:p>
          <a:p>
            <a:pPr lvl="1"/>
            <a:r>
              <a:rPr lang="en-US" dirty="0" smtClean="0"/>
              <a:t>Phones (for speech) typically capture at 16KHz</a:t>
            </a:r>
          </a:p>
          <a:p>
            <a:pPr lvl="1"/>
            <a:r>
              <a:rPr lang="en-US" dirty="0" smtClean="0"/>
              <a:t>Good enough for speech, not music!</a:t>
            </a:r>
          </a:p>
          <a:p>
            <a:pPr lvl="1"/>
            <a:endParaRPr lang="en-US" dirty="0"/>
          </a:p>
          <a:p>
            <a:r>
              <a:rPr lang="en-US" dirty="0" smtClean="0"/>
              <a:t>&lt;Your Signal Type Here&gt;:</a:t>
            </a:r>
          </a:p>
          <a:p>
            <a:pPr lvl="1"/>
            <a:r>
              <a:rPr lang="en-US" dirty="0" smtClean="0"/>
              <a:t>Be aware both of your resolution in Amplitude and Time!</a:t>
            </a:r>
          </a:p>
          <a:p>
            <a:pPr lvl="1"/>
            <a:r>
              <a:rPr lang="en-US" dirty="0" smtClean="0"/>
              <a:t>This holds for sensors beyond just audio</a:t>
            </a:r>
          </a:p>
          <a:p>
            <a:pPr lvl="2"/>
            <a:r>
              <a:rPr lang="en-US" dirty="0" smtClean="0"/>
              <a:t>Gyro, Accelerometer, even Camera data needs this math</a:t>
            </a:r>
          </a:p>
        </p:txBody>
      </p:sp>
    </p:spTree>
    <p:extLst>
      <p:ext uri="{BB962C8B-B14F-4D97-AF65-F5344CB8AC3E}">
        <p14:creationId xmlns:p14="http://schemas.microsoft.com/office/powerpoint/2010/main" val="329636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Stereo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Audio is laid out pretty much how you’d expect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you have multiple channels, it’s interleaved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sample is a 32-bit floating-point number</a:t>
            </a:r>
          </a:p>
          <a:p>
            <a:pPr lvl="1"/>
            <a:r>
              <a:rPr lang="en-US" dirty="0" smtClean="0"/>
              <a:t>Input on our phones is mono, 1 channel</a:t>
            </a:r>
          </a:p>
          <a:p>
            <a:pPr lvl="1"/>
            <a:r>
              <a:rPr lang="en-US" dirty="0" smtClean="0"/>
              <a:t>Output is stereo, 2 channels!</a:t>
            </a:r>
          </a:p>
          <a:p>
            <a:pPr lvl="1"/>
            <a:r>
              <a:rPr lang="en-US" dirty="0" smtClean="0"/>
              <a:t>To output recorded audio, we must output each sample twice</a:t>
            </a:r>
          </a:p>
          <a:p>
            <a:pPr lvl="2"/>
            <a:r>
              <a:rPr lang="en-US" dirty="0" smtClean="0"/>
              <a:t>This creates interleaved stereo data, with mirrored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80419"/>
            <a:ext cx="37626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36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88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85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45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349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001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098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858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432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3084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181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942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245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897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994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55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234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886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984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744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047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699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55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7757" y="3657600"/>
            <a:ext cx="3777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011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63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8760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3521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4824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76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573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6334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7844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5417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0177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14811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7133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30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2990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3470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9122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2197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979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6283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935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792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44741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179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(We’ll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highlight>
                  <a:srgbClr val="FFFFFF"/>
                </a:highlight>
              </a:rPr>
              <a:t>, not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Cleaned up with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0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(be careful of permuted syntax)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Not cleaned up at all!</a:t>
            </a:r>
          </a:p>
          <a:p>
            <a:pPr lvl="1"/>
            <a:r>
              <a:rPr lang="en-US" sz="1600" dirty="0" smtClean="0"/>
              <a:t>Managed languages, am I right</a:t>
            </a:r>
            <a:r>
              <a:rPr lang="en-US" sz="1600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815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Speaking of creating and deleting arrays…</a:t>
            </a:r>
          </a:p>
          <a:p>
            <a:pPr lvl="1"/>
            <a:r>
              <a:rPr lang="en-US" dirty="0" smtClean="0"/>
              <a:t>Objects get created and destroyed as well</a:t>
            </a:r>
          </a:p>
          <a:p>
            <a:pPr lvl="1"/>
            <a:r>
              <a:rPr lang="en-US" dirty="0" smtClean="0"/>
              <a:t>Objects often need to clean up before they are destroyed</a:t>
            </a:r>
          </a:p>
          <a:p>
            <a:r>
              <a:rPr lang="en-US" dirty="0" smtClean="0"/>
              <a:t>We define this behavior with a </a:t>
            </a:r>
            <a:r>
              <a:rPr lang="en-US" b="1" dirty="0" smtClean="0"/>
              <a:t>Destructor</a:t>
            </a:r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numChannels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52600" y="4800600"/>
            <a:ext cx="6629400" cy="1751313"/>
            <a:chOff x="1752600" y="4800600"/>
            <a:chExt cx="6629400" cy="1751313"/>
          </a:xfrm>
        </p:grpSpPr>
        <p:sp>
          <p:nvSpPr>
            <p:cNvPr id="4" name="Up Arrow 3"/>
            <p:cNvSpPr/>
            <p:nvPr/>
          </p:nvSpPr>
          <p:spPr>
            <a:xfrm>
              <a:off x="1828800" y="4800600"/>
              <a:ext cx="152400" cy="5334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5485113"/>
              <a:ext cx="6617467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Just like Constructors, Destructors have special rules: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Destructor name must be the class name, with a tilde in front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Destructors must take no arguments, and have no return type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Classes have only one destructor, and you should make it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endParaRPr lang="en-US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5485113"/>
              <a:ext cx="6629400" cy="106680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deleting objects in C++: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must manually allocate and delete objects</a:t>
            </a:r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” will cause compilation errors, as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 does not exist</a:t>
            </a:r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” will cause a runtime error 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” will create a memory leak, which is silent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deleting objects in C#: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must manually allocate objects</a:t>
            </a:r>
          </a:p>
          <a:p>
            <a:pPr lvl="1"/>
            <a:r>
              <a:rPr lang="en-US" dirty="0" smtClean="0"/>
              <a:t>Deletion, just like with arrays, is not necessary</a:t>
            </a:r>
          </a:p>
          <a:p>
            <a:endParaRPr lang="en-US" dirty="0"/>
          </a:p>
          <a:p>
            <a:r>
              <a:rPr lang="en-US" dirty="0" smtClean="0"/>
              <a:t>To ensure it is deleted immediately,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Dispose()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oo.Dispose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ighlight>
                  <a:srgbClr val="FFFFFF"/>
                </a:highlight>
              </a:rPr>
              <a:t>Of course, do not try to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>
                <a:highlight>
                  <a:srgbClr val="FFFFFF"/>
                </a:highlight>
              </a:rPr>
              <a:t> after running this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3" y="0"/>
            <a:ext cx="8395015" cy="1600200"/>
          </a:xfrm>
        </p:spPr>
        <p:txBody>
          <a:bodyPr/>
          <a:lstStyle/>
          <a:p>
            <a:r>
              <a:rPr lang="en-US" dirty="0" smtClean="0"/>
              <a:t>Live Demo  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allow us to call C# code from C++ code</a:t>
            </a:r>
          </a:p>
          <a:p>
            <a:pPr lvl="1"/>
            <a:r>
              <a:rPr lang="en-US" dirty="0" smtClean="0"/>
              <a:t>Also, C# from C#, C++ from C++ and C++ from C#, if you wish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us to declare a variable to hold a function</a:t>
            </a:r>
          </a:p>
          <a:p>
            <a:pPr lvl="1"/>
            <a:r>
              <a:rPr lang="en-US" dirty="0" smtClean="0"/>
              <a:t>We can then call that variable as if it were a function</a:t>
            </a:r>
          </a:p>
          <a:p>
            <a:pPr lvl="1"/>
            <a:r>
              <a:rPr lang="en-US" dirty="0" smtClean="0"/>
              <a:t>We can pass that variable to other functions which can then call it</a:t>
            </a:r>
          </a:p>
          <a:p>
            <a:pPr lvl="1"/>
            <a:endParaRPr lang="en-US" dirty="0"/>
          </a:p>
          <a:p>
            <a:r>
              <a:rPr lang="en-US" dirty="0" smtClean="0"/>
              <a:t>Known as “function pointers” in C</a:t>
            </a:r>
          </a:p>
          <a:p>
            <a:pPr lvl="1"/>
            <a:r>
              <a:rPr lang="en-US" dirty="0" smtClean="0"/>
              <a:t>Microsoft calls them “</a:t>
            </a:r>
            <a:r>
              <a:rPr lang="en-US" dirty="0" smtClean="0">
                <a:hlinkClick r:id="rId2"/>
              </a:rPr>
              <a:t>delegates</a:t>
            </a:r>
            <a:r>
              <a:rPr lang="en-US" dirty="0" smtClean="0"/>
              <a:t>”, but delegates are a wide concept</a:t>
            </a:r>
          </a:p>
          <a:p>
            <a:pPr lvl="1"/>
            <a:r>
              <a:rPr lang="en-US" dirty="0" smtClean="0"/>
              <a:t>We’ll start with delegates as callbacks, and work from there</a:t>
            </a:r>
          </a:p>
          <a:p>
            <a:pPr lvl="1"/>
            <a:endParaRPr lang="en-US" dirty="0"/>
          </a:p>
          <a:p>
            <a:r>
              <a:rPr lang="en-US" dirty="0" smtClean="0"/>
              <a:t>Strange FP syntax in C/C++ is replaced</a:t>
            </a:r>
          </a:p>
          <a:p>
            <a:pPr lvl="1"/>
            <a:r>
              <a:rPr lang="en-US" dirty="0" smtClean="0"/>
              <a:t>We’ll instead be using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Over this week and the next, we’ll tour 1-d Sensing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start with 1-dimensional sensing sources as they are simpler!</a:t>
            </a:r>
            <a:endParaRPr lang="en-US" dirty="0"/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Gyroscope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Compass</a:t>
            </a:r>
          </a:p>
          <a:p>
            <a:pPr lvl="2"/>
            <a:r>
              <a:rPr lang="en-US" dirty="0" smtClean="0"/>
              <a:t>Combined “Meta-sensor” for orientation</a:t>
            </a:r>
          </a:p>
          <a:p>
            <a:pPr lvl="2"/>
            <a:r>
              <a:rPr lang="en-US" dirty="0" smtClean="0"/>
              <a:t>Audio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take a brief look at the basics of dealing with sampled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we’re done with 1-d, we’ll move on to 2-d! (Images)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delegates in a number of ways</a:t>
            </a:r>
          </a:p>
          <a:p>
            <a:pPr lvl="1"/>
            <a:r>
              <a:rPr lang="en-US" dirty="0" smtClean="0"/>
              <a:t>We can store lambdas for later invocation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create an “event” for our class that we can trigger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store addresses of C++ and C# methods to call later (callbacks)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go through this list in reverse order</a:t>
            </a:r>
          </a:p>
          <a:p>
            <a:pPr lvl="1"/>
            <a:r>
              <a:rPr lang="en-US" dirty="0" smtClean="0"/>
              <a:t>We don’t know how to create lambda’s yet, but we will!</a:t>
            </a:r>
          </a:p>
          <a:p>
            <a:pPr lvl="1"/>
            <a:endParaRPr lang="en-US" dirty="0"/>
          </a:p>
          <a:p>
            <a:r>
              <a:rPr lang="en-US" dirty="0" smtClean="0"/>
              <a:t>Events are going to be very useful for us</a:t>
            </a:r>
          </a:p>
          <a:p>
            <a:pPr lvl="1"/>
            <a:r>
              <a:rPr lang="en-US" dirty="0" smtClean="0"/>
              <a:t>Especially with the ease with which we can use them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first define a new “type” in our class: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We declare a variable of that type (in C++):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allback;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assign functions to that variable (in C++):</a:t>
            </a:r>
          </a:p>
          <a:p>
            <a:pPr lvl="1"/>
            <a:r>
              <a:rPr lang="en-US" dirty="0" smtClean="0"/>
              <a:t>Just assume that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dirty="0" smtClean="0"/>
              <a:t> already exists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We then call those functions through that variable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 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CallbackTest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callback );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callback;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this-&gt;callback in constructor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-&gt;callback=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Inside process(), call the callback!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::process()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-&gt;callback( 1.0f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165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It really is that easy!</a:t>
            </a:r>
          </a:p>
        </p:txBody>
      </p:sp>
    </p:spTree>
    <p:extLst>
      <p:ext uri="{BB962C8B-B14F-4D97-AF65-F5344CB8AC3E}">
        <p14:creationId xmlns:p14="http://schemas.microsoft.com/office/powerpoint/2010/main" val="1521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Delegates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 C# -&gt; C# callback is easy too: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 =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generatedData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gen();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NOTE: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actually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a sin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 smtClean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07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better than this though</a:t>
            </a:r>
          </a:p>
          <a:p>
            <a:pPr lvl="1"/>
            <a:r>
              <a:rPr lang="en-US" dirty="0" smtClean="0"/>
              <a:t>We can do better than passing functions in through setters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/>
              <a:t>We can have </a:t>
            </a:r>
            <a:r>
              <a:rPr lang="en-US" dirty="0"/>
              <a:t>a chain of functions instead of just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We can remove functions from that chain</a:t>
            </a:r>
          </a:p>
          <a:p>
            <a:pPr lvl="1"/>
            <a:endParaRPr lang="en-US" dirty="0"/>
          </a:p>
          <a:p>
            <a:r>
              <a:rPr lang="en-US" dirty="0" smtClean="0"/>
              <a:t>This magic is performed through “Events”</a:t>
            </a:r>
          </a:p>
          <a:p>
            <a:pPr lvl="1"/>
            <a:r>
              <a:rPr lang="en-US" dirty="0" smtClean="0"/>
              <a:t>We’ll be making </a:t>
            </a:r>
            <a:r>
              <a:rPr lang="en-US" i="1" dirty="0" smtClean="0"/>
              <a:t>extensive</a:t>
            </a:r>
            <a:r>
              <a:rPr lang="en-US" dirty="0" smtClean="0"/>
              <a:t> use of events</a:t>
            </a:r>
          </a:p>
          <a:p>
            <a:pPr lvl="1"/>
            <a:r>
              <a:rPr lang="en-US" dirty="0" smtClean="0"/>
              <a:t>These will act as the glue that we hook our components up with</a:t>
            </a:r>
          </a:p>
        </p:txBody>
      </p:sp>
    </p:spTree>
    <p:extLst>
      <p:ext uri="{BB962C8B-B14F-4D97-AF65-F5344CB8AC3E}">
        <p14:creationId xmlns:p14="http://schemas.microsoft.com/office/powerpoint/2010/main" val="42536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C++ Event, we use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Using a C++ Event from C# is incredibly painless</a:t>
            </a:r>
          </a:p>
          <a:p>
            <a:pPr lvl="1"/>
            <a:r>
              <a:rPr lang="en-US" dirty="0" smtClean="0"/>
              <a:t>It’s just like using a C# event</a:t>
            </a:r>
          </a:p>
          <a:p>
            <a:pPr lvl="1"/>
            <a:endParaRPr lang="en-US" dirty="0"/>
          </a:p>
          <a:p>
            <a:r>
              <a:rPr lang="en-US" dirty="0" smtClean="0"/>
              <a:t>Using a C++ Event  from C++ code is more work</a:t>
            </a:r>
          </a:p>
          <a:p>
            <a:endParaRPr lang="en-US" dirty="0"/>
          </a:p>
          <a:p>
            <a:r>
              <a:rPr lang="en-US" dirty="0" smtClean="0"/>
              <a:t>Luckily, the compiler takes care of a lot for us</a:t>
            </a:r>
          </a:p>
          <a:p>
            <a:pPr lvl="1"/>
            <a:r>
              <a:rPr lang="en-US" dirty="0" smtClean="0"/>
              <a:t>Don’t need to explicitly add += operator overloading</a:t>
            </a:r>
          </a:p>
          <a:p>
            <a:pPr lvl="1"/>
            <a:r>
              <a:rPr lang="en-US" dirty="0" smtClean="0"/>
              <a:t>Don’t need to keep track of callbacks added to our event</a:t>
            </a:r>
          </a:p>
        </p:txBody>
      </p:sp>
    </p:spTree>
    <p:extLst>
      <p:ext uri="{BB962C8B-B14F-4D97-AF65-F5344CB8AC3E}">
        <p14:creationId xmlns:p14="http://schemas.microsoft.com/office/powerpoint/2010/main" val="117735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305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process(),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the callback!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( 1.0f 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3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callbackObj.myEvent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Once again, extremely simple on the C# side</a:t>
            </a:r>
          </a:p>
          <a:p>
            <a:endParaRPr lang="en-US" dirty="0"/>
          </a:p>
          <a:p>
            <a:r>
              <a:rPr lang="en-US" dirty="0" smtClean="0"/>
              <a:t>Let’s go ahead and hook up a C++ function now</a:t>
            </a:r>
          </a:p>
        </p:txBody>
      </p:sp>
    </p:spTree>
    <p:extLst>
      <p:ext uri="{BB962C8B-B14F-4D97-AF65-F5344CB8AC3E}">
        <p14:creationId xmlns:p14="http://schemas.microsoft.com/office/powerpoint/2010/main" val="278171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We will also pick up a few more CS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Exceptions (What to do when things go wrong)</a:t>
            </a:r>
            <a:endParaRPr lang="en-US" dirty="0"/>
          </a:p>
          <a:p>
            <a:pPr lvl="1"/>
            <a:r>
              <a:rPr lang="en-US" dirty="0" smtClean="0"/>
              <a:t>Because throwing a tantrum is bad</a:t>
            </a:r>
          </a:p>
          <a:p>
            <a:pPr lvl="1"/>
            <a:endParaRPr lang="en-US" dirty="0"/>
          </a:p>
          <a:p>
            <a:r>
              <a:rPr lang="en-US" dirty="0" smtClean="0"/>
              <a:t>Delegates, Callbacks</a:t>
            </a:r>
            <a:r>
              <a:rPr lang="en-US" dirty="0"/>
              <a:t> </a:t>
            </a:r>
            <a:r>
              <a:rPr lang="en-US" dirty="0" smtClean="0"/>
              <a:t>and Lambdas</a:t>
            </a:r>
          </a:p>
          <a:p>
            <a:pPr lvl="1"/>
            <a:r>
              <a:rPr lang="en-US" dirty="0" smtClean="0"/>
              <a:t>How to link code together in flexible ways</a:t>
            </a:r>
          </a:p>
          <a:p>
            <a:pPr lvl="1"/>
            <a:r>
              <a:rPr lang="en-US" dirty="0" smtClean="0"/>
              <a:t>How to poke Alice when Bob is done 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(Doing multiple things at once)</a:t>
            </a:r>
          </a:p>
          <a:p>
            <a:pPr lvl="1"/>
            <a:r>
              <a:rPr lang="en-US" dirty="0" smtClean="0"/>
              <a:t>Necessary not only for speed, but for sensing at all</a:t>
            </a:r>
          </a:p>
          <a:p>
            <a:pPr lvl="1"/>
            <a:r>
              <a:rPr lang="en-US" dirty="0" smtClean="0"/>
              <a:t>Can fit in nicely with the “event-based” architecture of apps</a:t>
            </a:r>
          </a:p>
          <a:p>
            <a:pPr lvl="1"/>
            <a:r>
              <a:rPr lang="en-US" dirty="0" smtClean="0"/>
              <a:t>Both thread-based and closure (or lambda)-based</a:t>
            </a:r>
          </a:p>
        </p:txBody>
      </p:sp>
    </p:spTree>
    <p:extLst>
      <p:ext uri="{BB962C8B-B14F-4D97-AF65-F5344CB8AC3E}">
        <p14:creationId xmlns:p14="http://schemas.microsoft.com/office/powerpoint/2010/main" val="15061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1D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finally get to start sensing things</a:t>
            </a:r>
          </a:p>
          <a:p>
            <a:pPr lvl="1"/>
            <a:r>
              <a:rPr lang="en-US" dirty="0" smtClean="0"/>
              <a:t>Luckily for us, we are now experts on Events, Callbacks, etc…</a:t>
            </a:r>
          </a:p>
          <a:p>
            <a:pPr lvl="1"/>
            <a:r>
              <a:rPr lang="en-US" dirty="0" smtClean="0"/>
              <a:t>This is good, because now that we are, the following topics will be easy</a:t>
            </a:r>
          </a:p>
          <a:p>
            <a:pPr lvl="1"/>
            <a:endParaRPr lang="en-US" dirty="0"/>
          </a:p>
          <a:p>
            <a:r>
              <a:rPr lang="en-US" dirty="0" smtClean="0"/>
              <a:t>Accelerometer, Gyro and Compass</a:t>
            </a:r>
          </a:p>
          <a:p>
            <a:pPr lvl="1"/>
            <a:r>
              <a:rPr lang="en-US" dirty="0" smtClean="0"/>
              <a:t>Identical APIs</a:t>
            </a:r>
          </a:p>
          <a:p>
            <a:pPr lvl="1"/>
            <a:r>
              <a:rPr lang="en-US" dirty="0" smtClean="0"/>
              <a:t>Identical in both C# and C++</a:t>
            </a:r>
          </a:p>
          <a:p>
            <a:pPr lvl="2"/>
            <a:r>
              <a:rPr lang="en-US" dirty="0" smtClean="0"/>
              <a:t>Create the sensor object</a:t>
            </a:r>
          </a:p>
          <a:p>
            <a:pPr lvl="2"/>
            <a:r>
              <a:rPr lang="en-US" dirty="0" smtClean="0"/>
              <a:t>Set the sampling interval you want</a:t>
            </a:r>
          </a:p>
          <a:p>
            <a:pPr lvl="2"/>
            <a:r>
              <a:rPr lang="en-US" dirty="0" smtClean="0"/>
              <a:t>Subscribe to the event triggered by input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GPS is slightly different</a:t>
            </a:r>
          </a:p>
          <a:p>
            <a:pPr lvl="1"/>
            <a:r>
              <a:rPr lang="en-US" dirty="0" smtClean="0"/>
              <a:t>Follows same basic ideas</a:t>
            </a:r>
          </a:p>
        </p:txBody>
      </p:sp>
    </p:spTree>
    <p:extLst>
      <p:ext uri="{BB962C8B-B14F-4D97-AF65-F5344CB8AC3E}">
        <p14:creationId xmlns:p14="http://schemas.microsoft.com/office/powerpoint/2010/main" val="222941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create the </a:t>
            </a:r>
            <a:r>
              <a:rPr lang="en-US" dirty="0" smtClean="0">
                <a:hlinkClick r:id="rId2"/>
              </a:rPr>
              <a:t>Accelerometer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Next, we ask for the fastest sampling rate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acc.MinimumReportInterval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Add ourselves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&lt;…&gt;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Our callback must take in two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access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args.Reading.Acceleration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{X,Y,Z}</a:t>
            </a:r>
          </a:p>
          <a:p>
            <a:pPr lvl="1"/>
            <a:r>
              <a:rPr lang="en-US" dirty="0" smtClean="0"/>
              <a:t>This gives us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/>
              <a:t>‘s that we can do whatever we want with!</a:t>
            </a:r>
          </a:p>
        </p:txBody>
      </p:sp>
    </p:spTree>
    <p:extLst>
      <p:ext uri="{BB962C8B-B14F-4D97-AF65-F5344CB8AC3E}">
        <p14:creationId xmlns:p14="http://schemas.microsoft.com/office/powerpoint/2010/main" val="227014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Yes, that’s really it for C#</a:t>
            </a:r>
          </a:p>
          <a:p>
            <a:pPr lvl="1"/>
            <a:r>
              <a:rPr lang="en-US" dirty="0" smtClean="0"/>
              <a:t>C++ is just as easy, if slightly more verbose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^&gt;(...);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Verbose, but we all understand what’s happening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can use Lambdas, Callbacks, plain old C++ functions here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 smtClean="0">
              <a:solidFill>
                <a:srgbClr val="7F7F7F"/>
              </a:solidFill>
              <a:latin typeface="Century Gothic" panose="020B0502020202020204" pitchFamily="34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Note: The </a:t>
            </a: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e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vent is not on the UI thread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True for C# and C++, so use </a:t>
            </a:r>
            <a:r>
              <a:rPr lang="en-US" b="1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Dispatcher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in your C# code!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/>
              <a:t>We’ll talk about the Dispatcher in a bit!</a:t>
            </a: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8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Acc.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Gyro,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Look over the last two slides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Paste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smtClean="0"/>
              <a:t> or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Gyrometer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</a:p>
          <a:p>
            <a:pPr lvl="1"/>
            <a:r>
              <a:rPr lang="en-US" dirty="0" smtClean="0"/>
              <a:t>Works in C++ as well!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Rejoice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a little trickier</a:t>
            </a:r>
          </a:p>
          <a:p>
            <a:pPr lvl="1"/>
            <a:r>
              <a:rPr lang="en-US" dirty="0" smtClean="0"/>
              <a:t>May not always have data that “makes sense”</a:t>
            </a:r>
          </a:p>
          <a:p>
            <a:pPr lvl="1"/>
            <a:r>
              <a:rPr lang="en-US" dirty="0" smtClean="0"/>
              <a:t>Multiple sources for this data</a:t>
            </a:r>
          </a:p>
          <a:p>
            <a:pPr lvl="2"/>
            <a:r>
              <a:rPr lang="en-US" dirty="0" err="1" smtClean="0"/>
              <a:t>Wifi</a:t>
            </a:r>
            <a:r>
              <a:rPr lang="en-US" dirty="0" smtClean="0"/>
              <a:t> Networks</a:t>
            </a:r>
          </a:p>
          <a:p>
            <a:pPr lvl="2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Cell Towers</a:t>
            </a:r>
          </a:p>
          <a:p>
            <a:pPr lvl="2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Quite noisy</a:t>
            </a:r>
          </a:p>
          <a:p>
            <a:endParaRPr lang="en-US" dirty="0"/>
          </a:p>
          <a:p>
            <a:r>
              <a:rPr lang="en-US" dirty="0" smtClean="0"/>
              <a:t>Still extremely easy to setup</a:t>
            </a:r>
          </a:p>
          <a:p>
            <a:pPr lvl="1"/>
            <a:r>
              <a:rPr lang="en-US" dirty="0" smtClean="0"/>
              <a:t>Note that Microsoft wants you to ask the user for their permission</a:t>
            </a:r>
          </a:p>
          <a:p>
            <a:pPr lvl="1"/>
            <a:r>
              <a:rPr lang="en-US" dirty="0" smtClean="0"/>
              <a:t>Info on how to do that and more </a:t>
            </a:r>
            <a:r>
              <a:rPr lang="en-US" dirty="0" smtClean="0">
                <a:hlinkClick r:id="rId2"/>
              </a:rPr>
              <a:t>available on MSDN</a:t>
            </a:r>
            <a:endParaRPr lang="en-US" dirty="0" smtClean="0"/>
          </a:p>
          <a:p>
            <a:pPr lvl="2"/>
            <a:r>
              <a:rPr lang="en-US" dirty="0" smtClean="0"/>
              <a:t>See step #7 specifically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set its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geo.DesiredAccuracy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PositionAccuracy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geo.MovementThreshold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subscribe to its events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geo.PositionChanged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geo.StatusChanged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take a closer look at these events…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78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that takes in two arguments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args.Position.Coordinate</a:t>
            </a:r>
            <a:r>
              <a:rPr lang="en-US" dirty="0" smtClean="0"/>
              <a:t> contains all sorts of treasure for us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Latitude</a:t>
            </a:r>
          </a:p>
          <a:p>
            <a:pPr lvl="2"/>
            <a:r>
              <a:rPr lang="en-US" dirty="0" smtClean="0"/>
              <a:t>Longitude</a:t>
            </a:r>
          </a:p>
          <a:p>
            <a:pPr lvl="2"/>
            <a:r>
              <a:rPr lang="en-US" dirty="0" smtClean="0"/>
              <a:t>Altitude and </a:t>
            </a:r>
            <a:r>
              <a:rPr lang="en-US" dirty="0" err="1" smtClean="0"/>
              <a:t>AltutideAccuracy</a:t>
            </a:r>
            <a:endParaRPr lang="en-US" dirty="0"/>
          </a:p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with two arguments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args.Status</a:t>
            </a:r>
            <a:r>
              <a:rPr lang="en-US" dirty="0" smtClean="0"/>
              <a:t> contains an identifier such as the following: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.Initializing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.Disabled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for many sensor types, you need to advertise “capabilities” for your app to work</a:t>
            </a:r>
          </a:p>
          <a:p>
            <a:pPr lvl="1"/>
            <a:r>
              <a:rPr lang="en-US" dirty="0" smtClean="0"/>
              <a:t>Double-click on </a:t>
            </a:r>
            <a:r>
              <a:rPr lang="en-US" b="1" dirty="0" err="1" smtClean="0"/>
              <a:t>Package.appxmanifest</a:t>
            </a:r>
            <a:endParaRPr lang="en-US" dirty="0" smtClean="0"/>
          </a:p>
          <a:p>
            <a:pPr lvl="1"/>
            <a:r>
              <a:rPr lang="en-US" dirty="0" smtClean="0"/>
              <a:t>Navigate to the “</a:t>
            </a:r>
            <a:r>
              <a:rPr lang="en-US" b="1" dirty="0" smtClean="0"/>
              <a:t>Capabilities</a:t>
            </a:r>
            <a:r>
              <a:rPr lang="en-US" dirty="0" smtClean="0"/>
              <a:t>” tab</a:t>
            </a:r>
          </a:p>
          <a:p>
            <a:pPr lvl="1"/>
            <a:r>
              <a:rPr lang="en-US" dirty="0" smtClean="0"/>
              <a:t>For GPS, you need to make sure that “</a:t>
            </a:r>
            <a:r>
              <a:rPr lang="en-US" b="1" dirty="0" smtClean="0"/>
              <a:t>Location</a:t>
            </a:r>
            <a:r>
              <a:rPr lang="en-US" dirty="0" smtClean="0"/>
              <a:t>” is checked</a:t>
            </a:r>
          </a:p>
          <a:p>
            <a:pPr lvl="1"/>
            <a:endParaRPr lang="en-US" dirty="0"/>
          </a:p>
          <a:p>
            <a:r>
              <a:rPr lang="en-US" dirty="0" smtClean="0"/>
              <a:t>All app stores have something like this</a:t>
            </a:r>
          </a:p>
          <a:p>
            <a:pPr lvl="1"/>
            <a:r>
              <a:rPr lang="en-US" dirty="0" smtClean="0"/>
              <a:t>“This app requests permissions to do the following…”</a:t>
            </a:r>
          </a:p>
          <a:p>
            <a:pPr lvl="1"/>
            <a:endParaRPr lang="en-US" dirty="0"/>
          </a:p>
          <a:p>
            <a:r>
              <a:rPr lang="en-US" dirty="0" smtClean="0"/>
              <a:t>If you don’t check this, your attempts to use the sensors on the phone will mysteriously fail!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47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do have a little bit of sensor cleanup to do</a:t>
            </a:r>
          </a:p>
          <a:p>
            <a:pPr lvl="1"/>
            <a:r>
              <a:rPr lang="en-US" dirty="0" smtClean="0"/>
              <a:t>Because we subscribed to the event, we’ll want to unsubscribe</a:t>
            </a:r>
            <a:endParaRPr lang="en-US" dirty="0"/>
          </a:p>
          <a:p>
            <a:pPr lvl="1"/>
            <a:r>
              <a:rPr lang="en-US" dirty="0" smtClean="0"/>
              <a:t>In both C++ and C#, use the -= operator:</a:t>
            </a:r>
          </a:p>
          <a:p>
            <a:pPr lvl="2"/>
            <a:r>
              <a:rPr lang="en-US" dirty="0" smtClean="0"/>
              <a:t>In C#, we can just use the callback itself: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&lt;…&gt;;</a:t>
            </a: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200150" lvl="4" indent="-285750">
              <a:spcBef>
                <a:spcPts val="384"/>
              </a:spcBef>
            </a:pPr>
            <a:r>
              <a:rPr lang="en-US" dirty="0" smtClean="0"/>
              <a:t>In C++, </a:t>
            </a:r>
            <a:r>
              <a:rPr lang="en-US" dirty="0"/>
              <a:t>we </a:t>
            </a:r>
            <a:r>
              <a:rPr lang="en-US" dirty="0" smtClean="0"/>
              <a:t>have to store a “token” and use that:</a:t>
            </a:r>
            <a:endParaRPr lang="en-US" dirty="0"/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 “token” is of type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EventRegistrationToken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5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miraculously have just enough for everyone</a:t>
            </a:r>
          </a:p>
          <a:p>
            <a:pPr lvl="1"/>
            <a:r>
              <a:rPr lang="en-US" dirty="0" smtClean="0"/>
              <a:t>A few of you have your own phones already</a:t>
            </a:r>
          </a:p>
          <a:p>
            <a:pPr lvl="1"/>
            <a:endParaRPr lang="en-US" dirty="0"/>
          </a:p>
          <a:p>
            <a:r>
              <a:rPr lang="en-US" dirty="0" smtClean="0"/>
              <a:t>These phones are for you to keep for this quarter</a:t>
            </a:r>
          </a:p>
          <a:p>
            <a:pPr lvl="1"/>
            <a:r>
              <a:rPr lang="en-US" dirty="0" smtClean="0"/>
              <a:t>Develop on them, test your apps on them, enjoy them</a:t>
            </a:r>
          </a:p>
          <a:p>
            <a:pPr lvl="1"/>
            <a:endParaRPr lang="en-US" dirty="0"/>
          </a:p>
          <a:p>
            <a:r>
              <a:rPr lang="en-US" dirty="0" smtClean="0"/>
              <a:t>We only have 12 chargers</a:t>
            </a:r>
          </a:p>
          <a:p>
            <a:pPr lvl="1"/>
            <a:r>
              <a:rPr lang="en-US" dirty="0" smtClean="0"/>
              <a:t>If you don’t think you’ll need one, feel free to not take 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phones will be returned to Microsoft</a:t>
            </a:r>
          </a:p>
          <a:p>
            <a:pPr lvl="1"/>
            <a:r>
              <a:rPr lang="en-US" dirty="0" smtClean="0"/>
              <a:t>So please don’t </a:t>
            </a:r>
            <a:r>
              <a:rPr lang="en-US" dirty="0" smtClean="0">
                <a:hlinkClick r:id="rId2"/>
              </a:rPr>
              <a:t>launch it in a rocket</a:t>
            </a:r>
            <a:r>
              <a:rPr lang="en-US" dirty="0" smtClean="0"/>
              <a:t> as part of your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3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 little more about why </a:t>
            </a:r>
            <a:r>
              <a:rPr lang="en-US" dirty="0" err="1" smtClean="0"/>
              <a:t>Git</a:t>
            </a:r>
            <a:r>
              <a:rPr lang="en-US" dirty="0" smtClean="0"/>
              <a:t> is useful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ways to interact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Inherently a command-line program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 Visual Studio just a fancy UI that sits on top</a:t>
            </a:r>
          </a:p>
          <a:p>
            <a:pPr lvl="1"/>
            <a:endParaRPr lang="en-US" dirty="0"/>
          </a:p>
          <a:p>
            <a:r>
              <a:rPr lang="en-US" dirty="0" smtClean="0"/>
              <a:t>Advanced example: pulling from another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supports multiple “remotes”</a:t>
            </a:r>
          </a:p>
          <a:p>
            <a:pPr lvl="2"/>
            <a:r>
              <a:rPr lang="en-US" b="1" dirty="0"/>
              <a:t>o</a:t>
            </a:r>
            <a:r>
              <a:rPr lang="en-US" b="1" dirty="0" smtClean="0"/>
              <a:t>rigin</a:t>
            </a:r>
            <a:r>
              <a:rPr lang="en-US" dirty="0" smtClean="0"/>
              <a:t> being the default remote for all operations</a:t>
            </a:r>
          </a:p>
          <a:p>
            <a:pPr lvl="1"/>
            <a:r>
              <a:rPr lang="en-US" dirty="0" smtClean="0"/>
              <a:t>Setting your personal fork as the default remote is usually what you want</a:t>
            </a:r>
          </a:p>
          <a:p>
            <a:pPr lvl="2"/>
            <a:r>
              <a:rPr lang="en-US" dirty="0" smtClean="0"/>
              <a:t>But what if you want to pull changes I have made in the template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3903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to the rescue!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the “connect” page, r</a:t>
            </a:r>
            <a:r>
              <a:rPr lang="en-US" dirty="0" smtClean="0"/>
              <a:t>ight</a:t>
            </a:r>
            <a:r>
              <a:rPr lang="en-US" dirty="0" smtClean="0"/>
              <a:t>-click on </a:t>
            </a:r>
            <a:r>
              <a:rPr lang="en-US" dirty="0" smtClean="0"/>
              <a:t>repo, </a:t>
            </a:r>
            <a:r>
              <a:rPr lang="en-US" dirty="0" smtClean="0"/>
              <a:t>select </a:t>
            </a:r>
            <a:r>
              <a:rPr lang="en-US" dirty="0" smtClean="0"/>
              <a:t>“Command-line </a:t>
            </a:r>
            <a:r>
              <a:rPr lang="en-US" dirty="0" smtClean="0"/>
              <a:t>Here”</a:t>
            </a:r>
          </a:p>
          <a:p>
            <a:pPr lvl="1"/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remote add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git@github.com:EE590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Winter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2015/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Homework1.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pull upstream master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This adds a new remote called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</a:t>
            </a:r>
            <a:r>
              <a:rPr lang="en-US" dirty="0" smtClean="0"/>
              <a:t>, and pulls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incorporates commits from </a:t>
            </a:r>
            <a:r>
              <a:rPr lang="en-US" dirty="0" err="1" smtClean="0"/>
              <a:t>upstream’s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/>
              <a:t> </a:t>
            </a:r>
            <a:r>
              <a:rPr lang="en-US" dirty="0" smtClean="0"/>
              <a:t>into your local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useful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–a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44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What if you want to “roll back” to a certain commit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endParaRPr lang="en-US" dirty="0">
              <a:latin typeface="Palatino"/>
              <a:cs typeface="Palatino"/>
            </a:endParaRPr>
          </a:p>
          <a:p>
            <a:r>
              <a:rPr lang="en-US" dirty="0" smtClean="0"/>
              <a:t>Once again, command-line to the rescue</a:t>
            </a:r>
            <a:r>
              <a:rPr lang="en-US" dirty="0" smtClean="0">
                <a:latin typeface="Palatino"/>
                <a:cs typeface="Palatino"/>
              </a:rPr>
              <a:t>!</a:t>
            </a:r>
          </a:p>
          <a:p>
            <a:endParaRPr lang="en-US" dirty="0">
              <a:latin typeface="Palatino"/>
              <a:cs typeface="Palati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 &lt;commit ID&gt;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reset --hard &lt;commit ID&gt;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Commit IDs are anything the uniquely identifies a certain commit, the SHA hash, or a symbolic name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 --hard HEAD~1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reset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--hard 1a2b3c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92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concept will spoil you for life</a:t>
            </a:r>
          </a:p>
          <a:p>
            <a:pPr lvl="1"/>
            <a:r>
              <a:rPr lang="en-US" dirty="0" smtClean="0"/>
              <a:t>Once you get used to Lambdas, you won’t be able to live without them</a:t>
            </a:r>
          </a:p>
          <a:p>
            <a:pPr lvl="1"/>
            <a:endParaRPr lang="en-US" dirty="0"/>
          </a:p>
          <a:p>
            <a:r>
              <a:rPr lang="en-US" dirty="0" smtClean="0"/>
              <a:t>Lambdas go by many names</a:t>
            </a:r>
          </a:p>
          <a:p>
            <a:pPr lvl="1"/>
            <a:r>
              <a:rPr lang="en-US" dirty="0" smtClean="0"/>
              <a:t>Closures (Technically a subset of lambdas, we won’t care about that)</a:t>
            </a:r>
          </a:p>
          <a:p>
            <a:pPr lvl="1"/>
            <a:r>
              <a:rPr lang="en-US" dirty="0" smtClean="0"/>
              <a:t>Anonymous Functions (MATLAB)</a:t>
            </a:r>
          </a:p>
          <a:p>
            <a:pPr lvl="1"/>
            <a:r>
              <a:rPr lang="en-US" dirty="0" smtClean="0"/>
              <a:t>Blocks (Apple’s extension to the C language)</a:t>
            </a:r>
          </a:p>
          <a:p>
            <a:pPr lvl="1"/>
            <a:endParaRPr lang="en-US" dirty="0"/>
          </a:p>
          <a:p>
            <a:r>
              <a:rPr lang="en-US" dirty="0" smtClean="0"/>
              <a:t>Lambdas, with delegates, allow us to dynamically create a function, then use it like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ARCEA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"Accelerometer </a:t>
            </a:r>
            <a:r>
              <a:rPr lang="en-US" sz="16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reading”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get rid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ARCEA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"Accelerometer reading”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0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Callback arguments to functions turned into lambdas:</a:t>
            </a:r>
          </a:p>
          <a:p>
            <a:pPr lvl="1"/>
            <a:r>
              <a:rPr lang="en-US" dirty="0" smtClean="0"/>
              <a:t>Yes, this is ugly, so we will try to architect our code in other ways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5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reason C# Lambdas are closures as well is because they do magical things with scope: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Notice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dirty="0" smtClean="0"/>
              <a:t> is not global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we can use it inside this function that is getting called asynchronously</a:t>
            </a:r>
          </a:p>
          <a:p>
            <a:pPr lvl="1"/>
            <a:r>
              <a:rPr lang="en-US" dirty="0" smtClean="0"/>
              <a:t>The lambda is “closed” over this variable, keeping it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Exceptions are how a process politely freaks out</a:t>
            </a:r>
          </a:p>
          <a:p>
            <a:pPr lvl="1"/>
            <a:r>
              <a:rPr lang="en-US" dirty="0" smtClean="0"/>
              <a:t>Something has created an exceptional circumstance</a:t>
            </a:r>
          </a:p>
          <a:p>
            <a:pPr lvl="1"/>
            <a:endParaRPr lang="en-US" dirty="0"/>
          </a:p>
          <a:p>
            <a:r>
              <a:rPr lang="en-US" dirty="0" smtClean="0"/>
              <a:t>Failing to handle an exception kills your process</a:t>
            </a:r>
          </a:p>
          <a:p>
            <a:pPr lvl="1"/>
            <a:r>
              <a:rPr lang="en-US" dirty="0" smtClean="0"/>
              <a:t>A few exceptions won’t, but most will, and we don’t care about the rest</a:t>
            </a:r>
          </a:p>
          <a:p>
            <a:pPr lvl="1"/>
            <a:endParaRPr lang="en-US" dirty="0"/>
          </a:p>
          <a:p>
            <a:r>
              <a:rPr lang="en-US" dirty="0" smtClean="0"/>
              <a:t>To handle an exception, we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768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0600" y="5424981"/>
            <a:ext cx="7162800" cy="10520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“A method of </a:t>
            </a:r>
            <a:r>
              <a:rPr lang="en-US" dirty="0"/>
              <a:t>introducing timing-dependent </a:t>
            </a:r>
            <a:r>
              <a:rPr lang="en-US" dirty="0" smtClean="0"/>
              <a:t>bugs </a:t>
            </a:r>
            <a:r>
              <a:rPr lang="en-US" dirty="0"/>
              <a:t>that are hardware and platform dependent, that never happen the same way twice, </a:t>
            </a:r>
            <a:r>
              <a:rPr lang="en-US" dirty="0" smtClean="0"/>
              <a:t>that only </a:t>
            </a:r>
            <a:r>
              <a:rPr lang="en-US" dirty="0"/>
              <a:t>appear </a:t>
            </a:r>
            <a:r>
              <a:rPr lang="en-US" dirty="0" smtClean="0"/>
              <a:t>after </a:t>
            </a:r>
            <a:r>
              <a:rPr lang="en-US" dirty="0"/>
              <a:t>deployment and never in </a:t>
            </a:r>
            <a:r>
              <a:rPr lang="en-US" dirty="0" smtClean="0"/>
              <a:t>a testing </a:t>
            </a:r>
            <a:r>
              <a:rPr lang="en-US" dirty="0"/>
              <a:t>environment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Graphically: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618470"/>
            <a:ext cx="7162800" cy="2401330"/>
          </a:xfrm>
          <a:prstGeom prst="roundRect">
            <a:avLst>
              <a:gd name="adj" fmla="val 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733800"/>
            <a:ext cx="6553200" cy="2191630"/>
            <a:chOff x="1219200" y="3828170"/>
            <a:chExt cx="6553200" cy="2191630"/>
          </a:xfr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219200" y="3828170"/>
              <a:ext cx="6553200" cy="5914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Thread (Thread #0)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38632" y="46482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#1</a:t>
              </a:r>
              <a:endParaRPr lang="en-US" dirty="0"/>
            </a:p>
          </p:txBody>
        </p:sp>
        <p:sp>
          <p:nvSpPr>
            <p:cNvPr id="8" name="Bent Arrow 7"/>
            <p:cNvSpPr/>
            <p:nvPr/>
          </p:nvSpPr>
          <p:spPr>
            <a:xfrm rot="10800000" flipH="1">
              <a:off x="1600200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5400000" flipH="1">
              <a:off x="3854280" y="4442919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02878" y="46293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#3</a:t>
              </a:r>
              <a:endParaRPr lang="en-US" dirty="0"/>
            </a:p>
          </p:txBody>
        </p:sp>
        <p:sp>
          <p:nvSpPr>
            <p:cNvPr id="11" name="Bent Arrow 10"/>
            <p:cNvSpPr/>
            <p:nvPr/>
          </p:nvSpPr>
          <p:spPr>
            <a:xfrm rot="10800000" flipH="1">
              <a:off x="4876801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1" y="5428370"/>
              <a:ext cx="3950045" cy="59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#2</a:t>
              </a:r>
              <a:endParaRPr lang="en-US" dirty="0"/>
            </a:p>
          </p:txBody>
        </p:sp>
        <p:sp>
          <p:nvSpPr>
            <p:cNvPr id="14" name="Bent Arrow 13"/>
            <p:cNvSpPr/>
            <p:nvPr/>
          </p:nvSpPr>
          <p:spPr>
            <a:xfrm rot="10800000" flipH="1">
              <a:off x="2380735" y="5322006"/>
              <a:ext cx="609600" cy="578345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6720017" y="4841789"/>
              <a:ext cx="1289222" cy="609600"/>
            </a:xfrm>
            <a:prstGeom prst="bentArrow">
              <a:avLst>
                <a:gd name="adj1" fmla="val 21332"/>
                <a:gd name="adj2" fmla="val 20947"/>
                <a:gd name="adj3" fmla="val 22297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 flipH="1">
              <a:off x="7097928" y="4457700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048001" y="6155015"/>
            <a:ext cx="4621428" cy="1997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85915" y="6066478"/>
            <a:ext cx="185178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12244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commonly used when doing sensing</a:t>
            </a:r>
          </a:p>
          <a:p>
            <a:pPr lvl="1"/>
            <a:r>
              <a:rPr lang="en-US" dirty="0" smtClean="0"/>
              <a:t>Easier to have a simple loop reading in samples and giving them to another thread for processing than to do everything in one giant loop</a:t>
            </a:r>
          </a:p>
          <a:p>
            <a:pPr lvl="1"/>
            <a:endParaRPr lang="en-US" dirty="0"/>
          </a:p>
          <a:p>
            <a:r>
              <a:rPr lang="en-US" dirty="0" smtClean="0"/>
              <a:t>We need to be aware of this for many reasons</a:t>
            </a:r>
          </a:p>
          <a:p>
            <a:pPr lvl="1"/>
            <a:r>
              <a:rPr lang="en-US" dirty="0" smtClean="0"/>
              <a:t>Interacting with XAML must not occur on any thread except the main one</a:t>
            </a:r>
          </a:p>
          <a:p>
            <a:pPr lvl="1"/>
            <a:endParaRPr lang="en-US" dirty="0"/>
          </a:p>
          <a:p>
            <a:r>
              <a:rPr lang="en-US" dirty="0" smtClean="0"/>
              <a:t>We won’t make our own threads (yet)</a:t>
            </a:r>
          </a:p>
          <a:p>
            <a:pPr lvl="1"/>
            <a:r>
              <a:rPr lang="en-US" dirty="0" smtClean="0"/>
              <a:t>We will, however, need to find ways around point #2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32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Dispatcher</a:t>
            </a:r>
            <a:endParaRPr lang="en-US" dirty="0" smtClean="0"/>
          </a:p>
          <a:p>
            <a:pPr lvl="1"/>
            <a:r>
              <a:rPr lang="en-US" dirty="0"/>
              <a:t>“Maintains a prioritized queue of work items for a specific </a:t>
            </a:r>
            <a:r>
              <a:rPr lang="en-US" dirty="0" smtClean="0"/>
              <a:t>thread”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Events like button presses, etc. are just those types of work items</a:t>
            </a:r>
          </a:p>
          <a:p>
            <a:pPr lvl="1"/>
            <a:r>
              <a:rPr lang="en-US" dirty="0" smtClean="0"/>
              <a:t>We can use the Dispatcher to run things (functions, lambdas, etc…) on our main UI thread, so we can update UI elements from other threads</a:t>
            </a:r>
          </a:p>
        </p:txBody>
      </p:sp>
    </p:spTree>
    <p:extLst>
      <p:ext uri="{BB962C8B-B14F-4D97-AF65-F5344CB8AC3E}">
        <p14:creationId xmlns:p14="http://schemas.microsoft.com/office/powerpoint/2010/main" val="423836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running UI-centric code in another thread, use the Dispatcher to avoid crashing horribly: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CoreDispatcherPriority.Normal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“Hello!"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This should look familiar to us by now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We’re calling a function and passing in a Lambda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That lambda will be executed on the UI thread!</a:t>
            </a:r>
            <a:endParaRPr lang="en-US" dirty="0" smtClean="0">
              <a:solidFill>
                <a:srgbClr val="7F7F7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1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to use, let’s us call something every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 it a little faster than our buffer updates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Calls the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/>
              <a:t> every 80ms</a:t>
            </a:r>
            <a:endParaRPr lang="en-US" sz="1600" dirty="0" smtClean="0"/>
          </a:p>
          <a:p>
            <a:pPr lvl="1"/>
            <a:r>
              <a:rPr lang="en-US" dirty="0" smtClean="0"/>
              <a:t>Now we’re almost set, need to put these together:</a:t>
            </a: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348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5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big reason to use </a:t>
            </a:r>
            <a:r>
              <a:rPr lang="en-US" dirty="0" err="1" smtClean="0"/>
              <a:t>DispatcherTimer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invokes the callback </a:t>
            </a:r>
            <a:r>
              <a:rPr lang="en-US" i="1" dirty="0" smtClean="0"/>
              <a:t>on</a:t>
            </a:r>
            <a:r>
              <a:rPr lang="en-US" dirty="0" smtClean="0"/>
              <a:t> the GUI thread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important, as it allows us to interact with thread-unsafe resources such as XAML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99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 quick live demo</a:t>
            </a:r>
          </a:p>
          <a:p>
            <a:pPr lvl="1"/>
            <a:r>
              <a:rPr lang="en-US" dirty="0" smtClean="0"/>
              <a:t>Put together a bunch of concepts here</a:t>
            </a:r>
          </a:p>
          <a:p>
            <a:pPr lvl="1"/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Lambdas</a:t>
            </a:r>
          </a:p>
          <a:p>
            <a:pPr lvl="1"/>
            <a:r>
              <a:rPr lang="en-US" dirty="0" smtClean="0"/>
              <a:t>C++ Accelerometer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80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</a:t>
            </a:r>
            <a:r>
              <a:rPr lang="en-US" dirty="0" smtClean="0"/>
              <a:t>and C++</a:t>
            </a:r>
            <a:endParaRPr lang="en-US" dirty="0" smtClean="0"/>
          </a:p>
          <a:p>
            <a:pPr lvl="1"/>
            <a:r>
              <a:rPr lang="en-US" dirty="0" smtClean="0"/>
              <a:t>You’re going to read </a:t>
            </a:r>
            <a:r>
              <a:rPr lang="en-US" dirty="0" smtClean="0"/>
              <a:t>in from the Accelerometer and Compass in C++</a:t>
            </a:r>
            <a:endParaRPr lang="en-US" dirty="0" smtClean="0"/>
          </a:p>
          <a:p>
            <a:pPr lvl="1"/>
            <a:r>
              <a:rPr lang="en-US" dirty="0" smtClean="0"/>
              <a:t>You will do some elementary processing of the data and notify C#</a:t>
            </a:r>
          </a:p>
          <a:p>
            <a:pPr lvl="2"/>
            <a:r>
              <a:rPr lang="en-US" dirty="0" smtClean="0"/>
              <a:t>Detect when the phone is pointing north, and laying flat</a:t>
            </a:r>
          </a:p>
          <a:p>
            <a:pPr lvl="1"/>
            <a:r>
              <a:rPr lang="en-US" dirty="0" smtClean="0"/>
              <a:t>You will notify the user somehow when this occurs</a:t>
            </a:r>
          </a:p>
          <a:p>
            <a:pPr lvl="1"/>
            <a:endParaRPr lang="en-US" dirty="0"/>
          </a:p>
          <a:p>
            <a:r>
              <a:rPr lang="en-US" dirty="0" smtClean="0"/>
              <a:t>This will be easiest if you use the tools learned today</a:t>
            </a:r>
          </a:p>
          <a:p>
            <a:pPr lvl="1"/>
            <a:r>
              <a:rPr lang="en-US" dirty="0" smtClean="0"/>
              <a:t>Callbacks, Lambdas, the Dispatcher, etc…</a:t>
            </a:r>
          </a:p>
          <a:p>
            <a:pPr lvl="1"/>
            <a:endParaRPr lang="en-US" dirty="0"/>
          </a:p>
          <a:p>
            <a:r>
              <a:rPr lang="en-US" dirty="0" smtClean="0"/>
              <a:t>As usual, if you’d like to see the minimum required app, check out the solution in the Materials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7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HW2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the right capabilities checked</a:t>
            </a:r>
          </a:p>
          <a:p>
            <a:pPr lvl="1"/>
            <a:r>
              <a:rPr lang="en-US" dirty="0" smtClean="0"/>
              <a:t>For this homework, we only need to check “Location”.</a:t>
            </a:r>
          </a:p>
          <a:p>
            <a:pPr lvl="1"/>
            <a:endParaRPr lang="en-US" dirty="0"/>
          </a:p>
          <a:p>
            <a:r>
              <a:rPr lang="en-US" dirty="0" smtClean="0"/>
              <a:t>Useful Namespaces: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Windows.Devices.Sensors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If you don’t want your app to rotate</a:t>
            </a:r>
            <a:r>
              <a:rPr lang="en-US" dirty="0" smtClean="0"/>
              <a:t>, the setting is in the app manifest, check only “portrait”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75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Exception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understanding Sampled Data important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Because we’ll be dealing with it all quarter!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It’s important to understand basic mistakes that can be made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are entire courses dedicated to sampled </a:t>
            </a:r>
            <a:r>
              <a:rPr lang="en-US" dirty="0" err="1" smtClean="0"/>
              <a:t>timeseries</a:t>
            </a:r>
            <a:r>
              <a:rPr lang="en-US" dirty="0" smtClean="0"/>
              <a:t> (EE 518)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touch on a few guidelines to help you design your projects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96081"/>
            <a:ext cx="8229600" cy="4525963"/>
          </a:xfrm>
        </p:spPr>
        <p:txBody>
          <a:bodyPr/>
          <a:lstStyle/>
          <a:p>
            <a:r>
              <a:rPr lang="en-US" dirty="0" smtClean="0"/>
              <a:t>Physical processes are inherently continuous</a:t>
            </a:r>
          </a:p>
          <a:p>
            <a:pPr lvl="1"/>
            <a:r>
              <a:rPr lang="en-US" dirty="0" smtClean="0"/>
              <a:t>To process with computers, we must digitize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digitizing process occurs in time and amplitude:</a:t>
            </a:r>
          </a:p>
          <a:p>
            <a:pPr lvl="1"/>
            <a:r>
              <a:rPr lang="en-US" dirty="0" smtClean="0"/>
              <a:t>Time: Sampling</a:t>
            </a:r>
          </a:p>
          <a:p>
            <a:pPr lvl="1"/>
            <a:r>
              <a:rPr lang="en-US" dirty="0" smtClean="0"/>
              <a:t>Amplitude: Quantization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69189"/>
              </p:ext>
            </p:extLst>
          </p:nvPr>
        </p:nvGraphicFramePr>
        <p:xfrm>
          <a:off x="3810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84553"/>
              </p:ext>
            </p:extLst>
          </p:nvPr>
        </p:nvGraphicFramePr>
        <p:xfrm>
          <a:off x="5029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76700" y="4903572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Introduces error in amplitude signal</a:t>
            </a:r>
          </a:p>
          <a:p>
            <a:pPr lvl="1"/>
            <a:r>
              <a:rPr lang="en-US" dirty="0" smtClean="0"/>
              <a:t>Error reduced through more “bits per sample”</a:t>
            </a:r>
          </a:p>
          <a:p>
            <a:endParaRPr lang="en-US" dirty="0" smtClean="0"/>
          </a:p>
          <a:p>
            <a:r>
              <a:rPr lang="en-US" dirty="0" smtClean="0"/>
              <a:t>Most Audio ADCs 16 bits, usually “good enough”</a:t>
            </a:r>
          </a:p>
          <a:p>
            <a:pPr lvl="1"/>
            <a:r>
              <a:rPr lang="en-US" dirty="0" smtClean="0"/>
              <a:t>Internally, our phone uses</a:t>
            </a:r>
          </a:p>
          <a:p>
            <a:pPr marL="457200" lvl="1" indent="0">
              <a:buNone/>
            </a:pPr>
            <a:r>
              <a:rPr lang="en-US" dirty="0" smtClean="0"/>
              <a:t>     32 bits to process, 16 bits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to capture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Sufficient for most uses</a:t>
            </a:r>
          </a:p>
          <a:p>
            <a:pPr lvl="2"/>
            <a:r>
              <a:rPr lang="en-US" dirty="0" smtClean="0"/>
              <a:t>Not for others!</a:t>
            </a:r>
          </a:p>
        </p:txBody>
      </p:sp>
      <p:pic>
        <p:nvPicPr>
          <p:cNvPr id="7" name="Picture 6" descr="File:Quantized.sign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4" y="3429000"/>
            <a:ext cx="4656084" cy="28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9610</TotalTime>
  <Words>3743</Words>
  <Application>Microsoft Macintosh PowerPoint</Application>
  <PresentationFormat>On-screen Show (4:3)</PresentationFormat>
  <Paragraphs>677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Executive</vt:lpstr>
      <vt:lpstr>Week 2</vt:lpstr>
      <vt:lpstr>Overview</vt:lpstr>
      <vt:lpstr>Overview</vt:lpstr>
      <vt:lpstr>Phone Logistics</vt:lpstr>
      <vt:lpstr>Exceptions</vt:lpstr>
      <vt:lpstr>Live Exception Demo</vt:lpstr>
      <vt:lpstr>Sampled Data</vt:lpstr>
      <vt:lpstr>Sampled Data</vt:lpstr>
      <vt:lpstr>Sampled Data</vt:lpstr>
      <vt:lpstr>Sampled Data</vt:lpstr>
      <vt:lpstr>Sampled Data</vt:lpstr>
      <vt:lpstr>Example: Stereo Audio</vt:lpstr>
      <vt:lpstr>Arrays in C++</vt:lpstr>
      <vt:lpstr>Arrays in C#</vt:lpstr>
      <vt:lpstr>Constructors, Destructors</vt:lpstr>
      <vt:lpstr>Constructors, Destructors</vt:lpstr>
      <vt:lpstr>Constructors, Destructors</vt:lpstr>
      <vt:lpstr>Live Demo  Constructors, Destructors</vt:lpstr>
      <vt:lpstr>Delegates</vt:lpstr>
      <vt:lpstr>Delegates</vt:lpstr>
      <vt:lpstr>Callbacks</vt:lpstr>
      <vt:lpstr>Callbacks (C++ -&gt; C#)</vt:lpstr>
      <vt:lpstr>Callbacks (C++ -&gt; C#)</vt:lpstr>
      <vt:lpstr>Live Delegates Demo</vt:lpstr>
      <vt:lpstr>Callbacks (C#)</vt:lpstr>
      <vt:lpstr>Events</vt:lpstr>
      <vt:lpstr>Events (C++ -&gt; C#)</vt:lpstr>
      <vt:lpstr>Events (C++ -&gt; C#)</vt:lpstr>
      <vt:lpstr>Events (C++ -&gt; C#)</vt:lpstr>
      <vt:lpstr>Simple 1D sensors</vt:lpstr>
      <vt:lpstr>Accelerometer (C#)</vt:lpstr>
      <vt:lpstr>Accelerometer (C++)</vt:lpstr>
      <vt:lpstr>Acc. Live Demo</vt:lpstr>
      <vt:lpstr>Gyro, Compass</vt:lpstr>
      <vt:lpstr>GPS (Location)</vt:lpstr>
      <vt:lpstr>GPS (Location)</vt:lpstr>
      <vt:lpstr>GPS (Location)</vt:lpstr>
      <vt:lpstr>GPS (Location)</vt:lpstr>
      <vt:lpstr>Sensor Cleanup</vt:lpstr>
      <vt:lpstr>&lt;br /&gt;</vt:lpstr>
      <vt:lpstr>Brief Git Interlude</vt:lpstr>
      <vt:lpstr>Brief Git Interlude</vt:lpstr>
      <vt:lpstr>Brief Git Interlude</vt:lpstr>
      <vt:lpstr>Lambda Expressions</vt:lpstr>
      <vt:lpstr>Lambdas (C#)</vt:lpstr>
      <vt:lpstr>Lambdas (C#)</vt:lpstr>
      <vt:lpstr>Lambdas (C#)</vt:lpstr>
      <vt:lpstr>Lambdas (C#)</vt:lpstr>
      <vt:lpstr>Lambdas Live Demo</vt:lpstr>
      <vt:lpstr>Threads</vt:lpstr>
      <vt:lpstr>Threads</vt:lpstr>
      <vt:lpstr>The Dispatcher</vt:lpstr>
      <vt:lpstr>The Dispatcher (C#)</vt:lpstr>
      <vt:lpstr>DispatcherTimer</vt:lpstr>
      <vt:lpstr>DispatcherTimer Demo</vt:lpstr>
      <vt:lpstr>DispatcherTimer</vt:lpstr>
      <vt:lpstr>C++ Accelerometer</vt:lpstr>
      <vt:lpstr>Homework 2</vt:lpstr>
      <vt:lpstr>Misc. notes for HW2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339</cp:revision>
  <dcterms:created xsi:type="dcterms:W3CDTF">2013-01-03T18:40:17Z</dcterms:created>
  <dcterms:modified xsi:type="dcterms:W3CDTF">2015-01-16T00:44:43Z</dcterms:modified>
</cp:coreProperties>
</file>