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257" r:id="rId3"/>
    <p:sldId id="260" r:id="rId4"/>
    <p:sldId id="284" r:id="rId5"/>
    <p:sldId id="261" r:id="rId6"/>
    <p:sldId id="259" r:id="rId7"/>
    <p:sldId id="310" r:id="rId8"/>
    <p:sldId id="262" r:id="rId9"/>
    <p:sldId id="288" r:id="rId10"/>
    <p:sldId id="263" r:id="rId11"/>
    <p:sldId id="265" r:id="rId12"/>
    <p:sldId id="264" r:id="rId13"/>
    <p:sldId id="266" r:id="rId14"/>
    <p:sldId id="267" r:id="rId15"/>
    <p:sldId id="268" r:id="rId16"/>
    <p:sldId id="280" r:id="rId17"/>
    <p:sldId id="269" r:id="rId18"/>
    <p:sldId id="274" r:id="rId19"/>
    <p:sldId id="270" r:id="rId20"/>
    <p:sldId id="272" r:id="rId21"/>
    <p:sldId id="275" r:id="rId22"/>
    <p:sldId id="276" r:id="rId23"/>
    <p:sldId id="277" r:id="rId24"/>
    <p:sldId id="278" r:id="rId25"/>
    <p:sldId id="279" r:id="rId26"/>
    <p:sldId id="304" r:id="rId27"/>
    <p:sldId id="292" r:id="rId28"/>
    <p:sldId id="296" r:id="rId29"/>
    <p:sldId id="294" r:id="rId30"/>
    <p:sldId id="297" r:id="rId31"/>
    <p:sldId id="281" r:id="rId32"/>
    <p:sldId id="283" r:id="rId33"/>
    <p:sldId id="285" r:id="rId34"/>
    <p:sldId id="286" r:id="rId35"/>
    <p:sldId id="287" r:id="rId36"/>
    <p:sldId id="299" r:id="rId37"/>
    <p:sldId id="302" r:id="rId38"/>
    <p:sldId id="303" r:id="rId39"/>
    <p:sldId id="300" r:id="rId40"/>
    <p:sldId id="298" r:id="rId41"/>
    <p:sldId id="289" r:id="rId42"/>
    <p:sldId id="305" r:id="rId43"/>
    <p:sldId id="306" r:id="rId44"/>
    <p:sldId id="308" r:id="rId45"/>
    <p:sldId id="307" r:id="rId46"/>
    <p:sldId id="291" r:id="rId47"/>
    <p:sldId id="309" r:id="rId48"/>
    <p:sldId id="293" r:id="rId49"/>
    <p:sldId id="29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1" autoAdjust="0"/>
    <p:restoredTop sz="99038" autoAdjust="0"/>
  </p:normalViewPr>
  <p:slideViewPr>
    <p:cSldViewPr>
      <p:cViewPr>
        <p:scale>
          <a:sx n="99" d="100"/>
          <a:sy n="99" d="100"/>
        </p:scale>
        <p:origin x="-8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Bear wants Monday or Tuesday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4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hh202919(v=vs.105).aspx" TargetMode="External"/><Relationship Id="rId4" Type="http://schemas.openxmlformats.org/officeDocument/2006/relationships/hyperlink" Target="http://www.silverlightshow.net/items/Windows-Phone-8-Native-Code-Support.aspx" TargetMode="External"/><Relationship Id="rId5" Type="http://schemas.openxmlformats.org/officeDocument/2006/relationships/hyperlink" Target="https://help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bb397679.aspx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windows.com/en-us/develop/download-phone-sdk" TargetMode="External"/><Relationship Id="rId3" Type="http://schemas.openxmlformats.org/officeDocument/2006/relationships/hyperlink" Target="http://msdn.microsoft.com/en-us/library/windows/apps/dn614128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Overview and Basic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tensible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endParaRPr lang="en-US" dirty="0"/>
          </a:p>
          <a:p>
            <a:r>
              <a:rPr lang="en-US" dirty="0" smtClean="0"/>
              <a:t>Defines the GUI of the application through a static markup language</a:t>
            </a:r>
          </a:p>
          <a:p>
            <a:endParaRPr lang="en-US" dirty="0"/>
          </a:p>
          <a:p>
            <a:r>
              <a:rPr lang="en-US" dirty="0" smtClean="0"/>
              <a:t>Declarative, not Imperative</a:t>
            </a:r>
          </a:p>
          <a:p>
            <a:endParaRPr lang="en-US" dirty="0"/>
          </a:p>
          <a:p>
            <a:r>
              <a:rPr lang="en-US" dirty="0" smtClean="0"/>
              <a:t>Based on XML, luckily we have a graphical editor to take the pain out of editing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4"/>
          <a:stretch/>
        </p:blipFill>
        <p:spPr bwMode="auto">
          <a:xfrm>
            <a:off x="278238" y="1600200"/>
            <a:ext cx="858752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48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6096000" cy="44957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="PhoneApp1.MainPage"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/presentation"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clr-namespace:Microsoft.Phone.Controls;assembly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Microsoft.Phone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shell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clr-namespace:Microsoft.Phone.Shell;assembly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Microsoft.Phone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="http://schemas.microsoft.com/expression/blend/2008"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="http://schemas.openxmlformats.org/markup-compatibility/2006"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mc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Ignorable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FontFamily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PhoneFontFamilyNormal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PhoneFontSizeNormal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Foreground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PhoneForegroundBrush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SupportedOrientations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="Portrait"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Orientation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="Portrait"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shell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SystemTray.IsVisible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="True"&gt;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PhoneTextNormalStyle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PhoneTextTitle1Style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82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33601"/>
            <a:ext cx="6096000" cy="3047999"/>
          </a:xfrm>
        </p:spPr>
        <p:txBody>
          <a:bodyPr wrap="none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0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33601"/>
            <a:ext cx="6096000" cy="3047999"/>
          </a:xfrm>
        </p:spPr>
        <p:txBody>
          <a:bodyPr wrap="none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6841" y="2038350"/>
            <a:ext cx="80086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2424" y="3498929"/>
            <a:ext cx="1257300" cy="150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1456426" y="2104127"/>
            <a:ext cx="3125998" cy="139480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6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33601"/>
            <a:ext cx="6096000" cy="3047999"/>
          </a:xfrm>
        </p:spPr>
        <p:txBody>
          <a:bodyPr wrap="none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LayoutRoot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the root grid where all page content is placed--&gt;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="LayoutRoot"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="Transparent"&gt;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="Auto"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MinHeight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="161"/&gt;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RowDefinition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Grid.RowDefinitions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="TitlePanel"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="12,17,0,28"&gt;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 APPLICATION"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="page name"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="9,-7,0,0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ContentPanel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- place additional content here--&gt;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="ContentPanel"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Grid.Row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="12,0,12,0"&gt;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0256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9849" y="2270580"/>
            <a:ext cx="1730920" cy="36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8509" y="3678908"/>
            <a:ext cx="852859" cy="155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2362200" y="2438400"/>
            <a:ext cx="2220224" cy="124050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3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elements (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dirty="0" smtClean="0"/>
              <a:t>, etc…) hierarchically</a:t>
            </a:r>
          </a:p>
          <a:p>
            <a:endParaRPr lang="en-US" dirty="0"/>
          </a:p>
          <a:p>
            <a:r>
              <a:rPr lang="en-US" dirty="0" smtClean="0"/>
              <a:t>Can manipulate attributes attached to these elements: Text, Font, Position, Color, Name, etc…</a:t>
            </a:r>
          </a:p>
          <a:p>
            <a:endParaRPr lang="en-US" dirty="0"/>
          </a:p>
          <a:p>
            <a:r>
              <a:rPr lang="en-US" dirty="0" smtClean="0"/>
              <a:t>This idea extends to events, such as clicking etc.</a:t>
            </a:r>
          </a:p>
          <a:p>
            <a:endParaRPr lang="en-US" dirty="0"/>
          </a:p>
          <a:p>
            <a:r>
              <a:rPr lang="en-US" dirty="0" smtClean="0"/>
              <a:t>All of this can be setup programmatically, but it’s much easier to do graphically with an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XAML/C#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XAML file has a C# source file paired with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.</a:t>
            </a:r>
            <a:r>
              <a:rPr lang="en-US" dirty="0" err="1" smtClean="0"/>
              <a:t>xaml.cs</a:t>
            </a:r>
            <a:r>
              <a:rPr lang="en-US" dirty="0" smtClean="0"/>
              <a:t> files define UI behavior,</a:t>
            </a:r>
          </a:p>
          <a:p>
            <a:pPr marL="0" indent="0">
              <a:buNone/>
            </a:pPr>
            <a:r>
              <a:rPr lang="en-US" dirty="0" smtClean="0"/>
              <a:t>    and provide access to the UI elements</a:t>
            </a:r>
          </a:p>
          <a:p>
            <a:pPr marL="0" indent="0">
              <a:buNone/>
            </a:pPr>
            <a:r>
              <a:rPr lang="en-US" dirty="0" smtClean="0"/>
              <a:t>    within the XAML hierarchy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provides the foundation for XAML-</a:t>
            </a:r>
          </a:p>
          <a:p>
            <a:pPr marL="0" indent="0">
              <a:buNone/>
            </a:pPr>
            <a:r>
              <a:rPr lang="en-US" dirty="0" smtClean="0"/>
              <a:t>    C# interaction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33600"/>
            <a:ext cx="1927668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40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an object-oriented, general-purpose programming language, developed by Microsoft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C# has many pros:</a:t>
            </a:r>
            <a:endParaRPr lang="en-US" dirty="0"/>
          </a:p>
          <a:p>
            <a:pPr lvl="1"/>
            <a:r>
              <a:rPr lang="en-US" dirty="0" smtClean="0"/>
              <a:t>Easy to use </a:t>
            </a:r>
            <a:endParaRPr lang="en-US" dirty="0"/>
          </a:p>
          <a:p>
            <a:pPr lvl="1"/>
            <a:r>
              <a:rPr lang="en-US" dirty="0" smtClean="0"/>
              <a:t>Lots of libraries and integration with the platform for almost any task</a:t>
            </a:r>
            <a:endParaRPr lang="en-US" dirty="0"/>
          </a:p>
          <a:p>
            <a:pPr lvl="1"/>
            <a:r>
              <a:rPr lang="en-US" dirty="0" smtClean="0"/>
              <a:t>Interfaces with XAML to provide interactive User Interfaces extremely quickly and flexibly</a:t>
            </a:r>
          </a:p>
          <a:p>
            <a:endParaRPr lang="en-US" dirty="0"/>
          </a:p>
          <a:p>
            <a:r>
              <a:rPr lang="en-US" dirty="0" smtClean="0"/>
              <a:t>C# has a few cons (for our purposes):</a:t>
            </a:r>
          </a:p>
          <a:p>
            <a:pPr lvl="1"/>
            <a:r>
              <a:rPr lang="en-US" dirty="0" smtClean="0"/>
              <a:t>Relatively slow (A direct consequence of its ease of use)</a:t>
            </a:r>
          </a:p>
          <a:p>
            <a:pPr lvl="1"/>
            <a:r>
              <a:rPr lang="en-US" dirty="0" smtClean="0"/>
              <a:t>Not particularly well suited for data processing/analysis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class, you will have the skills and experience necessary to create WP Apps that:</a:t>
            </a:r>
            <a:endParaRPr lang="en-US" dirty="0"/>
          </a:p>
          <a:p>
            <a:pPr lvl="1"/>
            <a:r>
              <a:rPr lang="en-US" dirty="0" smtClean="0"/>
              <a:t>Use available sensing hardware to sense data needed by your project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native (C/C++) code to efficiently process sensed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Communicate with external hardware, sensing/controlling in real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You’ll also pick up some useful skills on the side:</a:t>
            </a:r>
          </a:p>
          <a:p>
            <a:pPr lvl="1"/>
            <a:r>
              <a:rPr lang="en-US" dirty="0" smtClean="0"/>
              <a:t>An understanding of version control (specifically </a:t>
            </a:r>
            <a:r>
              <a:rPr lang="en-US" b="1" dirty="0" err="1" smtClean="0"/>
              <a:t>git</a:t>
            </a:r>
            <a:r>
              <a:rPr lang="en-US" dirty="0" smtClean="0"/>
              <a:t> and </a:t>
            </a:r>
            <a:r>
              <a:rPr lang="en-US" b="1" dirty="0" err="1" smtClean="0"/>
              <a:t>github.com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Experience with this list of buzzwords: C#, C++, XAML,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example.cs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MainPage.xaml.cs</a:t>
            </a: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Microsoft.Phone.Controls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Microsoft.Phone.Shell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PhoneApp1.Resources;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PhoneApp1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Enables our code to use objects defined in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</a:t>
            </a:r>
            <a:r>
              <a:rPr lang="en-US" dirty="0" smtClean="0"/>
              <a:t> namespace</a:t>
            </a:r>
            <a:endParaRPr lang="en-US" sz="800" dirty="0" smtClean="0"/>
          </a:p>
          <a:p>
            <a:pPr lvl="1"/>
            <a:r>
              <a:rPr lang="en-US" dirty="0" smtClean="0"/>
              <a:t>Similar constructs exist in C, C++, Java, Objective-C, etc. in the form of keywords such as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pPr lvl="1"/>
            <a:endParaRPr lang="en-US" dirty="0"/>
          </a:p>
          <a:p>
            <a:r>
              <a:rPr lang="en-US" dirty="0" smtClean="0"/>
              <a:t>All this does is allows us to type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 smtClean="0"/>
              <a:t> instead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System.Windows.Navigation.Foo</a:t>
            </a:r>
            <a:endParaRPr lang="en-US" sz="800" dirty="0" smtClean="0"/>
          </a:p>
          <a:p>
            <a:pPr lvl="1"/>
            <a:r>
              <a:rPr lang="en-US" dirty="0" smtClean="0"/>
              <a:t>This is a convenience, the way to link in external code is through “References”, 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76271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PhoneApp1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/>
              <a:t>Defines a new “namespace”</a:t>
            </a:r>
          </a:p>
          <a:p>
            <a:endParaRPr lang="en-US" dirty="0"/>
          </a:p>
          <a:p>
            <a:r>
              <a:rPr lang="en-US" dirty="0" smtClean="0"/>
              <a:t>Separates the names of classes, functions, variables, etc… to avoid conflicts</a:t>
            </a:r>
          </a:p>
        </p:txBody>
      </p:sp>
    </p:spTree>
    <p:extLst>
      <p:ext uri="{BB962C8B-B14F-4D97-AF65-F5344CB8AC3E}">
        <p14:creationId xmlns:p14="http://schemas.microsoft.com/office/powerpoint/2010/main" val="3145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/>
              <a:t>Defines a new “class”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highlight>
                  <a:srgbClr val="FFFFFF"/>
                </a:highlight>
              </a:rPr>
              <a:t> allows any other class to create a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dirty="0" smtClean="0">
                <a:highlight>
                  <a:srgbClr val="FFFFFF"/>
                </a:highlight>
              </a:rPr>
              <a:t> tells the compiler that the class can be spread over many files</a:t>
            </a: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r>
              <a:rPr lang="en-US" dirty="0" smtClean="0">
                <a:highlight>
                  <a:srgbClr val="FFFFFF"/>
                </a:highlight>
              </a:rPr>
              <a:t> causes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dirty="0" smtClean="0">
                <a:highlight>
                  <a:srgbClr val="FFFFFF"/>
                </a:highlight>
              </a:rPr>
              <a:t> to inherit from the super class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PhoneApplicationPage</a:t>
            </a:r>
            <a:r>
              <a:rPr lang="en-US" dirty="0" smtClean="0">
                <a:highlight>
                  <a:srgbClr val="FFFFFF"/>
                </a:highlight>
              </a:rPr>
              <a:t>, thereby gaining functionality and state from 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03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MainPage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/>
              <a:t>Defines a new </a:t>
            </a:r>
            <a:r>
              <a:rPr lang="en-US" dirty="0" smtClean="0"/>
              <a:t>“method”</a:t>
            </a:r>
          </a:p>
          <a:p>
            <a:pPr lvl="1"/>
            <a:r>
              <a:rPr lang="en-US" dirty="0" smtClean="0"/>
              <a:t>Finally, a line that actually that DOES something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Again,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/>
              <a:t> denotes a method that can be called from any class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39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XAML/C# </a:t>
            </a:r>
            <a:r>
              <a:rPr lang="en-US" dirty="0"/>
              <a:t>Live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XAML/C# </a:t>
            </a:r>
            <a:r>
              <a:rPr lang="en-US" dirty="0"/>
              <a:t>Live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just did:</a:t>
            </a:r>
          </a:p>
          <a:p>
            <a:pPr lvl="1"/>
            <a:r>
              <a:rPr lang="en-US" dirty="0" smtClean="0"/>
              <a:t>Added a button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Generated C# code to change the XAML, live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Hooked up the C# code to a XAML event</a:t>
            </a:r>
          </a:p>
          <a:p>
            <a:pPr lvl="1"/>
            <a:endParaRPr lang="en-US" dirty="0"/>
          </a:p>
          <a:p>
            <a:r>
              <a:rPr lang="en-US" dirty="0" smtClean="0"/>
              <a:t>Things to remember:</a:t>
            </a:r>
          </a:p>
          <a:p>
            <a:pPr lvl="1"/>
            <a:r>
              <a:rPr lang="en-US" dirty="0" smtClean="0"/>
              <a:t>How to add events to XAML objects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XAML objects that are named have C# objects with the same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4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VS “Toolbox”</a:t>
            </a:r>
          </a:p>
          <a:p>
            <a:endParaRPr lang="en-US" dirty="0"/>
          </a:p>
          <a:p>
            <a:r>
              <a:rPr lang="en-US" dirty="0" smtClean="0"/>
              <a:t>Drag-n-Drop</a:t>
            </a:r>
          </a:p>
          <a:p>
            <a:endParaRPr lang="en-US" dirty="0" smtClean="0"/>
          </a:p>
          <a:p>
            <a:r>
              <a:rPr lang="en-US" dirty="0" smtClean="0"/>
              <a:t>Things we’ll be using today:</a:t>
            </a:r>
          </a:p>
          <a:p>
            <a:pPr lvl="1"/>
            <a:r>
              <a:rPr lang="en-US" dirty="0" smtClean="0"/>
              <a:t>Pivot</a:t>
            </a:r>
            <a:endParaRPr lang="en-US" dirty="0" smtClean="0"/>
          </a:p>
          <a:p>
            <a:pPr lvl="1"/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err="1" smtClean="0"/>
              <a:t>TextBlock</a:t>
            </a:r>
            <a:r>
              <a:rPr lang="en-US" dirty="0" smtClean="0"/>
              <a:t> (Output)</a:t>
            </a:r>
          </a:p>
          <a:p>
            <a:pPr lvl="1"/>
            <a:r>
              <a:rPr lang="en-US" dirty="0" err="1" smtClean="0"/>
              <a:t>TextBox</a:t>
            </a:r>
            <a:r>
              <a:rPr lang="en-US" dirty="0"/>
              <a:t> </a:t>
            </a:r>
            <a:r>
              <a:rPr lang="en-US" dirty="0" smtClean="0"/>
              <a:t>(Input)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00200"/>
            <a:ext cx="201778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Control</a:t>
            </a:r>
            <a:endParaRPr lang="en-US" dirty="0"/>
          </a:p>
        </p:txBody>
      </p:sp>
      <p:pic>
        <p:nvPicPr>
          <p:cNvPr id="5" name="Picture 4" descr="IC5957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52600"/>
            <a:ext cx="589693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6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a very “Windows Phone” look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Swipe left/right to change pages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Fairly simple representation in XAML</a:t>
            </a:r>
          </a:p>
          <a:p>
            <a:pPr lvl="1"/>
            <a:r>
              <a:rPr lang="en-US" dirty="0" smtClean="0"/>
              <a:t>Overall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Pivot </a:t>
            </a:r>
            <a:r>
              <a:rPr lang="en-US" dirty="0" smtClean="0"/>
              <a:t>Object</a:t>
            </a:r>
            <a:endParaRPr lang="en-US" dirty="0" smtClean="0"/>
          </a:p>
          <a:p>
            <a:pPr lvl="1"/>
            <a:r>
              <a:rPr lang="en-US" dirty="0" smtClean="0"/>
              <a:t>Nested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PivotItem</a:t>
            </a:r>
            <a:r>
              <a:rPr lang="en-US" dirty="0" smtClean="0"/>
              <a:t> </a:t>
            </a:r>
            <a:r>
              <a:rPr lang="en-US" dirty="0" smtClean="0"/>
              <a:t>Objects</a:t>
            </a:r>
            <a:endParaRPr lang="en-US" dirty="0"/>
          </a:p>
          <a:p>
            <a:pPr lvl="1"/>
            <a:r>
              <a:rPr lang="en-US" dirty="0" smtClean="0"/>
              <a:t>Nested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3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</a:t>
            </a:r>
            <a:r>
              <a:rPr lang="en-US" dirty="0" err="1" smtClean="0"/>
              <a:t>homeworks</a:t>
            </a:r>
            <a:r>
              <a:rPr lang="en-US" dirty="0" smtClean="0"/>
              <a:t> (50% total grade)</a:t>
            </a:r>
          </a:p>
          <a:p>
            <a:endParaRPr lang="en-US" dirty="0"/>
          </a:p>
          <a:p>
            <a:r>
              <a:rPr lang="en-US" dirty="0" smtClean="0"/>
              <a:t>Final group project (50% total grade)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Small groups collaboratively design and implement a sensing/control App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Live demos performed over last two weeks of class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Final project report due during finals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Pivot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(Native) code runs fast</a:t>
            </a:r>
          </a:p>
          <a:p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Speed, speed, and more speed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Large </a:t>
            </a:r>
            <a:r>
              <a:rPr lang="en-US" dirty="0" err="1" smtClean="0"/>
              <a:t>opensource</a:t>
            </a:r>
            <a:r>
              <a:rPr lang="en-US" dirty="0" smtClean="0"/>
              <a:t> libraries available to us (FFTW, Open CV, etc…)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Slight overhead involved when moving between C# and C++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Speedy code typically means more work for the programmer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Pure C++ can’t interface directly with C#, you must use C++/CX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Microsoft extension to C++</a:t>
            </a:r>
          </a:p>
          <a:p>
            <a:pPr lvl="1"/>
            <a:r>
              <a:rPr lang="en-US" dirty="0" smtClean="0"/>
              <a:t>Adds Memory Management and libraries to interface with C#,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Must be used when interfacing with C#</a:t>
            </a:r>
          </a:p>
          <a:p>
            <a:endParaRPr lang="en-US" dirty="0"/>
          </a:p>
          <a:p>
            <a:r>
              <a:rPr lang="en-US" dirty="0" smtClean="0"/>
              <a:t>We won’t go </a:t>
            </a:r>
            <a:r>
              <a:rPr lang="en-US" dirty="0" err="1" smtClean="0"/>
              <a:t>indepth</a:t>
            </a:r>
            <a:r>
              <a:rPr lang="en-US" dirty="0" smtClean="0"/>
              <a:t> with C++, will cover the basics</a:t>
            </a:r>
          </a:p>
          <a:p>
            <a:pPr lvl="1"/>
            <a:r>
              <a:rPr lang="en-US" dirty="0" smtClean="0"/>
              <a:t>If you want to deal with C++ regularly, the more experience you have the happier you will be!</a:t>
            </a:r>
          </a:p>
          <a:p>
            <a:pPr lvl="1"/>
            <a:endParaRPr lang="en-US" dirty="0"/>
          </a:p>
          <a:p>
            <a:r>
              <a:rPr lang="en-US" dirty="0" smtClean="0"/>
              <a:t>C++/CX has a lot of “boilerplate code”, it’s not as scary as it looks!</a:t>
            </a:r>
          </a:p>
        </p:txBody>
      </p:sp>
    </p:spTree>
    <p:extLst>
      <p:ext uri="{BB962C8B-B14F-4D97-AF65-F5344CB8AC3E}">
        <p14:creationId xmlns:p14="http://schemas.microsoft.com/office/powerpoint/2010/main" val="145735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create a “C++ component” and link it into our C# project via a “Reference”</a:t>
            </a:r>
          </a:p>
          <a:p>
            <a:endParaRPr lang="en-US" dirty="0" smtClean="0"/>
          </a:p>
          <a:p>
            <a:r>
              <a:rPr lang="en-US" dirty="0" smtClean="0"/>
              <a:t>This component will define classes that will be instantiated into objects in C#</a:t>
            </a:r>
          </a:p>
          <a:p>
            <a:endParaRPr lang="en-US" dirty="0"/>
          </a:p>
          <a:p>
            <a:r>
              <a:rPr lang="en-US" dirty="0" smtClean="0"/>
              <a:t>C# directly calls methods defined in those objects</a:t>
            </a:r>
          </a:p>
          <a:p>
            <a:endParaRPr lang="en-US" dirty="0"/>
          </a:p>
          <a:p>
            <a:r>
              <a:rPr lang="en-US" dirty="0" smtClean="0"/>
              <a:t>There are data types for passing data structures (e.g. arrays) between C# and C++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CppCounter.h</a:t>
            </a:r>
            <a:endParaRPr lang="en-US" sz="22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pragma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once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CppCounter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005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CppComponent.cpp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pch.h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CppCounter.h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CppCouner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Platform;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FirstCppCounter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672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actually do something</a:t>
            </a:r>
          </a:p>
          <a:p>
            <a:endParaRPr lang="en-US" dirty="0"/>
          </a:p>
          <a:p>
            <a:r>
              <a:rPr lang="en-US" dirty="0" smtClean="0"/>
              <a:t>C# will instantiate C++ class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CppCounter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/>
              <a:t>The C++ class will define a method,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lvl="1"/>
            <a:r>
              <a:rPr lang="en-US" dirty="0" smtClean="0"/>
              <a:t>Accepts an integer, increments its internal counter, returns the counter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/>
              <a:t>The </a:t>
            </a:r>
            <a:r>
              <a:rPr lang="en-US" dirty="0" smtClean="0"/>
              <a:t>C# code will call this method when a button is pushed, and display the output to the XAML</a:t>
            </a:r>
          </a:p>
        </p:txBody>
      </p:sp>
    </p:spTree>
    <p:extLst>
      <p:ext uri="{BB962C8B-B14F-4D97-AF65-F5344CB8AC3E}">
        <p14:creationId xmlns:p14="http://schemas.microsoft.com/office/powerpoint/2010/main" val="105835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delta 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CppCounter.cpp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pch.h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&gt;counter = 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&gt;counter +=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-&gt;counter;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84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C++/CX: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MainPage.xaml.cs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CppTest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PhoneApplicationPage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FirstCppCounter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incButton_Click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cppCounter.incrementBy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.TextOutput.Text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"Counter: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result;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3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 due at the beginning of class</a:t>
            </a:r>
          </a:p>
          <a:p>
            <a:pPr lvl="1"/>
            <a:r>
              <a:rPr lang="en-US" dirty="0" smtClean="0"/>
              <a:t>E.g. HW #1 will be due at 6pm on the 7</a:t>
            </a:r>
            <a:r>
              <a:rPr lang="en-US" baseline="30000" dirty="0" smtClean="0"/>
              <a:t>th</a:t>
            </a:r>
            <a:endParaRPr lang="en-US" baseline="30000" dirty="0"/>
          </a:p>
          <a:p>
            <a:pPr lvl="1"/>
            <a:endParaRPr lang="en-US" dirty="0"/>
          </a:p>
          <a:p>
            <a:r>
              <a:rPr lang="en-US" dirty="0" smtClean="0"/>
              <a:t>Instructor:  Elliot Saba</a:t>
            </a:r>
          </a:p>
          <a:p>
            <a:pPr lvl="1"/>
            <a:r>
              <a:rPr lang="en-US" dirty="0" smtClean="0"/>
              <a:t>Office (lab, really): CSE 507</a:t>
            </a:r>
          </a:p>
          <a:p>
            <a:pPr lvl="1"/>
            <a:endParaRPr lang="en-US" dirty="0"/>
          </a:p>
          <a:p>
            <a:r>
              <a:rPr lang="en-US" dirty="0" smtClean="0"/>
              <a:t>TA:  Sang </a:t>
            </a:r>
            <a:r>
              <a:rPr lang="en-US" dirty="0" err="1" smtClean="0"/>
              <a:t>Sagong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Office Hours to be decided this class</a:t>
            </a:r>
          </a:p>
        </p:txBody>
      </p:sp>
    </p:spTree>
    <p:extLst>
      <p:ext uri="{BB962C8B-B14F-4D97-AF65-F5344CB8AC3E}">
        <p14:creationId xmlns:p14="http://schemas.microsoft.com/office/powerpoint/2010/main" val="102863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C++/CX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familiar for anyone who has used VS before</a:t>
            </a:r>
          </a:p>
          <a:p>
            <a:endParaRPr lang="en-US" dirty="0"/>
          </a:p>
          <a:p>
            <a:r>
              <a:rPr lang="en-US" dirty="0" smtClean="0"/>
              <a:t>Breakpoints, watch variables, etc. are all available</a:t>
            </a:r>
          </a:p>
          <a:p>
            <a:endParaRPr lang="en-US" dirty="0"/>
          </a:p>
          <a:p>
            <a:r>
              <a:rPr lang="en-US" dirty="0" smtClean="0"/>
              <a:t>Both emulator-targeted and device-targeted</a:t>
            </a:r>
          </a:p>
          <a:p>
            <a:endParaRPr lang="en-US" dirty="0"/>
          </a:p>
          <a:p>
            <a:r>
              <a:rPr lang="en-US" dirty="0" smtClean="0"/>
              <a:t>Due to a technical limitation, native (C++) debugging and managed (C#) debugging are mutually exclusive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71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We’re going to use </a:t>
            </a:r>
            <a:r>
              <a:rPr lang="en-US" dirty="0" err="1" smtClean="0"/>
              <a:t>Github</a:t>
            </a:r>
            <a:r>
              <a:rPr lang="en-US" dirty="0" smtClean="0"/>
              <a:t> in this class</a:t>
            </a:r>
          </a:p>
          <a:p>
            <a:pPr lvl="1"/>
            <a:r>
              <a:rPr lang="en-US" dirty="0" smtClean="0"/>
              <a:t>Distributed version control at its simplest</a:t>
            </a:r>
          </a:p>
        </p:txBody>
      </p:sp>
      <p:pic>
        <p:nvPicPr>
          <p:cNvPr id="5" name="Picture 4" descr="outpu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/>
          <a:stretch/>
        </p:blipFill>
        <p:spPr>
          <a:xfrm>
            <a:off x="1524000" y="2438400"/>
            <a:ext cx="5887585" cy="41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4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/>
              <a:t> vernacular: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</a:t>
            </a:r>
            <a:r>
              <a:rPr lang="en-US" dirty="0" smtClean="0"/>
              <a:t>: An atomic set of changes to the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branch</a:t>
            </a:r>
            <a:r>
              <a:rPr lang="en-US" dirty="0" smtClean="0"/>
              <a:t>: A series of commits, ending in the current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dirty="0" smtClean="0"/>
              <a:t> commit</a:t>
            </a:r>
          </a:p>
          <a:p>
            <a:pPr lvl="2"/>
            <a:r>
              <a:rPr lang="en-US" dirty="0" smtClean="0"/>
              <a:t>Default branch name: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dirty="0" smtClean="0"/>
              <a:t>: A complete copy of another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en-US" dirty="0" smtClean="0"/>
              <a:t>: Merging commits from one branch into another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pull</a:t>
            </a:r>
            <a:r>
              <a:rPr lang="en-US" dirty="0" smtClean="0"/>
              <a:t>: Copying commits from one fork to another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0221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allows us to:</a:t>
            </a:r>
          </a:p>
          <a:p>
            <a:pPr lvl="1"/>
            <a:r>
              <a:rPr lang="en-US" dirty="0" smtClean="0"/>
              <a:t>Share code efficiently, with no fear of overwriting things forever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Rollback to previous states easily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View changes from one commit to another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See who changed what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Much,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0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3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First phase: Setup and text input</a:t>
            </a:r>
          </a:p>
          <a:p>
            <a:pPr lvl="2"/>
            <a:r>
              <a:rPr lang="en-US" dirty="0" smtClean="0"/>
              <a:t>Add a </a:t>
            </a:r>
            <a:r>
              <a:rPr lang="en-US" dirty="0" err="1" smtClean="0"/>
              <a:t>TextBox</a:t>
            </a:r>
            <a:r>
              <a:rPr lang="en-US" dirty="0" smtClean="0"/>
              <a:t>, </a:t>
            </a:r>
            <a:r>
              <a:rPr lang="en-US" dirty="0" err="1" smtClean="0"/>
              <a:t>TextBlock</a:t>
            </a:r>
            <a:r>
              <a:rPr lang="en-US" dirty="0" smtClean="0"/>
              <a:t>, and a Button</a:t>
            </a:r>
          </a:p>
          <a:p>
            <a:pPr lvl="2"/>
            <a:r>
              <a:rPr lang="en-US" dirty="0" smtClean="0"/>
              <a:t>Use the button to convert the Textbox to an integer, add it to a counter, and display it in the </a:t>
            </a:r>
            <a:r>
              <a:rPr lang="en-US" dirty="0" err="1" smtClean="0"/>
              <a:t>TextBlock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Second phase: Add a panorama control</a:t>
            </a:r>
          </a:p>
          <a:p>
            <a:pPr lvl="2"/>
            <a:r>
              <a:rPr lang="en-US" dirty="0" smtClean="0"/>
              <a:t>Use the panorama control to have two pages</a:t>
            </a:r>
          </a:p>
          <a:p>
            <a:pPr lvl="2"/>
            <a:r>
              <a:rPr lang="en-US" dirty="0" smtClean="0"/>
              <a:t>Have two buttons with separate counters and text controls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Third phase: Link in a C++ component</a:t>
            </a:r>
          </a:p>
          <a:p>
            <a:pPr lvl="2"/>
            <a:r>
              <a:rPr lang="en-US" dirty="0" smtClean="0"/>
              <a:t>Final app should have two pages</a:t>
            </a:r>
          </a:p>
          <a:p>
            <a:pPr lvl="3"/>
            <a:r>
              <a:rPr lang="en-US" dirty="0"/>
              <a:t>O</a:t>
            </a:r>
            <a:r>
              <a:rPr lang="en-US" dirty="0" smtClean="0"/>
              <a:t>ne with a C# counter</a:t>
            </a:r>
          </a:p>
          <a:p>
            <a:pPr lvl="3"/>
            <a:r>
              <a:rPr lang="en-US" dirty="0" smtClean="0"/>
              <a:t>One with a C++ counter</a:t>
            </a:r>
          </a:p>
          <a:p>
            <a:pPr lvl="2"/>
            <a:r>
              <a:rPr lang="en-US" dirty="0" smtClean="0"/>
              <a:t>Yes, you will wrap the C++ code in C# calls, as XAML only calls C#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89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at the beginning of class next week</a:t>
            </a:r>
          </a:p>
          <a:p>
            <a:pPr lvl="1"/>
            <a:r>
              <a:rPr lang="en-US" dirty="0" smtClean="0"/>
              <a:t>6pm April 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will serve as the primary materials collection</a:t>
            </a:r>
          </a:p>
          <a:p>
            <a:pPr lvl="1"/>
            <a:r>
              <a:rPr lang="en-US" dirty="0" smtClean="0"/>
              <a:t>Slides, Sample code, Homework templates/requirements, etc…</a:t>
            </a:r>
          </a:p>
          <a:p>
            <a:pPr lvl="1"/>
            <a:endParaRPr lang="en-US" dirty="0"/>
          </a:p>
          <a:p>
            <a:r>
              <a:rPr lang="en-US" dirty="0" smtClean="0"/>
              <a:t>Deliverables must be sent to the class </a:t>
            </a:r>
            <a:r>
              <a:rPr lang="en-US" dirty="0" err="1"/>
              <a:t>d</a:t>
            </a:r>
            <a:r>
              <a:rPr lang="en-US" dirty="0" err="1" smtClean="0"/>
              <a:t>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5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 for HW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a string to </a:t>
            </a:r>
            <a:r>
              <a:rPr lang="en-US" dirty="0" smtClean="0"/>
              <a:t>a number in </a:t>
            </a:r>
            <a:r>
              <a:rPr lang="en-US" dirty="0" smtClean="0"/>
              <a:t>C#</a:t>
            </a:r>
          </a:p>
          <a:p>
            <a:pPr lvl="1"/>
            <a:r>
              <a:rPr lang="en-US" dirty="0" smtClean="0">
                <a:hlinkClick r:id="rId2"/>
              </a:rPr>
              <a:t>MSDN Article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brief overview of </a:t>
            </a:r>
            <a:r>
              <a:rPr lang="en-US" dirty="0" smtClean="0"/>
              <a:t>Pivot Controls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MSDN Article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tutorial on using C++ components in C#</a:t>
            </a:r>
          </a:p>
          <a:p>
            <a:pPr lvl="1"/>
            <a:r>
              <a:rPr lang="en-US" dirty="0" smtClean="0">
                <a:hlinkClick r:id="rId4"/>
              </a:rPr>
              <a:t>Online tutorial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help</a:t>
            </a:r>
          </a:p>
          <a:p>
            <a:pPr lvl="1"/>
            <a:r>
              <a:rPr lang="en-US" dirty="0" smtClean="0">
                <a:hlinkClick r:id="rId5"/>
              </a:rPr>
              <a:t>Online help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0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Software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Phone </a:t>
            </a:r>
            <a:r>
              <a:rPr lang="en-US" dirty="0" smtClean="0"/>
              <a:t>8.1 </a:t>
            </a:r>
            <a:r>
              <a:rPr lang="en-US" dirty="0" smtClean="0"/>
              <a:t>SDK</a:t>
            </a:r>
          </a:p>
          <a:p>
            <a:pPr lvl="1"/>
            <a:r>
              <a:rPr lang="en-US" dirty="0" smtClean="0">
                <a:hlinkClick r:id="rId2"/>
              </a:rPr>
              <a:t>Download</a:t>
            </a:r>
            <a:r>
              <a:rPr lang="en-US" dirty="0" smtClean="0"/>
              <a:t>, available to anyone</a:t>
            </a:r>
          </a:p>
          <a:p>
            <a:pPr lvl="1"/>
            <a:endParaRPr lang="en-US" dirty="0"/>
          </a:p>
          <a:p>
            <a:r>
              <a:rPr lang="en-US" dirty="0" smtClean="0"/>
              <a:t>Developer Registration for Windows Phone </a:t>
            </a:r>
            <a:r>
              <a:rPr lang="en-US" dirty="0" smtClean="0"/>
              <a:t>8.1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Instructions</a:t>
            </a:r>
            <a:r>
              <a:rPr lang="en-US" dirty="0" smtClean="0"/>
              <a:t>, necessary for each phone, to allow </a:t>
            </a:r>
            <a:r>
              <a:rPr lang="en-US" dirty="0" smtClean="0"/>
              <a:t>apps </a:t>
            </a:r>
            <a:r>
              <a:rPr lang="en-US" dirty="0" smtClean="0"/>
              <a:t>to be </a:t>
            </a:r>
            <a:r>
              <a:rPr lang="en-US" dirty="0" smtClean="0"/>
              <a:t>side-loaded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Note that to run the emulator, you need a Professional or higher version of Windows!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48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WP8</a:t>
            </a:r>
            <a:r>
              <a:rPr lang="en-US" altLang="ja-JP" sz="2000" dirty="0" smtClean="0"/>
              <a:t>(.1)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Overview of Tools</a:t>
            </a:r>
          </a:p>
          <a:p>
            <a:r>
              <a:rPr lang="en-US" dirty="0" smtClean="0"/>
              <a:t>Application building blocks</a:t>
            </a:r>
          </a:p>
          <a:p>
            <a:r>
              <a:rPr lang="en-US" dirty="0" smtClean="0"/>
              <a:t>Basic User </a:t>
            </a:r>
            <a:r>
              <a:rPr lang="en-US" dirty="0"/>
              <a:t>Interface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Running apps on an Emulator and the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0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 of 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using Visual Studio 2013 to construct Apps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VS 2013 includes many powerful tools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First-class support for both C# and C++ (We’ll be using both)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Windows Phone 8 Emulator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Graphical XAML editor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Last but not least, a debugger for Managed (C#) and Native (C++) code</a:t>
            </a:r>
          </a:p>
        </p:txBody>
      </p:sp>
    </p:spTree>
    <p:extLst>
      <p:ext uri="{BB962C8B-B14F-4D97-AF65-F5344CB8AC3E}">
        <p14:creationId xmlns:p14="http://schemas.microsoft.com/office/powerpoint/2010/main" val="354402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new project</a:t>
            </a:r>
          </a:p>
          <a:p>
            <a:pPr lvl="1"/>
            <a:r>
              <a:rPr lang="en-US" dirty="0" smtClean="0"/>
              <a:t>We will typically always use the </a:t>
            </a:r>
            <a:r>
              <a:rPr lang="en-US" b="1" dirty="0" smtClean="0"/>
              <a:t>Blank App (Windows Phone)</a:t>
            </a:r>
            <a:r>
              <a:rPr lang="en-US" dirty="0" smtClean="0"/>
              <a:t> template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will also use </a:t>
            </a:r>
            <a:r>
              <a:rPr lang="en-US" b="1" dirty="0" smtClean="0"/>
              <a:t>Windows Runtime Components</a:t>
            </a:r>
            <a:r>
              <a:rPr lang="en-US" dirty="0" smtClean="0"/>
              <a:t> quite a bit, both under the “Visual C#” section, and the “Visual C++” section</a:t>
            </a:r>
            <a:endParaRPr lang="en-US" b="1" dirty="0"/>
          </a:p>
        </p:txBody>
      </p:sp>
      <p:pic>
        <p:nvPicPr>
          <p:cNvPr id="4" name="Picture 3" descr="Screen Shot 2015-01-06 at 4.32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"/>
          <a:stretch/>
        </p:blipFill>
        <p:spPr>
          <a:xfrm>
            <a:off x="1219199" y="2438400"/>
            <a:ext cx="516342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96673" y="3124200"/>
            <a:ext cx="4009127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3124200"/>
            <a:ext cx="25908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8 apps are constructed out of at least two components, possibly more: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191774"/>
            <a:ext cx="9144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XAML</a:t>
            </a:r>
          </a:p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14600" y="3191774"/>
            <a:ext cx="914400" cy="1981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981201" y="3496574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1981201" y="4563374"/>
            <a:ext cx="4572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60183" y="3191774"/>
            <a:ext cx="1676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C++/CX</a:t>
            </a:r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81400" y="3267974"/>
            <a:ext cx="685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54430" y="4410974"/>
            <a:ext cx="1682153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Component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581400" y="4487174"/>
            <a:ext cx="685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551926" y="4846608"/>
            <a:ext cx="685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551926" y="3618782"/>
            <a:ext cx="6858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664982" y="4029974"/>
            <a:ext cx="2286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5579383" y="4029974"/>
            <a:ext cx="228600" cy="3048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598736" y="3191774"/>
            <a:ext cx="1647646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Pure C++ Component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112782" y="3267974"/>
            <a:ext cx="4191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6112783" y="3618783"/>
            <a:ext cx="4191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321402" y="5381444"/>
            <a:ext cx="177679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296673" y="5385756"/>
            <a:ext cx="4009127" cy="1015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Additional components</a:t>
            </a:r>
          </a:p>
          <a:p>
            <a:pPr marL="0" indent="0" algn="ctr">
              <a:buNone/>
            </a:pPr>
            <a:r>
              <a:rPr lang="en-US" dirty="0"/>
              <a:t>u</a:t>
            </a:r>
            <a:r>
              <a:rPr lang="en-US" dirty="0" smtClean="0"/>
              <a:t>sed as needed</a:t>
            </a:r>
          </a:p>
        </p:txBody>
      </p:sp>
    </p:spTree>
    <p:extLst>
      <p:ext uri="{BB962C8B-B14F-4D97-AF65-F5344CB8AC3E}">
        <p14:creationId xmlns:p14="http://schemas.microsoft.com/office/powerpoint/2010/main" val="38530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WP8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use, simply change the run target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from “Device” to “Emulator”</a:t>
            </a:r>
          </a:p>
          <a:p>
            <a:pPr lvl="1"/>
            <a:r>
              <a:rPr lang="en-US" dirty="0" smtClean="0"/>
              <a:t>Automatically launches on next run/debug</a:t>
            </a:r>
          </a:p>
          <a:p>
            <a:pPr lvl="1"/>
            <a:r>
              <a:rPr lang="en-US" dirty="0" smtClean="0"/>
              <a:t>Requires hardware virtualization features</a:t>
            </a:r>
          </a:p>
          <a:p>
            <a:endParaRPr lang="en-US" dirty="0" smtClean="0"/>
          </a:p>
          <a:p>
            <a:r>
              <a:rPr lang="en-US" dirty="0" smtClean="0"/>
              <a:t>The Emulator is very capable, but also imperfect</a:t>
            </a:r>
          </a:p>
          <a:p>
            <a:pPr lvl="1"/>
            <a:r>
              <a:rPr lang="en-US" dirty="0" smtClean="0"/>
              <a:t>Many of the sensing projects we will be exploring will work differently or not at all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used as a rapid testing/iteration tool, not your sole development tool!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52600"/>
            <a:ext cx="2000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4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4472</TotalTime>
  <Words>2878</Words>
  <Application>Microsoft Macintosh PowerPoint</Application>
  <PresentationFormat>On-screen Show (4:3)</PresentationFormat>
  <Paragraphs>519</Paragraphs>
  <Slides>49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Executive</vt:lpstr>
      <vt:lpstr>Week 1</vt:lpstr>
      <vt:lpstr>Class Overview</vt:lpstr>
      <vt:lpstr>Class Overview</vt:lpstr>
      <vt:lpstr>Class Overview</vt:lpstr>
      <vt:lpstr>WP8(.1) Basics</vt:lpstr>
      <vt:lpstr>A brief overview of VS</vt:lpstr>
      <vt:lpstr>Creating a new project</vt:lpstr>
      <vt:lpstr>Building Blocks</vt:lpstr>
      <vt:lpstr>WP8 Emulator</vt:lpstr>
      <vt:lpstr>XAML</vt:lpstr>
      <vt:lpstr>XAML</vt:lpstr>
      <vt:lpstr>XAML</vt:lpstr>
      <vt:lpstr>XAML</vt:lpstr>
      <vt:lpstr>XAML</vt:lpstr>
      <vt:lpstr>XAML</vt:lpstr>
      <vt:lpstr>XAML</vt:lpstr>
      <vt:lpstr>XAML Live Demo</vt:lpstr>
      <vt:lpstr>XAML/C# Interaction</vt:lpstr>
      <vt:lpstr>C#</vt:lpstr>
      <vt:lpstr>C# example.cs</vt:lpstr>
      <vt:lpstr>C# breakdown</vt:lpstr>
      <vt:lpstr>C# breakdown</vt:lpstr>
      <vt:lpstr>C# breakdown</vt:lpstr>
      <vt:lpstr>C# breakdown</vt:lpstr>
      <vt:lpstr>XAML/C# Live Demo</vt:lpstr>
      <vt:lpstr>XAML/C# Live Demo</vt:lpstr>
      <vt:lpstr>Basic UI Elements</vt:lpstr>
      <vt:lpstr>Pivot Control</vt:lpstr>
      <vt:lpstr>Pivot Control</vt:lpstr>
      <vt:lpstr>Live Pivot Demo</vt:lpstr>
      <vt:lpstr>C++</vt:lpstr>
      <vt:lpstr>C++/CX</vt:lpstr>
      <vt:lpstr>C++/CX Concepts</vt:lpstr>
      <vt:lpstr>C++/CX breakdown</vt:lpstr>
      <vt:lpstr>C++/CX breakdown</vt:lpstr>
      <vt:lpstr>C++/CX: Method Calls</vt:lpstr>
      <vt:lpstr>C++/CX: Method Calls</vt:lpstr>
      <vt:lpstr>C++/CX: Method Calls</vt:lpstr>
      <vt:lpstr>C++/CX: Method Calls</vt:lpstr>
      <vt:lpstr>Live C++/CX Demo</vt:lpstr>
      <vt:lpstr>Debugging</vt:lpstr>
      <vt:lpstr>Github</vt:lpstr>
      <vt:lpstr>Github</vt:lpstr>
      <vt:lpstr>Github</vt:lpstr>
      <vt:lpstr>Github live demo</vt:lpstr>
      <vt:lpstr>Homework #1</vt:lpstr>
      <vt:lpstr>Homework #1</vt:lpstr>
      <vt:lpstr>Helpful Links for HW #1</vt:lpstr>
      <vt:lpstr>Useful Software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106</cp:revision>
  <dcterms:created xsi:type="dcterms:W3CDTF">2013-01-03T18:40:17Z</dcterms:created>
  <dcterms:modified xsi:type="dcterms:W3CDTF">2015-01-08T01:00:25Z</dcterms:modified>
</cp:coreProperties>
</file>