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58" r:id="rId7"/>
    <p:sldId id="264" r:id="rId8"/>
    <p:sldId id="276" r:id="rId9"/>
    <p:sldId id="275" r:id="rId10"/>
    <p:sldId id="260" r:id="rId11"/>
    <p:sldId id="274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1"/>
            <a:t>Comportamiento Crediticio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es-ES" noProof="1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es-ES" noProof="1"/>
        </a:p>
      </dgm:t>
    </dgm:pt>
    <dgm:pt modelId="{E39563C5-C199-4F5B-A899-8CC0710341A0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1"/>
            <a:t>Edad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es-ES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es-ES" noProof="1"/>
        </a:p>
      </dgm:t>
    </dgm:pt>
    <dgm:pt modelId="{15B1A768-2666-4AB4-BDA7-F0E3C4160D59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1"/>
            <a:t>Score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es-ES" noProof="1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es-ES" noProof="1"/>
        </a:p>
      </dgm:t>
    </dgm:pt>
    <dgm:pt modelId="{3AA5586A-C40E-4DDA-98A5-6545F36F46AB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1"/>
            <a:t>Nivel de Ingresos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es-ES" noProof="1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es-ES" sz="2400" b="1" noProof="0" dirty="0"/>
            <a:t>Valores Atípicos 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es-ES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es-ES" sz="2400" b="1" noProof="0" dirty="0"/>
            <a:t>Limpieza</a:t>
          </a:r>
          <a:r>
            <a:rPr lang="es-ES" sz="1500" b="1" noProof="0" dirty="0"/>
            <a:t> </a:t>
          </a:r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es-ES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es-ES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es-ES" sz="2400" b="1" noProof="0" dirty="0"/>
            <a:t>Valores Nulos </a:t>
          </a:r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es-ES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es-ES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1"/>
            <a:t>Comportamiento Crediticio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1"/>
            <a:t>Edad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1"/>
            <a:t>Score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1"/>
            <a:t>Nivel de Ingresos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0" dirty="0"/>
            <a:t>Valores Atípicos 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0" dirty="0"/>
            <a:t>Limpieza</a:t>
          </a:r>
          <a:r>
            <a:rPr lang="es-ES" sz="1500" b="1" kern="1200" noProof="0" dirty="0"/>
            <a:t> </a:t>
          </a:r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noProof="0" dirty="0"/>
            <a:t>Valores Nulos </a:t>
          </a:r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o Lista de círculos"/>
  <dgm:desc val="Se usa para mostrar fragmentos de información no secuenciales o agrupados acompañados de objetos visuales relacionados. Las formas circulares pueden contener un icono o una imagen pequeña y el cuadro de texto correspondiente muestra texto de nivel 1. Funciona mejor en iconos o imágenes pequeñas con descripciones de longitud medi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16/04/2023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098E11-C3BE-4AEC-91BE-C88C988E8BDB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4B7CB3-EDF5-450E-A384-7B041709A774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E3CB04-8628-4BE2-8D9F-839986C200F3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DF9D5-615E-4B40-B3DA-C7C3E3D8952A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485D5-0708-40FF-87DA-DFD6F1ED03E1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F592F-6928-459D-9C66-BF9E123B0381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432DC-30D4-485D-908A-88BDD16BF582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16/04/2023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16/04/2023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0.png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/>
              <a:t>SCORE </a:t>
            </a:r>
            <a:br>
              <a:rPr lang="es-ES" b="1" dirty="0"/>
            </a:br>
            <a:r>
              <a:rPr lang="es-ES" b="1" dirty="0"/>
              <a:t>BANKING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Base de datos para calificación de score bancario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34FE70-82B2-728A-A9D0-A2055B126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1" y="571933"/>
            <a:ext cx="5079230" cy="2857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B87C7B-AF16-F115-33EE-633BBB4E5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97" y="4279106"/>
            <a:ext cx="4933546" cy="2265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1BEF8-4024-4CB4-7F64-8A9D5ED4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3158411" cy="1456267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r>
              <a:rPr lang="en-US" dirty="0"/>
              <a:t>INTRODUCCION</a:t>
            </a:r>
            <a:endParaRPr lang="es-EC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C1FC9D-DB9E-6490-0205-CD11C14089A4}"/>
              </a:ext>
            </a:extLst>
          </p:cNvPr>
          <p:cNvSpPr txBox="1">
            <a:spLocks/>
          </p:cNvSpPr>
          <p:nvPr/>
        </p:nvSpPr>
        <p:spPr>
          <a:xfrm>
            <a:off x="685801" y="2786743"/>
            <a:ext cx="10333652" cy="34616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C" dirty="0"/>
              <a:t>El presente conjunto de datos nos muestra las diferentes características que posee un cliente para la calificación de su score bancario, visto de diferentes transacciones mensuales. </a:t>
            </a:r>
          </a:p>
        </p:txBody>
      </p:sp>
    </p:spTree>
    <p:extLst>
      <p:ext uri="{BB962C8B-B14F-4D97-AF65-F5344CB8AC3E}">
        <p14:creationId xmlns:p14="http://schemas.microsoft.com/office/powerpoint/2010/main" val="287818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 noProof="1"/>
              <a:t>antecedentes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1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4156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BF6D172C-F771-5FFA-688B-23ED824910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5971" y="4126406"/>
            <a:ext cx="3176209" cy="27871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cielo nocturno con montañas en el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contenido 4" descr="Gráfico de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94619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sz="5400" b="1" i="1" dirty="0"/>
              <a:t>Desafíos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04DA95D-FCE0-3B76-ABA4-C8E959CD46CD}"/>
              </a:ext>
            </a:extLst>
          </p:cNvPr>
          <p:cNvGrpSpPr/>
          <p:nvPr/>
        </p:nvGrpSpPr>
        <p:grpSpPr>
          <a:xfrm>
            <a:off x="8164325" y="-23858"/>
            <a:ext cx="2014993" cy="2014349"/>
            <a:chOff x="5188255" y="-124069"/>
            <a:chExt cx="2014993" cy="2014349"/>
          </a:xfrm>
          <a:solidFill>
            <a:schemeClr val="accent3">
              <a:lumMod val="75000"/>
            </a:schemeClr>
          </a:solidFill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9ADEDA9-37CF-EE76-2288-85189E6D35D2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>
              <a:extLst>
                <a:ext uri="{FF2B5EF4-FFF2-40B4-BE49-F238E27FC236}">
                  <a16:creationId xmlns:a16="http://schemas.microsoft.com/office/drawing/2014/main" id="{EBCB8A08-8B5D-868D-E87E-F3D44FDC6618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b="1" kern="1200" noProof="0" dirty="0"/>
                <a:t>Limpieza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7BCAEC1-73BD-1508-C547-88CFB2A63B28}"/>
              </a:ext>
            </a:extLst>
          </p:cNvPr>
          <p:cNvGrpSpPr/>
          <p:nvPr/>
        </p:nvGrpSpPr>
        <p:grpSpPr>
          <a:xfrm>
            <a:off x="223510" y="3361147"/>
            <a:ext cx="2014993" cy="2014349"/>
            <a:chOff x="5188255" y="-124069"/>
            <a:chExt cx="2014993" cy="2014349"/>
          </a:xfrm>
          <a:solidFill>
            <a:schemeClr val="accent3">
              <a:lumMod val="75000"/>
            </a:schemeClr>
          </a:solidFill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815D133-C79C-451B-07D2-86280F5CCE4C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4">
              <a:extLst>
                <a:ext uri="{FF2B5EF4-FFF2-40B4-BE49-F238E27FC236}">
                  <a16:creationId xmlns:a16="http://schemas.microsoft.com/office/drawing/2014/main" id="{DD0B1863-4E33-7972-329A-BBC992E6110F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b="1" kern="1200" noProof="0" dirty="0"/>
                <a:t>Limpieza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34FFC229-E3B3-7D4C-A7EB-89B4100E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43" y="626213"/>
            <a:ext cx="6708882" cy="22508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67DE648-E431-7BB7-C5F1-AA18405BD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92" y="4073326"/>
            <a:ext cx="6229561" cy="20143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89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02BAA77-8EE0-09EB-2411-7B5ED4DF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0" y="1245839"/>
            <a:ext cx="8256263" cy="13107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004DA95D-FCE0-3B76-ABA4-C8E959CD46CD}"/>
              </a:ext>
            </a:extLst>
          </p:cNvPr>
          <p:cNvGrpSpPr/>
          <p:nvPr/>
        </p:nvGrpSpPr>
        <p:grpSpPr>
          <a:xfrm>
            <a:off x="8876733" y="0"/>
            <a:ext cx="2014993" cy="2014349"/>
            <a:chOff x="5188255" y="-124069"/>
            <a:chExt cx="2014993" cy="2014349"/>
          </a:xfrm>
          <a:solidFill>
            <a:schemeClr val="accent3">
              <a:lumMod val="75000"/>
            </a:schemeClr>
          </a:solidFill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29ADEDA9-37CF-EE76-2288-85189E6D35D2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Elipse 4">
              <a:extLst>
                <a:ext uri="{FF2B5EF4-FFF2-40B4-BE49-F238E27FC236}">
                  <a16:creationId xmlns:a16="http://schemas.microsoft.com/office/drawing/2014/main" id="{EBCB8A08-8B5D-868D-E87E-F3D44FDC6618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b="1" kern="1200" noProof="0" dirty="0"/>
                <a:t>Valores Nulos </a:t>
              </a: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6CEFD876-B5FB-C7CF-BCAB-90FC8DA1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05" y="5080722"/>
            <a:ext cx="7269013" cy="14386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27BCAEC1-73BD-1508-C547-88CFB2A63B28}"/>
              </a:ext>
            </a:extLst>
          </p:cNvPr>
          <p:cNvGrpSpPr/>
          <p:nvPr/>
        </p:nvGrpSpPr>
        <p:grpSpPr>
          <a:xfrm>
            <a:off x="734183" y="4311069"/>
            <a:ext cx="1383022" cy="1438659"/>
            <a:chOff x="5188255" y="-124069"/>
            <a:chExt cx="2014993" cy="2014349"/>
          </a:xfrm>
          <a:solidFill>
            <a:schemeClr val="accent3">
              <a:lumMod val="75000"/>
            </a:schemeClr>
          </a:solidFill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815D133-C79C-451B-07D2-86280F5CCE4C}"/>
                </a:ext>
              </a:extLst>
            </p:cNvPr>
            <p:cNvSpPr/>
            <p:nvPr/>
          </p:nvSpPr>
          <p:spPr>
            <a:xfrm>
              <a:off x="5188255" y="-124069"/>
              <a:ext cx="2014993" cy="201434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4">
              <a:extLst>
                <a:ext uri="{FF2B5EF4-FFF2-40B4-BE49-F238E27FC236}">
                  <a16:creationId xmlns:a16="http://schemas.microsoft.com/office/drawing/2014/main" id="{DD0B1863-4E33-7972-329A-BBC992E6110F}"/>
                </a:ext>
              </a:extLst>
            </p:cNvPr>
            <p:cNvSpPr txBox="1"/>
            <p:nvPr/>
          </p:nvSpPr>
          <p:spPr>
            <a:xfrm>
              <a:off x="5483344" y="170926"/>
              <a:ext cx="1424815" cy="142435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rtlCol="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500" b="1" kern="1200" noProof="0" dirty="0"/>
                <a:t>Valores Atípicos </a:t>
              </a:r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B4C5D622-FE3A-168F-EFF2-45634D64E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83" y="3044156"/>
            <a:ext cx="8015335" cy="1199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34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92389F4-B0C7-B834-FBCA-ADF30D79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4" y="2267616"/>
            <a:ext cx="5409653" cy="415754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108742C-B1D6-7741-3A8A-83905D8B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3" y="432836"/>
            <a:ext cx="7390680" cy="1278467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s-ES" sz="5400" b="1" i="1" dirty="0"/>
              <a:t>VISUALIZACIONES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9BE5C09-1A56-2984-0957-47D875AB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76" y="2267616"/>
            <a:ext cx="5604299" cy="41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199</TotalTime>
  <Words>67</Words>
  <Application>Microsoft Office PowerPoint</Application>
  <PresentationFormat>Panorámica</PresentationFormat>
  <Paragraphs>24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SCORE  BANKING</vt:lpstr>
      <vt:lpstr>INTRODUCCION</vt:lpstr>
      <vt:lpstr>antecedentes</vt:lpstr>
      <vt:lpstr>Desafíos</vt:lpstr>
      <vt:lpstr>Presentación de PowerPoint</vt:lpstr>
      <vt:lpstr>Presentación de PowerPoint</vt:lpstr>
      <vt:lpstr>VISUALIZACIONES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 BANKING</dc:title>
  <dc:creator>Douglas Ortiz</dc:creator>
  <cp:lastModifiedBy>Douglas Ortiz</cp:lastModifiedBy>
  <cp:revision>1</cp:revision>
  <dcterms:created xsi:type="dcterms:W3CDTF">2023-04-17T00:08:52Z</dcterms:created>
  <dcterms:modified xsi:type="dcterms:W3CDTF">2023-04-17T03:28:30Z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