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Nunito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dfccd1539d_0_1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dfccd1539d_0_1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4400e7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4400e7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dfccd1539d_0_14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dfccd1539d_0_1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dfccd1539d_0_14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dfccd1539d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dfccd1539d_0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dfccd1539d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 rotWithShape="1">
          <a:blip r:embed="rId4">
            <a:alphaModFix/>
          </a:blip>
          <a:srcRect b="15616" l="0" r="0" t="15616"/>
          <a:stretch/>
        </p:blipFill>
        <p:spPr>
          <a:xfrm>
            <a:off x="0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>
            <p:ph type="ctrTitle"/>
          </p:nvPr>
        </p:nvSpPr>
        <p:spPr>
          <a:xfrm>
            <a:off x="71800" y="4715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/>
              <a:t>Proyección</a:t>
            </a:r>
            <a:r>
              <a:rPr lang="es-419" sz="6000"/>
              <a:t> de ventas </a:t>
            </a:r>
            <a:endParaRPr sz="6000"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316500" y="35078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Douglas Ortiz</a:t>
            </a:r>
            <a:endParaRPr/>
          </a:p>
        </p:txBody>
      </p:sp>
      <p:cxnSp>
        <p:nvCxnSpPr>
          <p:cNvPr id="280" name="Google Shape;280;p13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Regresión</a:t>
            </a:r>
            <a:r>
              <a:rPr lang="es-419" sz="3600"/>
              <a:t> Lineal</a:t>
            </a:r>
            <a:endParaRPr sz="3600"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367000" y="172822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Se creó un modelo de </a:t>
            </a:r>
            <a:r>
              <a:rPr lang="es-419" sz="2400"/>
              <a:t>regresión</a:t>
            </a:r>
            <a:r>
              <a:rPr lang="es-419" sz="2400"/>
              <a:t> lineal, en donde los resultados son los siguientes:</a:t>
            </a:r>
            <a:endParaRPr sz="2400"/>
          </a:p>
          <a:p>
            <a:pPr indent="-3581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 sz="2400"/>
              <a:t>Un r^2 de  -1.3626481644711636e+18, lo que significa que las variables independientes no explican de manera correcta, ni ajustada la variable dependiente, en este caso las ventas.</a:t>
            </a:r>
            <a:endParaRPr sz="240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2400"/>
              <a:t>Una RECM de $1938946966022.3735, un error </a:t>
            </a:r>
            <a:r>
              <a:rPr lang="es-419" sz="2400"/>
              <a:t>cuadrático</a:t>
            </a:r>
            <a:r>
              <a:rPr lang="es-419" sz="2400"/>
              <a:t> medio, extremadamente alto, es decir que la </a:t>
            </a:r>
            <a:r>
              <a:rPr lang="es-419" sz="2400"/>
              <a:t>proyección</a:t>
            </a:r>
            <a:r>
              <a:rPr lang="es-419" sz="2400"/>
              <a:t> difiere en </a:t>
            </a:r>
            <a:r>
              <a:rPr lang="es-419" sz="2400"/>
              <a:t>más</a:t>
            </a:r>
            <a:r>
              <a:rPr lang="es-419" sz="2400"/>
              <a:t> o menos ese valor con los datos reales. 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Árbol</a:t>
            </a:r>
            <a:r>
              <a:rPr lang="es-419" sz="3600"/>
              <a:t> de decisiones </a:t>
            </a:r>
            <a:endParaRPr sz="3600"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367000" y="172822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Se creó un modelo de </a:t>
            </a:r>
            <a:r>
              <a:rPr lang="es-419" sz="2400"/>
              <a:t>árbol</a:t>
            </a:r>
            <a:r>
              <a:rPr lang="es-419" sz="2400"/>
              <a:t> de decisiones, en donde los resultados son los siguientes:</a:t>
            </a:r>
            <a:endParaRPr sz="2400"/>
          </a:p>
          <a:p>
            <a:pPr indent="-3352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 sz="2400"/>
              <a:t>Un r^2 de  </a:t>
            </a:r>
            <a:r>
              <a:rPr lang="es-419" sz="2400"/>
              <a:t>0.5960564372160062</a:t>
            </a:r>
            <a:r>
              <a:rPr lang="es-419" sz="2400"/>
              <a:t>, lo que significa que las variables independientes explican en un 60% de manera correcta la variable dependiente, en este caso las ventas.</a:t>
            </a:r>
            <a:endParaRPr sz="2400"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2400"/>
              <a:t>Una RECM de $</a:t>
            </a:r>
            <a:r>
              <a:rPr lang="es-419" sz="2400"/>
              <a:t>1461.69</a:t>
            </a:r>
            <a:r>
              <a:rPr lang="es-419" sz="2400"/>
              <a:t>, un error cuadrático medio, medianamente  alto, es decir que la proyección difiere en más o menos ese valor con los datos reales. </a:t>
            </a:r>
            <a:endParaRPr sz="2400"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2400"/>
              <a:t>Estos resultados fueron hallados a un </a:t>
            </a:r>
            <a:r>
              <a:rPr lang="es-419" sz="2400"/>
              <a:t>nivel</a:t>
            </a:r>
            <a:r>
              <a:rPr lang="es-419" sz="2400"/>
              <a:t> de profundidad de </a:t>
            </a:r>
            <a:r>
              <a:rPr lang="es-419" sz="2400"/>
              <a:t>árbol de 5 niveles, el cual fue el más óptimo, ya que nuestro R^2 se ajustó en gran medida, sin realizar este ajuste el R^2 fue de 0.22560314645107293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879325" y="785100"/>
            <a:ext cx="74190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400"/>
              <a:t>Recomendaciones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-4229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3400"/>
              <a:t>Se recomienda usar el la </a:t>
            </a:r>
            <a:r>
              <a:rPr lang="es-419" sz="3400"/>
              <a:t>metodología</a:t>
            </a:r>
            <a:r>
              <a:rPr lang="es-419" sz="3400"/>
              <a:t> del </a:t>
            </a:r>
            <a:r>
              <a:rPr lang="es-419" sz="3400"/>
              <a:t>árbol</a:t>
            </a:r>
            <a:r>
              <a:rPr lang="es-419" sz="3400"/>
              <a:t> de </a:t>
            </a:r>
            <a:r>
              <a:rPr lang="es-419" sz="3400"/>
              <a:t>decisión</a:t>
            </a:r>
            <a:r>
              <a:rPr lang="es-419" sz="3400"/>
              <a:t>, ya que explica en mayor ajuste el modelo y ajusta la </a:t>
            </a:r>
            <a:r>
              <a:rPr lang="es-419" sz="3400"/>
              <a:t>predicción</a:t>
            </a:r>
            <a:r>
              <a:rPr lang="es-419" sz="3400"/>
              <a:t> de las ventas en gran medida</a:t>
            </a:r>
            <a:endParaRPr sz="3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97675" y="1358125"/>
            <a:ext cx="23763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Mapa de calor </a:t>
            </a:r>
            <a:endParaRPr/>
          </a:p>
        </p:txBody>
      </p:sp>
      <p:sp>
        <p:nvSpPr>
          <p:cNvPr id="303" name="Google Shape;303;p17"/>
          <p:cNvSpPr txBox="1"/>
          <p:nvPr>
            <p:ph idx="1" type="subTitle"/>
          </p:nvPr>
        </p:nvSpPr>
        <p:spPr>
          <a:xfrm>
            <a:off x="87075" y="2842750"/>
            <a:ext cx="2658300" cy="13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puede observar que la </a:t>
            </a:r>
            <a:r>
              <a:rPr lang="es-419"/>
              <a:t>correlación</a:t>
            </a:r>
            <a:r>
              <a:rPr lang="es-419"/>
              <a:t> </a:t>
            </a:r>
            <a:r>
              <a:rPr lang="es-419"/>
              <a:t>más</a:t>
            </a:r>
            <a:r>
              <a:rPr lang="es-419"/>
              <a:t> </a:t>
            </a:r>
            <a:r>
              <a:rPr lang="es-419"/>
              <a:t>significativa</a:t>
            </a:r>
            <a:r>
              <a:rPr lang="es-419"/>
              <a:t> es entre la variable </a:t>
            </a:r>
            <a:r>
              <a:rPr lang="es-419"/>
              <a:t>Item MRP</a:t>
            </a:r>
            <a:r>
              <a:rPr lang="es-419"/>
              <a:t> y las Ventas </a:t>
            </a:r>
            <a:endParaRPr/>
          </a:p>
        </p:txBody>
      </p:sp>
      <p:sp>
        <p:nvSpPr>
          <p:cNvPr id="304" name="Google Shape;304;p17"/>
          <p:cNvSpPr txBox="1"/>
          <p:nvPr/>
        </p:nvSpPr>
        <p:spPr>
          <a:xfrm>
            <a:off x="7497195" y="254200"/>
            <a:ext cx="11268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Elemento 1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497195" y="602125"/>
            <a:ext cx="11268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Elemento 2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846" y="254200"/>
            <a:ext cx="6476504" cy="499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Gráfico</a:t>
            </a:r>
            <a:r>
              <a:rPr lang="es-419"/>
              <a:t> de Ajuste de niveles </a:t>
            </a:r>
            <a:r>
              <a:rPr lang="es-419"/>
              <a:t>árbol</a:t>
            </a:r>
            <a:r>
              <a:rPr lang="es-419"/>
              <a:t> de </a:t>
            </a:r>
            <a:r>
              <a:rPr lang="es-419"/>
              <a:t>decisión</a:t>
            </a:r>
            <a:r>
              <a:rPr lang="es-419"/>
              <a:t> </a:t>
            </a:r>
            <a:endParaRPr/>
          </a:p>
        </p:txBody>
      </p:sp>
      <p:sp>
        <p:nvSpPr>
          <p:cNvPr id="312" name="Google Shape;312;p18"/>
          <p:cNvSpPr txBox="1"/>
          <p:nvPr>
            <p:ph idx="1" type="subTitle"/>
          </p:nvPr>
        </p:nvSpPr>
        <p:spPr>
          <a:xfrm>
            <a:off x="960900" y="2842753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puede observar que en los primeros niveles del </a:t>
            </a:r>
            <a:r>
              <a:rPr lang="es-419"/>
              <a:t>árbol</a:t>
            </a:r>
            <a:r>
              <a:rPr lang="es-419"/>
              <a:t>, son los </a:t>
            </a:r>
            <a:r>
              <a:rPr lang="es-419"/>
              <a:t>más</a:t>
            </a:r>
            <a:r>
              <a:rPr lang="es-419"/>
              <a:t> altos niveles de R^2</a:t>
            </a:r>
            <a:endParaRPr/>
          </a:p>
        </p:txBody>
      </p:sp>
      <p:sp>
        <p:nvSpPr>
          <p:cNvPr id="313" name="Google Shape;313;p18"/>
          <p:cNvSpPr txBox="1"/>
          <p:nvPr/>
        </p:nvSpPr>
        <p:spPr>
          <a:xfrm>
            <a:off x="7497195" y="254200"/>
            <a:ext cx="11268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Elemento 1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7497195" y="602125"/>
            <a:ext cx="11268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Elemento 2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975" y="685800"/>
            <a:ext cx="4346125" cy="35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879325" y="785100"/>
            <a:ext cx="7419000" cy="38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400"/>
              <a:t>Conclusion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-4229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3400"/>
              <a:t>Debido a que el modelo del árbol de decisión experimenta varias probabilidades, y escoge las más significativas, es el modelo que más se ajusta a nuestra predicción de ventas </a:t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