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Lst>
  <p:sldSz cx="12192000" cy="6858000"/>
  <p:notesSz cx="6858000" cy="9144000"/>
  <p:custDataLst>
    <p:tags r:id="rId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2" d="100"/>
          <a:sy n="72" d="100"/>
        </p:scale>
        <p:origin x="-90" y="-390"/>
      </p:cViewPr>
      <p:guideLst>
        <p:guide orient="horz" pos="218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2023/8/7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2023/8/7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2023/8/7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2023/8/7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2023/8/7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2023/8/7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2023/8/7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2023/8/7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2023/8/7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2023/8/7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2023/8/7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2023/8/7</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2431415" y="2614930"/>
            <a:ext cx="7329170" cy="694055"/>
          </a:xfrm>
        </p:spPr>
        <p:txBody>
          <a:bodyPr/>
          <a:lstStyle/>
          <a:p>
            <a:r>
              <a:rPr lang="zh-CN" altLang="zh-CN" sz="3200">
                <a:latin typeface="Times New Roman" panose="02020603050405020304" charset="0"/>
                <a:cs typeface="Times New Roman" panose="02020603050405020304" charset="0"/>
              </a:rPr>
              <a:t>Multi</a:t>
            </a:r>
            <a:r>
              <a:rPr lang="en-US" altLang="zh-CN" sz="3200">
                <a:latin typeface="Times New Roman" panose="02020603050405020304" charset="0"/>
                <a:cs typeface="Times New Roman" panose="02020603050405020304" charset="0"/>
              </a:rPr>
              <a:t> </a:t>
            </a:r>
            <a:r>
              <a:rPr lang="zh-CN" altLang="zh-CN" sz="3200">
                <a:latin typeface="Times New Roman" panose="02020603050405020304" charset="0"/>
                <a:cs typeface="Times New Roman" panose="02020603050405020304" charset="0"/>
              </a:rPr>
              <a:t>Channel</a:t>
            </a:r>
            <a:r>
              <a:rPr lang="en-US" altLang="zh-CN" sz="3200">
                <a:latin typeface="Times New Roman" panose="02020603050405020304" charset="0"/>
                <a:cs typeface="Times New Roman" panose="02020603050405020304" charset="0"/>
              </a:rPr>
              <a:t> </a:t>
            </a:r>
            <a:r>
              <a:rPr lang="zh-CN" altLang="zh-CN" sz="3200">
                <a:latin typeface="Times New Roman" panose="02020603050405020304" charset="0"/>
                <a:cs typeface="Times New Roman" panose="02020603050405020304" charset="0"/>
              </a:rPr>
              <a:t>Analytics</a:t>
            </a:r>
          </a:p>
        </p:txBody>
      </p:sp>
      <p:sp>
        <p:nvSpPr>
          <p:cNvPr id="3" name="副标题 2"/>
          <p:cNvSpPr>
            <a:spLocks noGrp="1"/>
          </p:cNvSpPr>
          <p:nvPr>
            <p:ph type="subTitle" idx="1"/>
            <p:custDataLst>
              <p:tags r:id="rId3"/>
            </p:custDataLst>
          </p:nvPr>
        </p:nvSpPr>
        <p:spPr>
          <a:xfrm>
            <a:off x="1196260" y="3843610"/>
            <a:ext cx="9799200" cy="1472400"/>
          </a:xfrm>
        </p:spPr>
        <p:txBody>
          <a:bodyPr/>
          <a:lstStyle/>
          <a:p>
            <a:r>
              <a:rPr lang="en-US" altLang="zh-CN" b="1">
                <a:solidFill>
                  <a:schemeClr val="tx2">
                    <a:lumMod val="90000"/>
                    <a:lumOff val="10000"/>
                  </a:schemeClr>
                </a:solidFill>
                <a:latin typeface="Times New Roman" panose="02020603050405020304" charset="0"/>
                <a:cs typeface="Times New Roman" panose="02020603050405020304" charset="0"/>
              </a:rPr>
              <a:t>Data Analysis Project</a:t>
            </a:r>
          </a:p>
        </p:txBody>
      </p:sp>
      <p:pic>
        <p:nvPicPr>
          <p:cNvPr id="103" name="图片 102"/>
          <p:cNvPicPr/>
          <p:nvPr/>
        </p:nvPicPr>
        <p:blipFill>
          <a:blip r:embed="rId5">
            <a:alphaModFix amt="78000"/>
          </a:blip>
          <a:stretch>
            <a:fillRect/>
          </a:stretch>
        </p:blipFill>
        <p:spPr>
          <a:xfrm>
            <a:off x="0" y="0"/>
            <a:ext cx="12192000" cy="2822575"/>
          </a:xfrm>
          <a:prstGeom prst="rect">
            <a:avLst/>
          </a:prstGeom>
          <a:ln>
            <a:noFill/>
          </a:ln>
          <a:effectLst>
            <a:softEdge rad="317500"/>
          </a:effec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2000">
                <a:solidFill>
                  <a:schemeClr val="dk2"/>
                </a:solidFill>
                <a:latin typeface="Times New Roman" panose="02020603050405020304" charset="0"/>
                <a:cs typeface="Times New Roman" panose="02020603050405020304" charset="0"/>
                <a:sym typeface="+mn-ea"/>
              </a:rPr>
              <a:t>背景和任务介绍</a:t>
            </a:r>
            <a:endParaRPr lang="zh-CN" altLang="en-US" sz="2000"/>
          </a:p>
        </p:txBody>
      </p:sp>
      <p:sp>
        <p:nvSpPr>
          <p:cNvPr id="3" name="内容占位符 2"/>
          <p:cNvSpPr>
            <a:spLocks noGrp="1"/>
          </p:cNvSpPr>
          <p:nvPr>
            <p:ph idx="1"/>
          </p:nvPr>
        </p:nvSpPr>
        <p:spPr/>
        <p:txBody>
          <a:bodyPr>
            <a:normAutofit/>
          </a:bodyPr>
          <a:lstStyle/>
          <a:p>
            <a:r>
              <a:rPr lang="en-US" altLang="zh-CN">
                <a:latin typeface="Times New Roman" panose="02020603050405020304" charset="0"/>
                <a:cs typeface="Times New Roman" panose="02020603050405020304" charset="0"/>
              </a:rPr>
              <a:t>Multi Channel for marketing:</a:t>
            </a:r>
          </a:p>
          <a:p>
            <a:pPr marL="0" indent="0" algn="l">
              <a:buNone/>
            </a:pPr>
            <a:r>
              <a:rPr lang="en-US" altLang="zh-CN" sz="1600">
                <a:latin typeface="Times New Roman" panose="02020603050405020304" charset="0"/>
                <a:cs typeface="Times New Roman" panose="02020603050405020304" charset="0"/>
                <a:sym typeface="+mn-ea"/>
              </a:rPr>
              <a:t>Multi Channel</a:t>
            </a:r>
            <a:r>
              <a:rPr lang="en-US" altLang="zh-CN" sz="1600">
                <a:latin typeface="Times New Roman" panose="02020603050405020304" charset="0"/>
                <a:cs typeface="Times New Roman" panose="02020603050405020304" charset="0"/>
              </a:rPr>
              <a:t>是目前</a:t>
            </a:r>
            <a:r>
              <a:rPr lang="zh-CN" altLang="en-US" sz="1600">
                <a:latin typeface="Times New Roman" panose="02020603050405020304" charset="0"/>
                <a:cs typeface="Times New Roman" panose="02020603050405020304" charset="0"/>
              </a:rPr>
              <a:t>我们目前</a:t>
            </a:r>
            <a:r>
              <a:rPr lang="en-US" altLang="zh-CN" sz="1600">
                <a:latin typeface="Times New Roman" panose="02020603050405020304" charset="0"/>
                <a:cs typeface="Times New Roman" panose="02020603050405020304" charset="0"/>
              </a:rPr>
              <a:t>最常见的营销形式之一，旨在通过调整合作伙伴、营销模式和KOL邀请策略，利用</a:t>
            </a:r>
            <a:r>
              <a:rPr lang="en-US" altLang="zh-CN" sz="1600">
                <a:latin typeface="Times New Roman" panose="02020603050405020304" charset="0"/>
                <a:cs typeface="Times New Roman" panose="02020603050405020304" charset="0"/>
                <a:sym typeface="+mn-ea"/>
              </a:rPr>
              <a:t>Multi Channel</a:t>
            </a:r>
            <a:r>
              <a:rPr lang="en-US" altLang="zh-CN" sz="1600">
                <a:latin typeface="Times New Roman" panose="02020603050405020304" charset="0"/>
                <a:cs typeface="Times New Roman" panose="02020603050405020304" charset="0"/>
              </a:rPr>
              <a:t>优化营销效果。在科技行业，</a:t>
            </a:r>
            <a:r>
              <a:rPr lang="en-US" altLang="zh-CN" sz="1600">
                <a:latin typeface="Times New Roman" panose="02020603050405020304" charset="0"/>
                <a:cs typeface="Times New Roman" panose="02020603050405020304" charset="0"/>
                <a:sym typeface="+mn-ea"/>
              </a:rPr>
              <a:t>Multi Channel</a:t>
            </a:r>
            <a:r>
              <a:rPr lang="zh-CN" altLang="en-US" sz="1600">
                <a:latin typeface="Times New Roman" panose="02020603050405020304" charset="0"/>
                <a:cs typeface="Times New Roman" panose="02020603050405020304" charset="0"/>
                <a:sym typeface="+mn-ea"/>
              </a:rPr>
              <a:t>是一个</a:t>
            </a:r>
            <a:r>
              <a:rPr lang="en-US" altLang="zh-CN" sz="1600">
                <a:latin typeface="Times New Roman" panose="02020603050405020304" charset="0"/>
                <a:cs typeface="Times New Roman" panose="02020603050405020304" charset="0"/>
              </a:rPr>
              <a:t>很大需求的方向。</a:t>
            </a:r>
          </a:p>
          <a:p>
            <a:pPr marL="0" indent="0" algn="l">
              <a:buNone/>
            </a:pPr>
            <a:endParaRPr lang="en-US" altLang="zh-CN" sz="1600">
              <a:latin typeface="Times New Roman" panose="02020603050405020304" charset="0"/>
              <a:cs typeface="Times New Roman" panose="02020603050405020304" charset="0"/>
            </a:endParaRPr>
          </a:p>
          <a:p>
            <a:pPr marL="0" indent="0" algn="l">
              <a:buNone/>
            </a:pPr>
            <a:endParaRPr lang="en-US" altLang="zh-CN" sz="1600">
              <a:latin typeface="Times New Roman" panose="02020603050405020304" charset="0"/>
              <a:cs typeface="Times New Roman" panose="02020603050405020304" charset="0"/>
            </a:endParaRPr>
          </a:p>
          <a:p>
            <a:pPr marL="228600" lvl="0" indent="-228600" algn="l">
              <a:buFont typeface="Arial" panose="020B0604020202020204" pitchFamily="34" charset="0"/>
              <a:buChar char="●"/>
            </a:pPr>
            <a:r>
              <a:rPr lang="en-US" altLang="zh-CN">
                <a:solidFill>
                  <a:schemeClr val="tx1">
                    <a:lumMod val="65000"/>
                    <a:lumOff val="35000"/>
                  </a:schemeClr>
                </a:solidFill>
                <a:latin typeface="Times New Roman" panose="02020603050405020304" charset="0"/>
                <a:cs typeface="Times New Roman" panose="02020603050405020304" charset="0"/>
              </a:rPr>
              <a:t>The Task</a:t>
            </a:r>
          </a:p>
          <a:p>
            <a:pPr marL="0" lvl="0" algn="l">
              <a:buClrTx/>
              <a:buSzTx/>
              <a:buFont typeface="Arial" panose="020B0604020202020204" pitchFamily="34" charset="0"/>
              <a:buNone/>
            </a:pPr>
            <a:r>
              <a:rPr lang="en-US" altLang="zh-CN" sz="1600">
                <a:solidFill>
                  <a:schemeClr val="tx1">
                    <a:lumMod val="65000"/>
                    <a:lumOff val="35000"/>
                  </a:schemeClr>
                </a:solidFill>
                <a:latin typeface="Times New Roman" panose="02020603050405020304" charset="0"/>
                <a:cs typeface="Times New Roman" panose="02020603050405020304" charset="0"/>
              </a:rPr>
              <a:t>本项目为分析合作方平台的营销推广客户转换能力以此来对推广策略效果进行预测，从而能够及时调营销整策略保证营销效果。</a:t>
            </a:r>
          </a:p>
          <a:p>
            <a:pPr marL="0" lvl="0" indent="0" algn="l">
              <a:buFont typeface="Arial" panose="020B0604020202020204" pitchFamily="34" charset="0"/>
              <a:buNone/>
            </a:pPr>
            <a:r>
              <a:rPr lang="en-US" altLang="zh-CN" sz="1600">
                <a:solidFill>
                  <a:schemeClr val="tx1">
                    <a:lumMod val="65000"/>
                    <a:lumOff val="35000"/>
                  </a:schemeClr>
                </a:solidFill>
                <a:latin typeface="Times New Roman" panose="02020603050405020304" charset="0"/>
                <a:cs typeface="Times New Roman" panose="02020603050405020304" charset="0"/>
              </a:rPr>
              <a:t>该项目是针对某产品进行为期一个月的多渠道营销，使用</a:t>
            </a:r>
            <a:r>
              <a:rPr lang="en-US" altLang="zh-CN" sz="1600" i="1">
                <a:solidFill>
                  <a:schemeClr val="tx1">
                    <a:lumMod val="65000"/>
                    <a:lumOff val="35000"/>
                  </a:schemeClr>
                </a:solidFill>
                <a:latin typeface="Times New Roman" panose="02020603050405020304" charset="0"/>
                <a:cs typeface="Times New Roman" panose="02020603050405020304" charset="0"/>
              </a:rPr>
              <a:t>11种</a:t>
            </a:r>
            <a:r>
              <a:rPr lang="en-US" altLang="zh-CN" sz="1600">
                <a:solidFill>
                  <a:schemeClr val="tx1">
                    <a:lumMod val="65000"/>
                    <a:lumOff val="35000"/>
                  </a:schemeClr>
                </a:solidFill>
                <a:latin typeface="Times New Roman" panose="02020603050405020304" charset="0"/>
                <a:cs typeface="Times New Roman" panose="02020603050405020304" charset="0"/>
              </a:rPr>
              <a:t>不同的机器学习算法，对</a:t>
            </a:r>
            <a:r>
              <a:rPr lang="en-US" altLang="zh-CN" sz="1600" i="1">
                <a:solidFill>
                  <a:schemeClr val="tx1">
                    <a:lumMod val="65000"/>
                    <a:lumOff val="35000"/>
                  </a:schemeClr>
                </a:solidFill>
                <a:latin typeface="Times New Roman" panose="02020603050405020304" charset="0"/>
                <a:cs typeface="Times New Roman" panose="02020603050405020304" charset="0"/>
              </a:rPr>
              <a:t>20个</a:t>
            </a:r>
            <a:r>
              <a:rPr lang="en-US" altLang="zh-CN" sz="1600">
                <a:solidFill>
                  <a:schemeClr val="tx1">
                    <a:lumMod val="65000"/>
                    <a:lumOff val="35000"/>
                  </a:schemeClr>
                </a:solidFill>
                <a:latin typeface="Times New Roman" panose="02020603050405020304" charset="0"/>
                <a:cs typeface="Times New Roman" panose="02020603050405020304" charset="0"/>
              </a:rPr>
              <a:t>合作伙伴的营销转化程度进行数据量化分析，为下一步产品推广做热度分析。</a:t>
            </a:r>
          </a:p>
        </p:txBody>
      </p:sp>
      <p:pic>
        <p:nvPicPr>
          <p:cNvPr id="103" name="图片 102"/>
          <p:cNvPicPr/>
          <p:nvPr/>
        </p:nvPicPr>
        <p:blipFill>
          <a:blip r:embed="rId3">
            <a:alphaModFix amt="78000"/>
          </a:blip>
          <a:stretch>
            <a:fillRect/>
          </a:stretch>
        </p:blipFill>
        <p:spPr>
          <a:xfrm>
            <a:off x="6987540" y="0"/>
            <a:ext cx="5204460" cy="1607820"/>
          </a:xfrm>
          <a:prstGeom prst="rect">
            <a:avLst/>
          </a:prstGeom>
          <a:ln>
            <a:noFill/>
          </a:ln>
          <a:effectLst>
            <a:softEdge rad="317500"/>
          </a:effectLst>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a:solidFill>
                  <a:schemeClr val="dk2"/>
                </a:solidFill>
                <a:latin typeface="Times New Roman" panose="02020603050405020304" charset="0"/>
                <a:cs typeface="Times New Roman" panose="02020603050405020304" charset="0"/>
                <a:sym typeface="+mn-ea"/>
              </a:rPr>
              <a:t>数据集介绍</a:t>
            </a:r>
            <a:endParaRPr lang="zh-CN" altLang="en-US" sz="2000"/>
          </a:p>
        </p:txBody>
      </p:sp>
      <p:sp>
        <p:nvSpPr>
          <p:cNvPr id="3" name="内容占位符 2"/>
          <p:cNvSpPr>
            <a:spLocks noGrp="1"/>
          </p:cNvSpPr>
          <p:nvPr>
            <p:ph idx="1"/>
          </p:nvPr>
        </p:nvSpPr>
        <p:spPr/>
        <p:txBody>
          <a:bodyPr>
            <a:normAutofit/>
          </a:bodyPr>
          <a:lstStyle/>
          <a:p>
            <a:r>
              <a:rPr lang="en-US" altLang="zh-CN" dirty="0">
                <a:latin typeface="Times New Roman" panose="02020603050405020304" charset="0"/>
                <a:cs typeface="Times New Roman" panose="02020603050405020304" charset="0"/>
              </a:rPr>
              <a:t>关于数据集:</a:t>
            </a:r>
          </a:p>
          <a:p>
            <a:pPr marL="0" indent="0" algn="l">
              <a:buNone/>
            </a:pPr>
            <a:r>
              <a:rPr lang="en-US" altLang="zh-CN" sz="1600" dirty="0">
                <a:latin typeface="Times New Roman" panose="02020603050405020304" charset="0"/>
                <a:cs typeface="Times New Roman" panose="02020603050405020304" charset="0"/>
              </a:rPr>
              <a:t>有20组数据，六类不同的标签，而我们主要使用的自变量X包含20多个不同的标签。</a:t>
            </a:r>
          </a:p>
          <a:p>
            <a:pPr marL="0" indent="0" algn="l">
              <a:buNone/>
            </a:pPr>
            <a:r>
              <a:rPr lang="en-US" altLang="zh-CN" sz="1600" dirty="0">
                <a:latin typeface="Times New Roman" panose="02020603050405020304" charset="0"/>
                <a:cs typeface="Times New Roman" panose="02020603050405020304" charset="0"/>
              </a:rPr>
              <a:t>数据量大而标签少是现实世界数据分析工作中最常见的情况。</a:t>
            </a:r>
          </a:p>
          <a:p>
            <a:pPr marL="228600" lvl="0" indent="-228600" algn="l">
              <a:buFont typeface="Arial" panose="020B0604020202020204" pitchFamily="34" charset="0"/>
              <a:buChar char="●"/>
            </a:pPr>
            <a:r>
              <a:rPr lang="en-US" altLang="zh-CN" dirty="0">
                <a:solidFill>
                  <a:schemeClr val="tx1">
                    <a:lumMod val="65000"/>
                    <a:lumOff val="35000"/>
                  </a:schemeClr>
                </a:solidFill>
                <a:latin typeface="Times New Roman" panose="02020603050405020304" charset="0"/>
                <a:cs typeface="Times New Roman" panose="02020603050405020304" charset="0"/>
              </a:rPr>
              <a:t>关于标签:</a:t>
            </a:r>
          </a:p>
          <a:p>
            <a:pPr marL="0" lvl="0" indent="0">
              <a:buNone/>
            </a:pPr>
            <a:r>
              <a:rPr lang="en-US" altLang="zh-CN" dirty="0">
                <a:solidFill>
                  <a:schemeClr val="tx1">
                    <a:lumMod val="65000"/>
                    <a:lumOff val="35000"/>
                  </a:schemeClr>
                </a:solidFill>
                <a:latin typeface="Times New Roman" panose="02020603050405020304" charset="0"/>
                <a:cs typeface="Times New Roman" panose="02020603050405020304" charset="0"/>
              </a:rPr>
              <a:t>X: </a:t>
            </a:r>
            <a:r>
              <a:rPr lang="en-US" altLang="zh-CN" sz="1400" dirty="0">
                <a:solidFill>
                  <a:schemeClr val="tx1">
                    <a:lumMod val="65000"/>
                    <a:lumOff val="35000"/>
                  </a:schemeClr>
                </a:solidFill>
                <a:latin typeface="Times New Roman" panose="02020603050405020304" charset="0"/>
                <a:cs typeface="Times New Roman" panose="02020603050405020304" charset="0"/>
              </a:rPr>
              <a:t>包含每个伙伴最重要的信息，</a:t>
            </a:r>
            <a:r>
              <a:rPr lang="en-US" altLang="zh-CN" sz="1400" dirty="0" smtClean="0">
                <a:solidFill>
                  <a:schemeClr val="tx1">
                    <a:lumMod val="65000"/>
                    <a:lumOff val="35000"/>
                  </a:schemeClr>
                </a:solidFill>
                <a:latin typeface="Times New Roman" panose="02020603050405020304" charset="0"/>
                <a:cs typeface="Times New Roman" panose="02020603050405020304" charset="0"/>
              </a:rPr>
              <a:t>包括经过处理的</a:t>
            </a:r>
            <a:r>
              <a:rPr lang="en-US" altLang="zh-CN" sz="1400" dirty="0"/>
              <a:t> like</a:t>
            </a:r>
            <a:r>
              <a:rPr lang="zh-CN" altLang="en-US" sz="1400" dirty="0"/>
              <a:t>、</a:t>
            </a:r>
            <a:r>
              <a:rPr lang="en-US" altLang="zh-CN" sz="1400" dirty="0"/>
              <a:t>uv</a:t>
            </a:r>
            <a:r>
              <a:rPr lang="zh-CN" altLang="en-US" sz="1400" dirty="0"/>
              <a:t>、</a:t>
            </a:r>
            <a:r>
              <a:rPr lang="en-US" altLang="zh-CN" sz="1400" dirty="0"/>
              <a:t>pv </a:t>
            </a:r>
            <a:r>
              <a:rPr lang="en-US" altLang="zh-CN" sz="1400" dirty="0" smtClean="0">
                <a:solidFill>
                  <a:schemeClr val="tx1">
                    <a:lumMod val="65000"/>
                    <a:lumOff val="35000"/>
                  </a:schemeClr>
                </a:solidFill>
                <a:latin typeface="Times New Roman" panose="02020603050405020304" charset="0"/>
                <a:cs typeface="Times New Roman" panose="02020603050405020304" charset="0"/>
              </a:rPr>
              <a:t>和其他信息的归一化或去偏的结果</a:t>
            </a:r>
            <a:r>
              <a:rPr lang="en-US" altLang="zh-CN" sz="1400" dirty="0">
                <a:solidFill>
                  <a:schemeClr val="tx1">
                    <a:lumMod val="65000"/>
                    <a:lumOff val="35000"/>
                  </a:schemeClr>
                </a:solidFill>
                <a:latin typeface="Times New Roman" panose="02020603050405020304" charset="0"/>
                <a:cs typeface="Times New Roman" panose="02020603050405020304" charset="0"/>
              </a:rPr>
              <a:t>。</a:t>
            </a:r>
          </a:p>
          <a:p>
            <a:pPr marL="0" lvl="0" indent="0" algn="l">
              <a:buFont typeface="Arial" panose="020B0604020202020204" pitchFamily="34" charset="0"/>
              <a:buNone/>
            </a:pPr>
            <a:r>
              <a:rPr lang="en-US" altLang="zh-CN" sz="1400" dirty="0">
                <a:solidFill>
                  <a:schemeClr val="tx1">
                    <a:lumMod val="65000"/>
                    <a:lumOff val="35000"/>
                  </a:schemeClr>
                </a:solidFill>
                <a:latin typeface="Times New Roman" panose="02020603050405020304" charset="0"/>
                <a:cs typeface="Times New Roman" panose="02020603050405020304" charset="0"/>
              </a:rPr>
              <a:t>Account_Corrected:进一步调整后的X </a:t>
            </a:r>
          </a:p>
          <a:p>
            <a:pPr marL="0" lvl="0" indent="0" algn="l">
              <a:buFont typeface="Arial" panose="020B0604020202020204" pitchFamily="34" charset="0"/>
              <a:buNone/>
            </a:pPr>
            <a:r>
              <a:rPr lang="en-US" altLang="zh-CN" sz="1400" dirty="0">
                <a:solidFill>
                  <a:schemeClr val="tx1">
                    <a:lumMod val="65000"/>
                    <a:lumOff val="35000"/>
                  </a:schemeClr>
                </a:solidFill>
                <a:latin typeface="Times New Roman" panose="02020603050405020304" charset="0"/>
                <a:cs typeface="Times New Roman" panose="02020603050405020304" charset="0"/>
              </a:rPr>
              <a:t>KOL_Estimated:有KOL的营销项目占总项目的比例</a:t>
            </a:r>
          </a:p>
          <a:p>
            <a:pPr marL="0" lvl="0" indent="0" algn="l">
              <a:buFont typeface="Arial" panose="020B0604020202020204" pitchFamily="34" charset="0"/>
              <a:buNone/>
            </a:pPr>
            <a:r>
              <a:rPr lang="en-US" altLang="zh-CN" sz="1400" dirty="0">
                <a:solidFill>
                  <a:schemeClr val="tx1">
                    <a:lumMod val="65000"/>
                    <a:lumOff val="35000"/>
                  </a:schemeClr>
                </a:solidFill>
                <a:latin typeface="Times New Roman" panose="02020603050405020304" charset="0"/>
                <a:cs typeface="Times New Roman" panose="02020603050405020304" charset="0"/>
              </a:rPr>
              <a:t>Acquisition time:数据最终刷新时间</a:t>
            </a:r>
          </a:p>
          <a:p>
            <a:pPr marL="0" lvl="0" indent="0" algn="l">
              <a:buFont typeface="Arial" panose="020B0604020202020204" pitchFamily="34" charset="0"/>
              <a:buNone/>
            </a:pPr>
            <a:r>
              <a:rPr lang="en-US" altLang="zh-CN" sz="1400" dirty="0">
                <a:solidFill>
                  <a:schemeClr val="tx1">
                    <a:lumMod val="65000"/>
                    <a:lumOff val="35000"/>
                  </a:schemeClr>
                </a:solidFill>
                <a:latin typeface="Times New Roman" panose="02020603050405020304" charset="0"/>
                <a:cs typeface="Times New Roman" panose="02020603050405020304" charset="0"/>
              </a:rPr>
              <a:t>Transfer_Estimated:营销终端利益标准化比率                      Account_Category:不同的账户类型</a:t>
            </a:r>
          </a:p>
          <a:p>
            <a:pPr marL="0" lvl="0" indent="0" algn="l">
              <a:buFont typeface="Arial" panose="020B0604020202020204" pitchFamily="34" charset="0"/>
              <a:buNone/>
            </a:pPr>
            <a:endParaRPr lang="en-US" altLang="zh-CN" sz="1400" dirty="0">
              <a:solidFill>
                <a:schemeClr val="tx1">
                  <a:lumMod val="65000"/>
                  <a:lumOff val="35000"/>
                </a:schemeClr>
              </a:solidFill>
              <a:latin typeface="Times New Roman" panose="02020603050405020304" charset="0"/>
              <a:cs typeface="Times New Roman" panose="02020603050405020304" charset="0"/>
            </a:endParaRPr>
          </a:p>
        </p:txBody>
      </p:sp>
      <p:pic>
        <p:nvPicPr>
          <p:cNvPr id="103" name="图片 102"/>
          <p:cNvPicPr/>
          <p:nvPr/>
        </p:nvPicPr>
        <p:blipFill>
          <a:blip r:embed="rId3">
            <a:alphaModFix amt="78000"/>
          </a:blip>
          <a:stretch>
            <a:fillRect/>
          </a:stretch>
        </p:blipFill>
        <p:spPr>
          <a:xfrm>
            <a:off x="6987540" y="0"/>
            <a:ext cx="5204460" cy="1607820"/>
          </a:xfrm>
          <a:prstGeom prst="rect">
            <a:avLst/>
          </a:prstGeom>
          <a:ln>
            <a:noFill/>
          </a:ln>
          <a:effectLst>
            <a:softEdge rad="317500"/>
          </a:effec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YxYjZjNTJkODgzNDM5ODQ3NGFmNDkyODgwYWE2YzgifQ=="/>
  <p:tag name="KSO_WPP_MARK_KEY" val="0cd98c4c-6c72-47d1-90b7-c8ccd2a9d25f"/>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Words>
  <Application>Microsoft Office PowerPoint</Application>
  <PresentationFormat>自定义</PresentationFormat>
  <Paragraphs>20</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Multi Channel Analytics</vt:lpstr>
      <vt:lpstr>背景和任务介绍</vt:lpstr>
      <vt:lpstr>数据集介绍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xb21cn</cp:lastModifiedBy>
  <cp:revision>163</cp:revision>
  <dcterms:created xsi:type="dcterms:W3CDTF">2019-06-19T02:08:00Z</dcterms:created>
  <dcterms:modified xsi:type="dcterms:W3CDTF">2023-08-07T02:50:34Z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89BC2CFD20944C6982157179AFF3812D</vt:lpwstr>
  </property>
</Properties>
</file>