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70" r:id="rId5"/>
    <p:sldId id="261" r:id="rId6"/>
    <p:sldId id="723" r:id="rId7"/>
    <p:sldId id="725" r:id="rId8"/>
    <p:sldId id="742" r:id="rId9"/>
    <p:sldId id="743" r:id="rId10"/>
    <p:sldId id="744" r:id="rId11"/>
    <p:sldId id="745" r:id="rId12"/>
    <p:sldId id="746" r:id="rId13"/>
    <p:sldId id="740" r:id="rId14"/>
    <p:sldId id="727" r:id="rId15"/>
    <p:sldId id="729" r:id="rId16"/>
  </p:sldIdLst>
  <p:sldSz cx="12192000" cy="6858000"/>
  <p:notesSz cx="6858000" cy="9144000"/>
  <p:defaultTextStyle>
    <a:defPPr rtl="0"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E6E6E6"/>
    <a:srgbClr val="1C1E26"/>
    <a:srgbClr val="303342"/>
    <a:srgbClr val="485F74"/>
    <a:srgbClr val="354655"/>
    <a:srgbClr val="C80000"/>
    <a:srgbClr val="85B31F"/>
    <a:srgbClr val="3C4052"/>
    <a:srgbClr val="D83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292FD5-C997-4FD1-8086-CAA6F0146744}" v="234" dt="2022-01-05T08:34:12.281"/>
    <p1510:client id="{8CC559BB-6FF7-4DD3-8763-8A34C6FE2DDA}" v="605" dt="2022-01-04T10:40:54.0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456" y="96"/>
      </p:cViewPr>
      <p:guideLst>
        <p:guide orient="horz" pos="2160"/>
        <p:guide pos="3840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>
            <a:extLst>
              <a:ext uri="{FF2B5EF4-FFF2-40B4-BE49-F238E27FC236}">
                <a16:creationId xmlns:a16="http://schemas.microsoft.com/office/drawing/2014/main" id="{61421010-3731-422F-8CF1-CD47B2D7C9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v-SE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52656080-143A-4905-932A-5C7754887A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5BA14-EFBB-44DA-B7A9-D93105952DA1}" type="datetime1">
              <a:rPr lang="sv-SE" smtClean="0"/>
              <a:t>2022-01-05</a:t>
            </a:fld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2E29EE0F-113C-45AB-9877-4A16FFA6A9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EDB89D3-056A-4F4C-8125-EA71262895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318278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v-SE" noProof="0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865702-7DF9-4BFF-8A8E-90E442266A17}" type="datetime1">
              <a:rPr lang="sv-SE" smtClean="0"/>
              <a:pPr/>
              <a:t>2022-01-05</a:t>
            </a:fld>
            <a:endParaRPr lang="sv-SE" dirty="0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sv-SE" noProof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F220CB7-DCA5-4E5B-97F1-300CDD8D2AAB}" type="slidenum">
              <a:rPr lang="sv-SE" noProof="0" smtClean="0"/>
              <a:t>‹#›</a:t>
            </a:fld>
            <a:endParaRPr lang="sv-SE" noProof="0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15634E28-7DF0-4A2F-A0E7-7D629D13B0F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671832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220CB7-DCA5-4E5B-97F1-300CDD8D2AAB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194570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220CB7-DCA5-4E5B-97F1-300CDD8D2AAB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0794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220CB7-DCA5-4E5B-97F1-300CDD8D2AAB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86353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220CB7-DCA5-4E5B-97F1-300CDD8D2AAB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4117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220CB7-DCA5-4E5B-97F1-300CDD8D2AAB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86636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220CB7-DCA5-4E5B-97F1-300CDD8D2AAB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7990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220CB7-DCA5-4E5B-97F1-300CDD8D2AAB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36496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220CB7-DCA5-4E5B-97F1-300CDD8D2AAB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199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220CB7-DCA5-4E5B-97F1-300CDD8D2AAB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2495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220CB7-DCA5-4E5B-97F1-300CDD8D2AAB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46221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220CB7-DCA5-4E5B-97F1-300CDD8D2AAB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71818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220CB7-DCA5-4E5B-97F1-300CDD8D2AAB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5449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bild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sv-SE" noProof="0"/>
              <a:t>Dra och släpp bilden här</a:t>
            </a: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AAB8A1A3-5BFE-4E68-81F1-F52462776C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sv-SE" noProof="0"/>
              <a:t>Klicka här för att ändra format</a:t>
            </a:r>
          </a:p>
        </p:txBody>
      </p:sp>
    </p:spTree>
    <p:extLst>
      <p:ext uri="{BB962C8B-B14F-4D97-AF65-F5344CB8AC3E}">
        <p14:creationId xmlns:p14="http://schemas.microsoft.com/office/powerpoint/2010/main" val="311146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Anpassad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>
            <a:extLst>
              <a:ext uri="{FF2B5EF4-FFF2-40B4-BE49-F238E27FC236}">
                <a16:creationId xmlns:a16="http://schemas.microsoft.com/office/drawing/2014/main" id="{A272DF34-EA0C-41CA-AA48-468BCDBD0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167099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5AD98C6E-6652-438D-BDEB-5B1158A47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604766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4_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ulär 3"/>
          <p:cNvSpPr/>
          <p:nvPr userDrawn="1"/>
        </p:nvSpPr>
        <p:spPr>
          <a:xfrm>
            <a:off x="0" y="0"/>
            <a:ext cx="12192000" cy="64878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D751FFE5-84D8-43BD-9B0D-76C497F555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sv-SE" noProof="0"/>
              <a:t>Klicka här för att ändra format</a:t>
            </a:r>
          </a:p>
        </p:txBody>
      </p:sp>
    </p:spTree>
    <p:extLst>
      <p:ext uri="{BB962C8B-B14F-4D97-AF65-F5344CB8AC3E}">
        <p14:creationId xmlns:p14="http://schemas.microsoft.com/office/powerpoint/2010/main" val="3058921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ktangulär 10"/>
          <p:cNvSpPr/>
          <p:nvPr userDrawn="1"/>
        </p:nvSpPr>
        <p:spPr>
          <a:xfrm>
            <a:off x="0" y="1428299"/>
            <a:ext cx="1711234" cy="4436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29FB4FFF-4547-4B6C-9BF5-9A495C2110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sv-SE" noProof="0"/>
              <a:t>Klicka här för att ändra format</a:t>
            </a:r>
          </a:p>
        </p:txBody>
      </p:sp>
    </p:spTree>
    <p:extLst>
      <p:ext uri="{BB962C8B-B14F-4D97-AF65-F5344CB8AC3E}">
        <p14:creationId xmlns:p14="http://schemas.microsoft.com/office/powerpoint/2010/main" val="41832539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 14"/>
          <p:cNvGrpSpPr/>
          <p:nvPr userDrawn="1"/>
        </p:nvGrpSpPr>
        <p:grpSpPr>
          <a:xfrm rot="10800000">
            <a:off x="11858328" y="148422"/>
            <a:ext cx="332874" cy="590718"/>
            <a:chOff x="10026" y="148425"/>
            <a:chExt cx="332874" cy="590718"/>
          </a:xfrm>
        </p:grpSpPr>
        <p:sp>
          <p:nvSpPr>
            <p:cNvPr id="16" name="Rektangulär 15"/>
            <p:cNvSpPr/>
            <p:nvPr/>
          </p:nvSpPr>
          <p:spPr>
            <a:xfrm>
              <a:off x="10026" y="148428"/>
              <a:ext cx="203334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sv-SE" noProof="0"/>
            </a:p>
          </p:txBody>
        </p:sp>
        <p:sp>
          <p:nvSpPr>
            <p:cNvPr id="17" name="Rektangulär 16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sv-SE" noProof="0"/>
            </a:p>
          </p:txBody>
        </p:sp>
      </p:grpSp>
      <p:sp>
        <p:nvSpPr>
          <p:cNvPr id="2" name="Rektangulär 1"/>
          <p:cNvSpPr/>
          <p:nvPr userDrawn="1"/>
        </p:nvSpPr>
        <p:spPr>
          <a:xfrm>
            <a:off x="0" y="6477000"/>
            <a:ext cx="12192000" cy="381000"/>
          </a:xfrm>
          <a:prstGeom prst="rect">
            <a:avLst/>
          </a:prstGeom>
          <a:solidFill>
            <a:srgbClr val="E6E6E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/>
          </a:p>
        </p:txBody>
      </p:sp>
      <p:sp>
        <p:nvSpPr>
          <p:cNvPr id="12" name="Textruta 11"/>
          <p:cNvSpPr txBox="1"/>
          <p:nvPr userDrawn="1"/>
        </p:nvSpPr>
        <p:spPr>
          <a:xfrm>
            <a:off x="11292841" y="6528300"/>
            <a:ext cx="7994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rtl="0"/>
            <a:fld id="{260E2A6B-A809-4840-BF14-8648BC0BDF87}" type="slidenum">
              <a:rPr lang="sv-SE" sz="1200" b="0" i="0" strike="noStrike" spc="0" noProof="0" smtClean="0">
                <a:solidFill>
                  <a:schemeClr val="accent1"/>
                </a:solidFill>
                <a:latin typeface="+mn-lt"/>
                <a:ea typeface="Roboto Condensed Light" panose="02000000000000000000" pitchFamily="2" charset="0"/>
                <a:cs typeface="Segoe UI Light" panose="020B0502040204020203" pitchFamily="34" charset="0"/>
              </a:rPr>
              <a:pPr algn="r" rtl="0"/>
              <a:t>‹#›</a:t>
            </a:fld>
            <a:endParaRPr lang="sv-SE" sz="8000" b="0" i="0" strike="noStrike" spc="0" noProof="0">
              <a:solidFill>
                <a:schemeClr val="accent1"/>
              </a:solidFill>
              <a:latin typeface="+mn-lt"/>
              <a:ea typeface="Roboto Condensed Light" panose="02000000000000000000" pitchFamily="2" charset="0"/>
              <a:cs typeface="Segoe UI Light" panose="020B0502040204020203" pitchFamily="34" charset="0"/>
            </a:endParaRPr>
          </a:p>
        </p:txBody>
      </p:sp>
      <p:sp>
        <p:nvSpPr>
          <p:cNvPr id="9" name="Textruta 8"/>
          <p:cNvSpPr txBox="1"/>
          <p:nvPr userDrawn="1"/>
        </p:nvSpPr>
        <p:spPr>
          <a:xfrm>
            <a:off x="68580" y="6528300"/>
            <a:ext cx="1684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sv-SE" sz="1200" b="1" noProof="0">
                <a:solidFill>
                  <a:schemeClr val="accent1"/>
                </a:solidFill>
                <a:latin typeface="+mn-lt"/>
              </a:rPr>
              <a:t>Ditt Café</a:t>
            </a:r>
          </a:p>
        </p:txBody>
      </p:sp>
    </p:spTree>
    <p:extLst>
      <p:ext uri="{BB962C8B-B14F-4D97-AF65-F5344CB8AC3E}">
        <p14:creationId xmlns:p14="http://schemas.microsoft.com/office/powerpoint/2010/main" val="300811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2" r:id="rId2"/>
    <p:sldLayoutId id="2147483782" r:id="rId3"/>
    <p:sldLayoutId id="2147483781" r:id="rId4"/>
    <p:sldLayoutId id="214748369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blog.hani-ibrahim.de/en/java-apps-pin-to-taskbar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ulär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pic>
        <p:nvPicPr>
          <p:cNvPr id="2" name="Platshållare för bild 1" descr="Grafisk design och ikoner för Caféer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Rubrik 10" hidden="1">
            <a:extLst>
              <a:ext uri="{FF2B5EF4-FFF2-40B4-BE49-F238E27FC236}">
                <a16:creationId xmlns:a16="http://schemas.microsoft.com/office/drawing/2014/main" id="{B825F879-7327-49C3-8A45-B7A226CC3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 dirty="0"/>
              <a:t>Bild 1</a:t>
            </a:r>
          </a:p>
        </p:txBody>
      </p:sp>
      <p:sp>
        <p:nvSpPr>
          <p:cNvPr id="6" name="Rektangulär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pic>
        <p:nvPicPr>
          <p:cNvPr id="4" name="Bild 3" descr="Illustration av en rykande kaffekopp på ett fat där ångan formulerar order “Coffee Shop”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647" y="329709"/>
            <a:ext cx="2792701" cy="4023028"/>
          </a:xfrm>
          <a:prstGeom prst="rect">
            <a:avLst/>
          </a:prstGeom>
        </p:spPr>
      </p:pic>
      <p:sp>
        <p:nvSpPr>
          <p:cNvPr id="22" name="Textruta 21"/>
          <p:cNvSpPr txBox="1"/>
          <p:nvPr/>
        </p:nvSpPr>
        <p:spPr>
          <a:xfrm>
            <a:off x="4646447" y="4658381"/>
            <a:ext cx="2899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sv-SE" sz="3200" b="1" dirty="0">
                <a:solidFill>
                  <a:schemeClr val="bg1"/>
                </a:solidFill>
                <a:latin typeface="Arial Black" panose="020B0A04020102020204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Team Seven</a:t>
            </a:r>
          </a:p>
        </p:txBody>
      </p:sp>
      <p:sp>
        <p:nvSpPr>
          <p:cNvPr id="23" name="Textruta 22"/>
          <p:cNvSpPr txBox="1"/>
          <p:nvPr/>
        </p:nvSpPr>
        <p:spPr>
          <a:xfrm>
            <a:off x="4389443" y="6423298"/>
            <a:ext cx="341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sv-SE" sz="1600" spc="600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Projektpresentation</a:t>
            </a:r>
          </a:p>
        </p:txBody>
      </p:sp>
    </p:spTree>
    <p:extLst>
      <p:ext uri="{BB962C8B-B14F-4D97-AF65-F5344CB8AC3E}">
        <p14:creationId xmlns:p14="http://schemas.microsoft.com/office/powerpoint/2010/main" val="137223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repeatCount="4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Fotografi på en kaffekopp på ett fat med kaffebönor som runnit öv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ktangulär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sp>
        <p:nvSpPr>
          <p:cNvPr id="29" name="Textruta 28"/>
          <p:cNvSpPr txBox="1"/>
          <p:nvPr/>
        </p:nvSpPr>
        <p:spPr>
          <a:xfrm>
            <a:off x="961228" y="1811629"/>
            <a:ext cx="7785957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80000"/>
              </a:lnSpc>
            </a:pPr>
            <a:r>
              <a:rPr lang="sv-SE" sz="3200" dirty="0">
                <a:solidFill>
                  <a:schemeClr val="accent1"/>
                </a:solidFill>
                <a:latin typeface="Arial Black" panose="020B0A04020102020204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VÅRA PERSONLIGA EGENSKAPER</a:t>
            </a:r>
          </a:p>
        </p:txBody>
      </p:sp>
      <p:pic>
        <p:nvPicPr>
          <p:cNvPr id="38" name="Bild 37" descr="Kaffemugg-ikon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721" y="2767583"/>
            <a:ext cx="343070" cy="494211"/>
          </a:xfrm>
          <a:prstGeom prst="rect">
            <a:avLst/>
          </a:prstGeom>
        </p:spPr>
      </p:pic>
      <p:sp>
        <p:nvSpPr>
          <p:cNvPr id="10" name="Rektangulär 9"/>
          <p:cNvSpPr/>
          <p:nvPr/>
        </p:nvSpPr>
        <p:spPr>
          <a:xfrm>
            <a:off x="1838427" y="2870981"/>
            <a:ext cx="3251201" cy="39081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rtl="0">
              <a:lnSpc>
                <a:spcPct val="120000"/>
              </a:lnSpc>
            </a:pPr>
            <a:r>
              <a:rPr lang="sv-SE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Hjälpsamma</a:t>
            </a:r>
          </a:p>
        </p:txBody>
      </p:sp>
      <p:pic>
        <p:nvPicPr>
          <p:cNvPr id="31" name="Bild 30" descr="Kaffemugg-ikon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611" y="3359605"/>
            <a:ext cx="343070" cy="494211"/>
          </a:xfrm>
          <a:prstGeom prst="rect">
            <a:avLst/>
          </a:prstGeom>
        </p:spPr>
      </p:pic>
      <p:sp>
        <p:nvSpPr>
          <p:cNvPr id="32" name="Rektangulär 31"/>
          <p:cNvSpPr/>
          <p:nvPr/>
        </p:nvSpPr>
        <p:spPr>
          <a:xfrm>
            <a:off x="1922317" y="3463003"/>
            <a:ext cx="3251201" cy="39081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rtl="0">
              <a:lnSpc>
                <a:spcPct val="120000"/>
              </a:lnSpc>
            </a:pPr>
            <a:r>
              <a:rPr lang="sv-SE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Öppna för förändring</a:t>
            </a:r>
          </a:p>
        </p:txBody>
      </p:sp>
      <p:pic>
        <p:nvPicPr>
          <p:cNvPr id="34" name="Bild 33" descr="Kaffemugg-ikon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501" y="3951627"/>
            <a:ext cx="343070" cy="494211"/>
          </a:xfrm>
          <a:prstGeom prst="rect">
            <a:avLst/>
          </a:prstGeom>
        </p:spPr>
      </p:pic>
      <p:sp>
        <p:nvSpPr>
          <p:cNvPr id="35" name="Rektangulär 34"/>
          <p:cNvSpPr/>
          <p:nvPr/>
        </p:nvSpPr>
        <p:spPr>
          <a:xfrm>
            <a:off x="2006207" y="4055025"/>
            <a:ext cx="3251201" cy="3942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rtl="0">
              <a:lnSpc>
                <a:spcPct val="120000"/>
              </a:lnSpc>
            </a:pPr>
            <a:r>
              <a:rPr lang="sv-SE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Positiva</a:t>
            </a:r>
          </a:p>
        </p:txBody>
      </p:sp>
      <p:sp>
        <p:nvSpPr>
          <p:cNvPr id="2" name="Rubrik 1" hidden="1">
            <a:extLst>
              <a:ext uri="{FF2B5EF4-FFF2-40B4-BE49-F238E27FC236}">
                <a16:creationId xmlns:a16="http://schemas.microsoft.com/office/drawing/2014/main" id="{9F3820DA-290B-43AA-AA9C-82643FA3E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/>
              <a:t>Bild 5</a:t>
            </a:r>
          </a:p>
        </p:txBody>
      </p:sp>
      <p:pic>
        <p:nvPicPr>
          <p:cNvPr id="15" name="Bild 33" descr="Kaffemugg-ikon">
            <a:extLst>
              <a:ext uri="{FF2B5EF4-FFF2-40B4-BE49-F238E27FC236}">
                <a16:creationId xmlns:a16="http://schemas.microsoft.com/office/drawing/2014/main" id="{51B3BCD0-EA56-4E4E-92BA-307EEB488AA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391" y="4543649"/>
            <a:ext cx="343070" cy="494211"/>
          </a:xfrm>
          <a:prstGeom prst="rect">
            <a:avLst/>
          </a:prstGeom>
        </p:spPr>
      </p:pic>
      <p:sp>
        <p:nvSpPr>
          <p:cNvPr id="16" name="Rektangulär 34">
            <a:extLst>
              <a:ext uri="{FF2B5EF4-FFF2-40B4-BE49-F238E27FC236}">
                <a16:creationId xmlns:a16="http://schemas.microsoft.com/office/drawing/2014/main" id="{8DF7AEEB-A877-4421-9D67-A1F0C43C8F40}"/>
              </a:ext>
            </a:extLst>
          </p:cNvPr>
          <p:cNvSpPr/>
          <p:nvPr/>
        </p:nvSpPr>
        <p:spPr>
          <a:xfrm>
            <a:off x="2090097" y="4647047"/>
            <a:ext cx="3251201" cy="3942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rtl="0">
              <a:lnSpc>
                <a:spcPct val="120000"/>
              </a:lnSpc>
            </a:pPr>
            <a:r>
              <a:rPr lang="sv-SE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Tillbakadragen</a:t>
            </a:r>
          </a:p>
        </p:txBody>
      </p:sp>
      <p:pic>
        <p:nvPicPr>
          <p:cNvPr id="19" name="Bild 33" descr="Kaffemugg-ikon">
            <a:extLst>
              <a:ext uri="{FF2B5EF4-FFF2-40B4-BE49-F238E27FC236}">
                <a16:creationId xmlns:a16="http://schemas.microsoft.com/office/drawing/2014/main" id="{BF35E2F4-59B7-4459-90CA-3F8F78E998CA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281" y="5132274"/>
            <a:ext cx="343070" cy="494211"/>
          </a:xfrm>
          <a:prstGeom prst="rect">
            <a:avLst/>
          </a:prstGeom>
        </p:spPr>
      </p:pic>
      <p:sp>
        <p:nvSpPr>
          <p:cNvPr id="20" name="Rektangulär 34">
            <a:extLst>
              <a:ext uri="{FF2B5EF4-FFF2-40B4-BE49-F238E27FC236}">
                <a16:creationId xmlns:a16="http://schemas.microsoft.com/office/drawing/2014/main" id="{FE650060-AA91-4743-BE2B-B962722CAD32}"/>
              </a:ext>
            </a:extLst>
          </p:cNvPr>
          <p:cNvSpPr/>
          <p:nvPr/>
        </p:nvSpPr>
        <p:spPr>
          <a:xfrm>
            <a:off x="2173987" y="5235672"/>
            <a:ext cx="3251201" cy="3942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rtl="0">
              <a:lnSpc>
                <a:spcPct val="120000"/>
              </a:lnSpc>
            </a:pPr>
            <a:r>
              <a:rPr lang="sv-SE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Tappar fokus</a:t>
            </a:r>
          </a:p>
        </p:txBody>
      </p:sp>
    </p:spTree>
    <p:extLst>
      <p:ext uri="{BB962C8B-B14F-4D97-AF65-F5344CB8AC3E}">
        <p14:creationId xmlns:p14="http://schemas.microsoft.com/office/powerpoint/2010/main" val="14774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7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25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25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0" grpId="0"/>
      <p:bldP spid="32" grpId="0"/>
      <p:bldP spid="35" grpId="0"/>
      <p:bldP spid="16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ruta 1133"/>
          <p:cNvSpPr txBox="1"/>
          <p:nvPr/>
        </p:nvSpPr>
        <p:spPr>
          <a:xfrm>
            <a:off x="381000" y="243235"/>
            <a:ext cx="7932490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80000"/>
              </a:lnSpc>
            </a:pPr>
            <a:r>
              <a:rPr lang="sv-SE" sz="3200" dirty="0">
                <a:solidFill>
                  <a:schemeClr val="accent1"/>
                </a:solidFill>
                <a:latin typeface="Arial Black" panose="020B0A04020102020204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VÅRA PERSONLIGA EGENSKAPER</a:t>
            </a:r>
          </a:p>
        </p:txBody>
      </p:sp>
      <p:grpSp>
        <p:nvGrpSpPr>
          <p:cNvPr id="3" name="Grupp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ktangulär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sv-SE"/>
            </a:p>
          </p:txBody>
        </p:sp>
        <p:sp>
          <p:nvSpPr>
            <p:cNvPr id="49" name="Rektangulär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sv-SE"/>
            </a:p>
          </p:txBody>
        </p:sp>
      </p:grpSp>
      <p:grpSp>
        <p:nvGrpSpPr>
          <p:cNvPr id="4" name="Grupp 3" descr="Kolumn 1 Rubrik"/>
          <p:cNvGrpSpPr/>
          <p:nvPr/>
        </p:nvGrpSpPr>
        <p:grpSpPr>
          <a:xfrm>
            <a:off x="851409" y="1724527"/>
            <a:ext cx="3266127" cy="471428"/>
            <a:chOff x="935299" y="1724527"/>
            <a:chExt cx="3266127" cy="471428"/>
          </a:xfrm>
        </p:grpSpPr>
        <p:sp>
          <p:nvSpPr>
            <p:cNvPr id="5" name="Rektangulär 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35299" y="1724527"/>
              <a:ext cx="3266127" cy="4714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sv-SE" sz="1200"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ruta 7"/>
            <p:cNvSpPr txBox="1"/>
            <p:nvPr/>
          </p:nvSpPr>
          <p:spPr>
            <a:xfrm>
              <a:off x="1040131" y="1775575"/>
              <a:ext cx="3056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sv-SE" dirty="0">
                  <a:solidFill>
                    <a:schemeClr val="accent1"/>
                  </a:solidFill>
                  <a:latin typeface="Arial Black" panose="020B0A04020102020204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HJÄLPSAMMA</a:t>
              </a:r>
            </a:p>
          </p:txBody>
        </p:sp>
      </p:grpSp>
      <p:grpSp>
        <p:nvGrpSpPr>
          <p:cNvPr id="6" name="Grupp 5" descr="Kolumn 1 Text"/>
          <p:cNvGrpSpPr/>
          <p:nvPr/>
        </p:nvGrpSpPr>
        <p:grpSpPr>
          <a:xfrm>
            <a:off x="851409" y="2195955"/>
            <a:ext cx="3266127" cy="1495201"/>
            <a:chOff x="935299" y="2195955"/>
            <a:chExt cx="3266127" cy="3161406"/>
          </a:xfrm>
        </p:grpSpPr>
        <p:sp>
          <p:nvSpPr>
            <p:cNvPr id="51" name="Rektangulär 5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35299" y="2195955"/>
              <a:ext cx="3266127" cy="31614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sv-SE" sz="1200"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Textruta 53"/>
            <p:cNvSpPr txBox="1"/>
            <p:nvPr/>
          </p:nvSpPr>
          <p:spPr>
            <a:xfrm>
              <a:off x="1040131" y="2310374"/>
              <a:ext cx="3056463" cy="2416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rtl="0">
                <a:lnSpc>
                  <a:spcPct val="20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sv-SE" sz="1200" dirty="0">
                  <a:solidFill>
                    <a:schemeClr val="tx2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Alla vill hjälpa varandra</a:t>
              </a:r>
            </a:p>
            <a:p>
              <a:pPr marL="171450" indent="-171450" rtl="0">
                <a:lnSpc>
                  <a:spcPct val="20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sv-SE" sz="1200" dirty="0">
                  <a:solidFill>
                    <a:schemeClr val="tx2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Lär oss av att hjälpa varandra</a:t>
              </a:r>
            </a:p>
            <a:p>
              <a:pPr marL="171450" indent="-171450" rtl="0">
                <a:lnSpc>
                  <a:spcPct val="20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sv-SE" sz="1200" dirty="0">
                  <a:solidFill>
                    <a:schemeClr val="tx2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Kan bromsa det egna arbetet</a:t>
              </a:r>
            </a:p>
          </p:txBody>
        </p:sp>
      </p:grpSp>
      <p:grpSp>
        <p:nvGrpSpPr>
          <p:cNvPr id="10" name="Grupp 9" descr="Kolumn 2 Rubrik"/>
          <p:cNvGrpSpPr/>
          <p:nvPr/>
        </p:nvGrpSpPr>
        <p:grpSpPr>
          <a:xfrm>
            <a:off x="4174791" y="1724527"/>
            <a:ext cx="3836695" cy="471428"/>
            <a:chOff x="4335651" y="1724527"/>
            <a:chExt cx="3527638" cy="471428"/>
          </a:xfrm>
        </p:grpSpPr>
        <p:sp>
          <p:nvSpPr>
            <p:cNvPr id="48" name="Rektangulär 4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62937" y="1724527"/>
              <a:ext cx="3266127" cy="4714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sv-SE" sz="1200"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Textruta 45"/>
            <p:cNvSpPr txBox="1"/>
            <p:nvPr/>
          </p:nvSpPr>
          <p:spPr>
            <a:xfrm>
              <a:off x="4335651" y="1775575"/>
              <a:ext cx="3527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sv-SE" dirty="0">
                  <a:solidFill>
                    <a:schemeClr val="accent1"/>
                  </a:solidFill>
                  <a:latin typeface="Arial Black" panose="020B0A04020102020204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ÖPPNA FÖR FÖRÄNDRING</a:t>
              </a:r>
            </a:p>
          </p:txBody>
        </p:sp>
      </p:grpSp>
      <p:grpSp>
        <p:nvGrpSpPr>
          <p:cNvPr id="11" name="Grupp 10" descr="Kolumn 2 text"/>
          <p:cNvGrpSpPr/>
          <p:nvPr/>
        </p:nvGrpSpPr>
        <p:grpSpPr>
          <a:xfrm>
            <a:off x="4303552" y="2195955"/>
            <a:ext cx="3581577" cy="1495201"/>
            <a:chOff x="4462937" y="2195955"/>
            <a:chExt cx="3266127" cy="3161406"/>
          </a:xfrm>
        </p:grpSpPr>
        <p:sp>
          <p:nvSpPr>
            <p:cNvPr id="50" name="Rektangulär 4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62937" y="2195955"/>
              <a:ext cx="3266127" cy="31614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sv-SE" sz="1200"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Textruta 46"/>
            <p:cNvSpPr txBox="1"/>
            <p:nvPr/>
          </p:nvSpPr>
          <p:spPr>
            <a:xfrm>
              <a:off x="4567769" y="2310374"/>
              <a:ext cx="3056463" cy="2416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rtl="0">
                <a:lnSpc>
                  <a:spcPct val="20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sv-SE" sz="1200" dirty="0">
                  <a:solidFill>
                    <a:schemeClr val="tx2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Om vi tycker olika</a:t>
              </a:r>
            </a:p>
            <a:p>
              <a:pPr marL="171450" indent="-171450" rtl="0">
                <a:lnSpc>
                  <a:spcPct val="20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sv-SE" sz="1200" dirty="0">
                  <a:solidFill>
                    <a:schemeClr val="tx2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Justera mötestider efter ev. förhinder</a:t>
              </a:r>
            </a:p>
            <a:p>
              <a:pPr marL="171450" indent="-171450" rtl="0">
                <a:lnSpc>
                  <a:spcPct val="20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sv-SE" sz="1200" dirty="0">
                  <a:solidFill>
                    <a:schemeClr val="tx2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Kan dra ut på tiden</a:t>
              </a:r>
            </a:p>
          </p:txBody>
        </p:sp>
      </p:grpSp>
      <p:grpSp>
        <p:nvGrpSpPr>
          <p:cNvPr id="12" name="Grupp 11" descr="Kolumn 3 Rubrik"/>
          <p:cNvGrpSpPr/>
          <p:nvPr/>
        </p:nvGrpSpPr>
        <p:grpSpPr>
          <a:xfrm>
            <a:off x="8074465" y="1724527"/>
            <a:ext cx="3266127" cy="471428"/>
            <a:chOff x="7990575" y="1724527"/>
            <a:chExt cx="3266127" cy="471428"/>
          </a:xfrm>
        </p:grpSpPr>
        <p:sp>
          <p:nvSpPr>
            <p:cNvPr id="81" name="Rektangulär 8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90575" y="1724527"/>
              <a:ext cx="3266127" cy="4714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sv-SE" sz="1200"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Textruta 54"/>
            <p:cNvSpPr txBox="1"/>
            <p:nvPr/>
          </p:nvSpPr>
          <p:spPr>
            <a:xfrm>
              <a:off x="8095407" y="1775575"/>
              <a:ext cx="3056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sv-SE" dirty="0">
                  <a:solidFill>
                    <a:schemeClr val="accent1"/>
                  </a:solidFill>
                  <a:latin typeface="Arial Black" panose="020B0A04020102020204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POSITIVA</a:t>
              </a:r>
            </a:p>
          </p:txBody>
        </p:sp>
      </p:grpSp>
      <p:grpSp>
        <p:nvGrpSpPr>
          <p:cNvPr id="13" name="Grupp 12" descr="Kolumn 3 text"/>
          <p:cNvGrpSpPr/>
          <p:nvPr/>
        </p:nvGrpSpPr>
        <p:grpSpPr>
          <a:xfrm>
            <a:off x="8074465" y="2195955"/>
            <a:ext cx="3266127" cy="1495201"/>
            <a:chOff x="7990575" y="2195955"/>
            <a:chExt cx="3266127" cy="3161406"/>
          </a:xfrm>
        </p:grpSpPr>
        <p:sp>
          <p:nvSpPr>
            <p:cNvPr id="82" name="Rektangulär 8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90575" y="2195955"/>
              <a:ext cx="3266127" cy="31614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sv-SE" sz="1200"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Textruta 79"/>
            <p:cNvSpPr txBox="1"/>
            <p:nvPr/>
          </p:nvSpPr>
          <p:spPr>
            <a:xfrm>
              <a:off x="8095407" y="2310374"/>
              <a:ext cx="3056463" cy="2416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rtl="0">
                <a:lnSpc>
                  <a:spcPct val="20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sv-SE" sz="1200" dirty="0">
                  <a:solidFill>
                    <a:schemeClr val="tx2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Kollar läget med varandra</a:t>
              </a:r>
            </a:p>
            <a:p>
              <a:pPr marL="171450" indent="-171450" rtl="0">
                <a:lnSpc>
                  <a:spcPct val="20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sv-SE" sz="1200" dirty="0">
                  <a:solidFill>
                    <a:schemeClr val="tx2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Småpratar</a:t>
              </a:r>
            </a:p>
            <a:p>
              <a:pPr marL="171450" indent="-171450" rtl="0">
                <a:lnSpc>
                  <a:spcPct val="20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sv-SE" sz="1200" dirty="0">
                  <a:solidFill>
                    <a:schemeClr val="tx2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Kan leda till tappat fokus</a:t>
              </a:r>
            </a:p>
          </p:txBody>
        </p:sp>
      </p:grpSp>
      <p:sp>
        <p:nvSpPr>
          <p:cNvPr id="7" name="Rubrik 6" hidden="1">
            <a:extLst>
              <a:ext uri="{FF2B5EF4-FFF2-40B4-BE49-F238E27FC236}">
                <a16:creationId xmlns:a16="http://schemas.microsoft.com/office/drawing/2014/main" id="{D602B064-C2D4-46FC-86C8-40ABA1F36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sv-SE"/>
              <a:t>Bild 7</a:t>
            </a:r>
          </a:p>
        </p:txBody>
      </p:sp>
      <p:grpSp>
        <p:nvGrpSpPr>
          <p:cNvPr id="25" name="Grupp 24" descr="Kolumn 1 Rubrik">
            <a:extLst>
              <a:ext uri="{FF2B5EF4-FFF2-40B4-BE49-F238E27FC236}">
                <a16:creationId xmlns:a16="http://schemas.microsoft.com/office/drawing/2014/main" id="{D1C98D0D-D11C-4BF6-9D48-3CADE910468F}"/>
              </a:ext>
            </a:extLst>
          </p:cNvPr>
          <p:cNvGrpSpPr/>
          <p:nvPr/>
        </p:nvGrpSpPr>
        <p:grpSpPr>
          <a:xfrm>
            <a:off x="2755710" y="3926870"/>
            <a:ext cx="3266127" cy="471428"/>
            <a:chOff x="935299" y="1724527"/>
            <a:chExt cx="3266127" cy="471428"/>
          </a:xfrm>
        </p:grpSpPr>
        <p:sp>
          <p:nvSpPr>
            <p:cNvPr id="26" name="Rektangulär 4">
              <a:extLst>
                <a:ext uri="{FF2B5EF4-FFF2-40B4-BE49-F238E27FC236}">
                  <a16:creationId xmlns:a16="http://schemas.microsoft.com/office/drawing/2014/main" id="{30F15550-D84A-4C27-951C-D38CB55989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35299" y="1724527"/>
              <a:ext cx="3266127" cy="4714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sv-SE" sz="1200"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ruta 7">
              <a:extLst>
                <a:ext uri="{FF2B5EF4-FFF2-40B4-BE49-F238E27FC236}">
                  <a16:creationId xmlns:a16="http://schemas.microsoft.com/office/drawing/2014/main" id="{4264CB44-1A31-44F4-BA56-18EF4B11254B}"/>
                </a:ext>
              </a:extLst>
            </p:cNvPr>
            <p:cNvSpPr txBox="1"/>
            <p:nvPr/>
          </p:nvSpPr>
          <p:spPr>
            <a:xfrm>
              <a:off x="1040131" y="1775575"/>
              <a:ext cx="3056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sv-SE" dirty="0">
                  <a:solidFill>
                    <a:schemeClr val="accent1"/>
                  </a:solidFill>
                  <a:latin typeface="Arial Black" panose="020B0A04020102020204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TILLBAKADRAGEN</a:t>
              </a:r>
            </a:p>
          </p:txBody>
        </p:sp>
      </p:grpSp>
      <p:grpSp>
        <p:nvGrpSpPr>
          <p:cNvPr id="28" name="Grupp 27" descr="Kolumn 1 Text">
            <a:extLst>
              <a:ext uri="{FF2B5EF4-FFF2-40B4-BE49-F238E27FC236}">
                <a16:creationId xmlns:a16="http://schemas.microsoft.com/office/drawing/2014/main" id="{65F3B595-8879-448D-B20E-CB2ED10C5BBC}"/>
              </a:ext>
            </a:extLst>
          </p:cNvPr>
          <p:cNvGrpSpPr/>
          <p:nvPr/>
        </p:nvGrpSpPr>
        <p:grpSpPr>
          <a:xfrm>
            <a:off x="2755710" y="4398298"/>
            <a:ext cx="3266127" cy="1495201"/>
            <a:chOff x="935299" y="2195955"/>
            <a:chExt cx="3266127" cy="3161406"/>
          </a:xfrm>
        </p:grpSpPr>
        <p:sp>
          <p:nvSpPr>
            <p:cNvPr id="29" name="Rektangulär 50">
              <a:extLst>
                <a:ext uri="{FF2B5EF4-FFF2-40B4-BE49-F238E27FC236}">
                  <a16:creationId xmlns:a16="http://schemas.microsoft.com/office/drawing/2014/main" id="{CD420F37-2E0D-4FC2-90AC-93A3DDBE3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35299" y="2195955"/>
              <a:ext cx="3266127" cy="31614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sv-SE" sz="1200"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ruta 53">
              <a:extLst>
                <a:ext uri="{FF2B5EF4-FFF2-40B4-BE49-F238E27FC236}">
                  <a16:creationId xmlns:a16="http://schemas.microsoft.com/office/drawing/2014/main" id="{25B46B22-DC59-4825-8A1D-0A79D5AE70F7}"/>
                </a:ext>
              </a:extLst>
            </p:cNvPr>
            <p:cNvSpPr txBox="1"/>
            <p:nvPr/>
          </p:nvSpPr>
          <p:spPr>
            <a:xfrm>
              <a:off x="1040131" y="2310374"/>
              <a:ext cx="3056463" cy="2416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rtl="0">
                <a:lnSpc>
                  <a:spcPct val="20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sv-SE" sz="1200" dirty="0">
                  <a:solidFill>
                    <a:schemeClr val="tx2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Vågar inte avbryta</a:t>
              </a:r>
            </a:p>
            <a:p>
              <a:pPr marL="171450" indent="-171450" rtl="0">
                <a:lnSpc>
                  <a:spcPct val="20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sv-SE" sz="1200" dirty="0">
                  <a:solidFill>
                    <a:schemeClr val="tx2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Vill inte vara till besvär</a:t>
              </a:r>
            </a:p>
            <a:p>
              <a:pPr marL="171450" indent="-171450" rtl="0">
                <a:lnSpc>
                  <a:spcPct val="20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sv-SE" sz="1200" dirty="0">
                  <a:solidFill>
                    <a:schemeClr val="tx2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Känner sig dum när man inte förstår</a:t>
              </a:r>
            </a:p>
          </p:txBody>
        </p:sp>
      </p:grpSp>
      <p:grpSp>
        <p:nvGrpSpPr>
          <p:cNvPr id="31" name="Grupp 30" descr="Kolumn 2 Rubrik">
            <a:extLst>
              <a:ext uri="{FF2B5EF4-FFF2-40B4-BE49-F238E27FC236}">
                <a16:creationId xmlns:a16="http://schemas.microsoft.com/office/drawing/2014/main" id="{0D837C0C-40FD-468F-8280-D78AC2F3DD67}"/>
              </a:ext>
            </a:extLst>
          </p:cNvPr>
          <p:cNvGrpSpPr/>
          <p:nvPr/>
        </p:nvGrpSpPr>
        <p:grpSpPr>
          <a:xfrm>
            <a:off x="6283348" y="3926870"/>
            <a:ext cx="3266127" cy="471428"/>
            <a:chOff x="4462937" y="1724527"/>
            <a:chExt cx="3266127" cy="471428"/>
          </a:xfrm>
        </p:grpSpPr>
        <p:sp>
          <p:nvSpPr>
            <p:cNvPr id="32" name="Rektangulär 47">
              <a:extLst>
                <a:ext uri="{FF2B5EF4-FFF2-40B4-BE49-F238E27FC236}">
                  <a16:creationId xmlns:a16="http://schemas.microsoft.com/office/drawing/2014/main" id="{E69F878E-8A86-402F-B607-EB8F46BEC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62937" y="1724527"/>
              <a:ext cx="3266127" cy="4714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sv-SE" sz="1200"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ruta 45">
              <a:extLst>
                <a:ext uri="{FF2B5EF4-FFF2-40B4-BE49-F238E27FC236}">
                  <a16:creationId xmlns:a16="http://schemas.microsoft.com/office/drawing/2014/main" id="{4C9B8690-0D5B-45DF-919B-CF78E815F4A2}"/>
                </a:ext>
              </a:extLst>
            </p:cNvPr>
            <p:cNvSpPr txBox="1"/>
            <p:nvPr/>
          </p:nvSpPr>
          <p:spPr>
            <a:xfrm>
              <a:off x="4567769" y="1775575"/>
              <a:ext cx="3056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sv-SE" dirty="0">
                  <a:solidFill>
                    <a:schemeClr val="accent1"/>
                  </a:solidFill>
                  <a:latin typeface="Arial Black" panose="020B0A04020102020204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TAPPAR FOKUS</a:t>
              </a:r>
            </a:p>
          </p:txBody>
        </p:sp>
      </p:grpSp>
      <p:grpSp>
        <p:nvGrpSpPr>
          <p:cNvPr id="34" name="Grupp 33" descr="Kolumn 2 text">
            <a:extLst>
              <a:ext uri="{FF2B5EF4-FFF2-40B4-BE49-F238E27FC236}">
                <a16:creationId xmlns:a16="http://schemas.microsoft.com/office/drawing/2014/main" id="{36E925A3-36DF-4D7C-9E02-F32762D5C8D0}"/>
              </a:ext>
            </a:extLst>
          </p:cNvPr>
          <p:cNvGrpSpPr/>
          <p:nvPr/>
        </p:nvGrpSpPr>
        <p:grpSpPr>
          <a:xfrm>
            <a:off x="6283348" y="4398298"/>
            <a:ext cx="3266127" cy="1495201"/>
            <a:chOff x="4462937" y="2195955"/>
            <a:chExt cx="3266127" cy="3161406"/>
          </a:xfrm>
        </p:grpSpPr>
        <p:sp>
          <p:nvSpPr>
            <p:cNvPr id="35" name="Rektangulär 49">
              <a:extLst>
                <a:ext uri="{FF2B5EF4-FFF2-40B4-BE49-F238E27FC236}">
                  <a16:creationId xmlns:a16="http://schemas.microsoft.com/office/drawing/2014/main" id="{1D544BAD-E4B7-4736-A0A0-BA8CA39093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62937" y="2195955"/>
              <a:ext cx="3266127" cy="31614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sv-SE" sz="1200"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ruta 46">
              <a:extLst>
                <a:ext uri="{FF2B5EF4-FFF2-40B4-BE49-F238E27FC236}">
                  <a16:creationId xmlns:a16="http://schemas.microsoft.com/office/drawing/2014/main" id="{84E952AA-0BE8-4A17-8BEA-E052620F20BE}"/>
                </a:ext>
              </a:extLst>
            </p:cNvPr>
            <p:cNvSpPr txBox="1"/>
            <p:nvPr/>
          </p:nvSpPr>
          <p:spPr>
            <a:xfrm>
              <a:off x="4567769" y="2310374"/>
              <a:ext cx="3056463" cy="2416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rtl="0">
                <a:lnSpc>
                  <a:spcPct val="20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sv-SE" sz="1200" dirty="0">
                  <a:solidFill>
                    <a:schemeClr val="tx2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Barn och husdjur kan störa</a:t>
              </a:r>
            </a:p>
            <a:p>
              <a:pPr marL="171450" indent="-171450" rtl="0">
                <a:lnSpc>
                  <a:spcPct val="20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sv-SE" sz="1200" dirty="0">
                  <a:solidFill>
                    <a:schemeClr val="tx2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Telefonsamtal</a:t>
              </a:r>
            </a:p>
            <a:p>
              <a:pPr marL="171450" indent="-171450" rtl="0">
                <a:lnSpc>
                  <a:spcPct val="20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sv-SE" sz="1200" dirty="0">
                  <a:solidFill>
                    <a:schemeClr val="tx2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Tar en paus om vi inte hittar tillbaka</a:t>
              </a:r>
            </a:p>
          </p:txBody>
        </p:sp>
      </p:grpSp>
      <p:sp>
        <p:nvSpPr>
          <p:cNvPr id="37" name="textruta 36">
            <a:extLst>
              <a:ext uri="{FF2B5EF4-FFF2-40B4-BE49-F238E27FC236}">
                <a16:creationId xmlns:a16="http://schemas.microsoft.com/office/drawing/2014/main" id="{E723E60B-5F1F-4391-A27A-ADDAC065F442}"/>
              </a:ext>
            </a:extLst>
          </p:cNvPr>
          <p:cNvSpPr txBox="1"/>
          <p:nvPr/>
        </p:nvSpPr>
        <p:spPr>
          <a:xfrm>
            <a:off x="0" y="6488668"/>
            <a:ext cx="966651" cy="369332"/>
          </a:xfrm>
          <a:prstGeom prst="rect">
            <a:avLst/>
          </a:prstGeom>
          <a:solidFill>
            <a:srgbClr val="F7F7F7"/>
          </a:solidFill>
        </p:spPr>
        <p:txBody>
          <a:bodyPr wrap="square" rtlCol="0">
            <a:spAutoFit/>
          </a:bodyPr>
          <a:lstStyle/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8707286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500"/>
                            </p:stCondLst>
                            <p:childTnLst>
                              <p:par>
                                <p:cTn id="4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Illustration av en rykande kaffekopp på ett fat där ångan formulerar order “Coffee Shop”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212891"/>
            <a:ext cx="4151464" cy="5980394"/>
          </a:xfrm>
          <a:prstGeom prst="rect">
            <a:avLst/>
          </a:prstGeom>
        </p:spPr>
      </p:pic>
      <p:sp>
        <p:nvSpPr>
          <p:cNvPr id="11" name="Textruta 10"/>
          <p:cNvSpPr txBox="1"/>
          <p:nvPr/>
        </p:nvSpPr>
        <p:spPr>
          <a:xfrm rot="20323119">
            <a:off x="980804" y="1829046"/>
            <a:ext cx="4772297" cy="2513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80000"/>
              </a:lnSpc>
            </a:pPr>
            <a:r>
              <a:rPr lang="sv-SE" sz="9600" dirty="0">
                <a:solidFill>
                  <a:schemeClr val="accent1"/>
                </a:solidFill>
                <a:latin typeface="Arial Black" panose="020B0A04020102020204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TACK</a:t>
            </a:r>
            <a:r>
              <a:rPr lang="sv-SE" sz="19200" dirty="0">
                <a:solidFill>
                  <a:schemeClr val="accent1"/>
                </a:solidFill>
                <a:latin typeface="Arial Black" panose="020B0A04020102020204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!</a:t>
            </a:r>
          </a:p>
        </p:txBody>
      </p:sp>
      <p:sp>
        <p:nvSpPr>
          <p:cNvPr id="2" name="Rubrik 1" hidden="1">
            <a:extLst>
              <a:ext uri="{FF2B5EF4-FFF2-40B4-BE49-F238E27FC236}">
                <a16:creationId xmlns:a16="http://schemas.microsoft.com/office/drawing/2014/main" id="{394485F9-90F6-432D-BFF9-D47B53BB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/>
              <a:t>Bild 15</a:t>
            </a:r>
          </a:p>
        </p:txBody>
      </p:sp>
    </p:spTree>
    <p:extLst>
      <p:ext uri="{BB962C8B-B14F-4D97-AF65-F5344CB8AC3E}">
        <p14:creationId xmlns:p14="http://schemas.microsoft.com/office/powerpoint/2010/main" val="345634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Fotografi av en fylld kaffekopp på ett bord omgiven av kaffeböno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ktangulär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" y="0"/>
            <a:ext cx="12192001" cy="685800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sp>
        <p:nvSpPr>
          <p:cNvPr id="18" name="Textruta 17"/>
          <p:cNvSpPr txBox="1"/>
          <p:nvPr/>
        </p:nvSpPr>
        <p:spPr>
          <a:xfrm>
            <a:off x="961228" y="1811629"/>
            <a:ext cx="432369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80000"/>
              </a:lnSpc>
            </a:pPr>
            <a:r>
              <a:rPr lang="sv-SE" sz="3200" dirty="0">
                <a:solidFill>
                  <a:schemeClr val="accent1"/>
                </a:solidFill>
                <a:latin typeface="Arial Black" panose="020B0A04020102020204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VÅR STORA IDÉ</a:t>
            </a:r>
          </a:p>
        </p:txBody>
      </p:sp>
      <p:sp>
        <p:nvSpPr>
          <p:cNvPr id="19" name="Rektangulär 18"/>
          <p:cNvSpPr/>
          <p:nvPr/>
        </p:nvSpPr>
        <p:spPr>
          <a:xfrm>
            <a:off x="961229" y="2563242"/>
            <a:ext cx="3961291" cy="136120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 rtl="0">
              <a:lnSpc>
                <a:spcPct val="120000"/>
              </a:lnSpc>
            </a:pPr>
            <a:r>
              <a:rPr lang="sv-SE" sz="1400" b="1" dirty="0">
                <a:solidFill>
                  <a:schemeClr val="accent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Team </a:t>
            </a:r>
            <a:r>
              <a:rPr lang="sv-SE" sz="1400" b="1" dirty="0" err="1">
                <a:solidFill>
                  <a:schemeClr val="accent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Seven’s</a:t>
            </a:r>
            <a:r>
              <a:rPr lang="sv-SE" sz="1400" b="1" dirty="0">
                <a:solidFill>
                  <a:schemeClr val="accent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sv-SE" sz="1400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mission är att bli ledande på marknaden när det kommer till att erbjuda ett enastående, fenomenalt och högkvalitativt </a:t>
            </a:r>
            <a:r>
              <a:rPr lang="sv-SE" sz="1400" dirty="0" err="1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snake</a:t>
            </a:r>
            <a:r>
              <a:rPr lang="sv-SE" sz="1400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spel som ska finnas på marknaden i flera generationer.</a:t>
            </a:r>
          </a:p>
        </p:txBody>
      </p:sp>
      <p:pic>
        <p:nvPicPr>
          <p:cNvPr id="38" name="Bild 37" descr="Illustration av en rykande kaffekopp på ett fat där ångan formulerar order “Coffee Shop”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29" y="3899962"/>
            <a:ext cx="1907451" cy="2747780"/>
          </a:xfrm>
          <a:prstGeom prst="rect">
            <a:avLst/>
          </a:prstGeom>
        </p:spPr>
      </p:pic>
      <p:sp>
        <p:nvSpPr>
          <p:cNvPr id="4" name="Rubrik 3" hidden="1">
            <a:extLst>
              <a:ext uri="{FF2B5EF4-FFF2-40B4-BE49-F238E27FC236}">
                <a16:creationId xmlns:a16="http://schemas.microsoft.com/office/drawing/2014/main" id="{B99C03C8-BF33-4C27-9832-97127EEB1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/>
              <a:t>Bild 2</a:t>
            </a:r>
          </a:p>
        </p:txBody>
      </p:sp>
    </p:spTree>
    <p:extLst>
      <p:ext uri="{BB962C8B-B14F-4D97-AF65-F5344CB8AC3E}">
        <p14:creationId xmlns:p14="http://schemas.microsoft.com/office/powerpoint/2010/main" val="350305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2" decel="3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6">
            <a:extLst>
              <a:ext uri="{FF2B5EF4-FFF2-40B4-BE49-F238E27FC236}">
                <a16:creationId xmlns:a16="http://schemas.microsoft.com/office/drawing/2014/main" id="{78630685-1A03-4989-A1E1-0D8BA9DC6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67112"/>
            <a:ext cx="12192000" cy="6744639"/>
          </a:xfrm>
          <a:prstGeom prst="rect">
            <a:avLst/>
          </a:prstGeom>
        </p:spPr>
      </p:pic>
      <p:sp>
        <p:nvSpPr>
          <p:cNvPr id="8" name="textruta 7">
            <a:extLst>
              <a:ext uri="{FF2B5EF4-FFF2-40B4-BE49-F238E27FC236}">
                <a16:creationId xmlns:a16="http://schemas.microsoft.com/office/drawing/2014/main" id="{1DEB5464-F793-41A5-883C-031DBCCE1975}"/>
              </a:ext>
            </a:extLst>
          </p:cNvPr>
          <p:cNvSpPr txBox="1"/>
          <p:nvPr/>
        </p:nvSpPr>
        <p:spPr>
          <a:xfrm>
            <a:off x="0" y="6811751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900">
                <a:hlinkClick r:id="rId4" tooltip="http://blog.hani-ibrahim.de/en/java-apps-pin-to-taskbar.html"/>
              </a:rPr>
              <a:t>Det här fotot</a:t>
            </a:r>
            <a:r>
              <a:rPr lang="en-SE" sz="900"/>
              <a:t> av Okänd författare licensieras enligt </a:t>
            </a:r>
            <a:r>
              <a:rPr lang="en-SE" sz="900">
                <a:hlinkClick r:id="rId5" tooltip="https://creativecommons.org/licenses/by-sa/3.0/"/>
              </a:rPr>
              <a:t>CC BY-SA</a:t>
            </a:r>
            <a:endParaRPr lang="en-SE" sz="900"/>
          </a:p>
        </p:txBody>
      </p:sp>
      <p:sp>
        <p:nvSpPr>
          <p:cNvPr id="1134" name="Textruta 1133"/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80000"/>
              </a:lnSpc>
            </a:pPr>
            <a:r>
              <a:rPr lang="sv-SE" sz="3200" b="1" dirty="0">
                <a:solidFill>
                  <a:schemeClr val="accent1"/>
                </a:solidFill>
                <a:latin typeface="Arial Black" panose="020B0A04020102020204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Utmaningar i gruppen</a:t>
            </a:r>
          </a:p>
        </p:txBody>
      </p:sp>
      <p:grpSp>
        <p:nvGrpSpPr>
          <p:cNvPr id="3" name="Grupp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ktangulär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sv-SE"/>
            </a:p>
          </p:txBody>
        </p:sp>
        <p:sp>
          <p:nvSpPr>
            <p:cNvPr id="49" name="Rektangulär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sv-SE" dirty="0"/>
            </a:p>
          </p:txBody>
        </p:sp>
      </p:grpSp>
      <p:sp>
        <p:nvSpPr>
          <p:cNvPr id="4" name="Rubrik 3" hidden="1">
            <a:extLst>
              <a:ext uri="{FF2B5EF4-FFF2-40B4-BE49-F238E27FC236}">
                <a16:creationId xmlns:a16="http://schemas.microsoft.com/office/drawing/2014/main" id="{6BE13EF6-C310-4B5C-82B9-B423DA069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sv-SE"/>
              <a:t>Bild 3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68471890-CFDA-43A0-95B9-2D55306B3C30}"/>
              </a:ext>
            </a:extLst>
          </p:cNvPr>
          <p:cNvSpPr txBox="1"/>
          <p:nvPr/>
        </p:nvSpPr>
        <p:spPr>
          <a:xfrm>
            <a:off x="1006679" y="1555174"/>
            <a:ext cx="303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Tidsåtgång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009EDBDE-3A3B-487B-8997-607A76780D47}"/>
              </a:ext>
            </a:extLst>
          </p:cNvPr>
          <p:cNvSpPr txBox="1"/>
          <p:nvPr/>
        </p:nvSpPr>
        <p:spPr>
          <a:xfrm>
            <a:off x="4338507" y="1546785"/>
            <a:ext cx="3674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Motivation</a:t>
            </a: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305D4FFF-3498-4CBF-93FC-A6E03BAB719E}"/>
              </a:ext>
            </a:extLst>
          </p:cNvPr>
          <p:cNvSpPr txBox="1"/>
          <p:nvPr/>
        </p:nvSpPr>
        <p:spPr>
          <a:xfrm>
            <a:off x="8313489" y="1555174"/>
            <a:ext cx="2726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Tillgänglighet</a:t>
            </a: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F4A970EF-1131-4593-9A89-A21D577D756E}"/>
              </a:ext>
            </a:extLst>
          </p:cNvPr>
          <p:cNvSpPr txBox="1"/>
          <p:nvPr/>
        </p:nvSpPr>
        <p:spPr>
          <a:xfrm>
            <a:off x="4338507" y="3279890"/>
            <a:ext cx="3674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Problemlösning</a:t>
            </a:r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7D4555F0-BA0C-4AF5-B71C-337C6230448E}"/>
              </a:ext>
            </a:extLst>
          </p:cNvPr>
          <p:cNvSpPr txBox="1"/>
          <p:nvPr/>
        </p:nvSpPr>
        <p:spPr>
          <a:xfrm>
            <a:off x="1006679" y="3279890"/>
            <a:ext cx="303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Arbetsfördelning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8CAF7314-B6C5-43EE-9E88-354AE6C23B29}"/>
              </a:ext>
            </a:extLst>
          </p:cNvPr>
          <p:cNvSpPr txBox="1"/>
          <p:nvPr/>
        </p:nvSpPr>
        <p:spPr>
          <a:xfrm>
            <a:off x="8313489" y="3279890"/>
            <a:ext cx="2726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Olika kunskapsnivåer</a:t>
            </a:r>
          </a:p>
        </p:txBody>
      </p:sp>
    </p:spTree>
    <p:extLst>
      <p:ext uri="{BB962C8B-B14F-4D97-AF65-F5344CB8AC3E}">
        <p14:creationId xmlns:p14="http://schemas.microsoft.com/office/powerpoint/2010/main" val="845286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ruta 1133"/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80000"/>
              </a:lnSpc>
            </a:pPr>
            <a:r>
              <a:rPr lang="sv-SE" sz="3200" dirty="0">
                <a:solidFill>
                  <a:schemeClr val="accent1"/>
                </a:solidFill>
                <a:latin typeface="Arial Black" panose="020B0A04020102020204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MOTIVATION</a:t>
            </a:r>
          </a:p>
        </p:txBody>
      </p:sp>
      <p:grpSp>
        <p:nvGrpSpPr>
          <p:cNvPr id="3" name="Grupp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ktangulär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sv-SE" dirty="0"/>
            </a:p>
          </p:txBody>
        </p:sp>
        <p:sp>
          <p:nvSpPr>
            <p:cNvPr id="49" name="Rektangulär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sv-SE" dirty="0"/>
            </a:p>
          </p:txBody>
        </p:sp>
      </p:grpSp>
      <p:sp>
        <p:nvSpPr>
          <p:cNvPr id="44" name="Rektangulär 4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376680"/>
            <a:ext cx="12192000" cy="24713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dirty="0"/>
          </a:p>
        </p:txBody>
      </p:sp>
      <p:sp>
        <p:nvSpPr>
          <p:cNvPr id="5" name="Rubrik 4" hidden="1">
            <a:extLst>
              <a:ext uri="{FF2B5EF4-FFF2-40B4-BE49-F238E27FC236}">
                <a16:creationId xmlns:a16="http://schemas.microsoft.com/office/drawing/2014/main" id="{91EB68CD-5A94-4E59-AA75-8FF956921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sv-SE" dirty="0"/>
              <a:t>Bild 4</a:t>
            </a:r>
          </a:p>
        </p:txBody>
      </p:sp>
      <p:sp>
        <p:nvSpPr>
          <p:cNvPr id="25" name="textruta 24">
            <a:extLst>
              <a:ext uri="{FF2B5EF4-FFF2-40B4-BE49-F238E27FC236}">
                <a16:creationId xmlns:a16="http://schemas.microsoft.com/office/drawing/2014/main" id="{5C466645-97CD-4638-A3EF-3BC4E0CDCB48}"/>
              </a:ext>
            </a:extLst>
          </p:cNvPr>
          <p:cNvSpPr txBox="1"/>
          <p:nvPr/>
        </p:nvSpPr>
        <p:spPr>
          <a:xfrm>
            <a:off x="381000" y="2196846"/>
            <a:ext cx="6604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>
                <a:solidFill>
                  <a:schemeClr val="bg2"/>
                </a:solidFill>
              </a:rPr>
              <a:t>Vi valde en svår uppgift innehållande mycket vi inte lärt oss ännu. Till följd drog det ner motivationen.</a:t>
            </a:r>
          </a:p>
        </p:txBody>
      </p:sp>
      <p:sp>
        <p:nvSpPr>
          <p:cNvPr id="26" name="textruta 25">
            <a:extLst>
              <a:ext uri="{FF2B5EF4-FFF2-40B4-BE49-F238E27FC236}">
                <a16:creationId xmlns:a16="http://schemas.microsoft.com/office/drawing/2014/main" id="{B3BCFF2D-3973-4029-8D23-3305948A6D13}"/>
              </a:ext>
            </a:extLst>
          </p:cNvPr>
          <p:cNvSpPr txBox="1"/>
          <p:nvPr/>
        </p:nvSpPr>
        <p:spPr>
          <a:xfrm>
            <a:off x="3289968" y="4729407"/>
            <a:ext cx="4995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Genom att stötta varandra till att hitta en lösning så ökade motivationen. </a:t>
            </a:r>
          </a:p>
        </p:txBody>
      </p:sp>
      <p:sp>
        <p:nvSpPr>
          <p:cNvPr id="27" name="textruta 26">
            <a:extLst>
              <a:ext uri="{FF2B5EF4-FFF2-40B4-BE49-F238E27FC236}">
                <a16:creationId xmlns:a16="http://schemas.microsoft.com/office/drawing/2014/main" id="{4A2C88FD-53DD-49F8-A21C-B3372BD78143}"/>
              </a:ext>
            </a:extLst>
          </p:cNvPr>
          <p:cNvSpPr txBox="1"/>
          <p:nvPr/>
        </p:nvSpPr>
        <p:spPr>
          <a:xfrm rot="20961361">
            <a:off x="8469386" y="1707866"/>
            <a:ext cx="1001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 err="1">
                <a:solidFill>
                  <a:schemeClr val="bg2"/>
                </a:solidFill>
              </a:rPr>
              <a:t>JPanel</a:t>
            </a:r>
            <a:endParaRPr lang="sv-SE" sz="2400" dirty="0">
              <a:solidFill>
                <a:schemeClr val="bg2"/>
              </a:solidFill>
            </a:endParaRPr>
          </a:p>
        </p:txBody>
      </p:sp>
      <p:sp>
        <p:nvSpPr>
          <p:cNvPr id="28" name="textruta 27">
            <a:extLst>
              <a:ext uri="{FF2B5EF4-FFF2-40B4-BE49-F238E27FC236}">
                <a16:creationId xmlns:a16="http://schemas.microsoft.com/office/drawing/2014/main" id="{6092CBF0-E3A4-478D-B787-F95D7C1FC5E1}"/>
              </a:ext>
            </a:extLst>
          </p:cNvPr>
          <p:cNvSpPr txBox="1"/>
          <p:nvPr/>
        </p:nvSpPr>
        <p:spPr>
          <a:xfrm rot="20961361">
            <a:off x="9617349" y="2227004"/>
            <a:ext cx="1185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 err="1">
                <a:solidFill>
                  <a:schemeClr val="bg2"/>
                </a:solidFill>
              </a:rPr>
              <a:t>JFrame</a:t>
            </a:r>
            <a:endParaRPr lang="sv-SE" sz="2400" dirty="0">
              <a:solidFill>
                <a:schemeClr val="bg2"/>
              </a:solidFill>
            </a:endParaRPr>
          </a:p>
        </p:txBody>
      </p:sp>
      <p:sp>
        <p:nvSpPr>
          <p:cNvPr id="29" name="textruta 28">
            <a:extLst>
              <a:ext uri="{FF2B5EF4-FFF2-40B4-BE49-F238E27FC236}">
                <a16:creationId xmlns:a16="http://schemas.microsoft.com/office/drawing/2014/main" id="{8E2410B0-C4FA-4468-8E68-0771B1542533}"/>
              </a:ext>
            </a:extLst>
          </p:cNvPr>
          <p:cNvSpPr txBox="1"/>
          <p:nvPr/>
        </p:nvSpPr>
        <p:spPr>
          <a:xfrm rot="20961361">
            <a:off x="8032924" y="2997323"/>
            <a:ext cx="1144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>
                <a:solidFill>
                  <a:schemeClr val="bg2"/>
                </a:solidFill>
              </a:rPr>
              <a:t>Swing</a:t>
            </a:r>
          </a:p>
        </p:txBody>
      </p:sp>
      <p:sp>
        <p:nvSpPr>
          <p:cNvPr id="30" name="textruta 29">
            <a:extLst>
              <a:ext uri="{FF2B5EF4-FFF2-40B4-BE49-F238E27FC236}">
                <a16:creationId xmlns:a16="http://schemas.microsoft.com/office/drawing/2014/main" id="{D6216D0B-E8A2-4C16-8F31-D02325E3DBAD}"/>
              </a:ext>
            </a:extLst>
          </p:cNvPr>
          <p:cNvSpPr txBox="1"/>
          <p:nvPr/>
        </p:nvSpPr>
        <p:spPr>
          <a:xfrm rot="20961361">
            <a:off x="9533181" y="2908642"/>
            <a:ext cx="1702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 err="1">
                <a:solidFill>
                  <a:schemeClr val="bg2"/>
                </a:solidFill>
              </a:rPr>
              <a:t>KeyAdapter</a:t>
            </a:r>
            <a:endParaRPr lang="sv-SE" sz="2400" dirty="0">
              <a:solidFill>
                <a:schemeClr val="bg2"/>
              </a:solidFill>
            </a:endParaRPr>
          </a:p>
        </p:txBody>
      </p:sp>
      <p:sp>
        <p:nvSpPr>
          <p:cNvPr id="31" name="textruta 30">
            <a:extLst>
              <a:ext uri="{FF2B5EF4-FFF2-40B4-BE49-F238E27FC236}">
                <a16:creationId xmlns:a16="http://schemas.microsoft.com/office/drawing/2014/main" id="{8B7D1DBA-0BCD-4BCE-8D17-D630E6130784}"/>
              </a:ext>
            </a:extLst>
          </p:cNvPr>
          <p:cNvSpPr txBox="1"/>
          <p:nvPr/>
        </p:nvSpPr>
        <p:spPr>
          <a:xfrm rot="20961361">
            <a:off x="7264408" y="2442629"/>
            <a:ext cx="2041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 err="1">
                <a:solidFill>
                  <a:schemeClr val="bg2"/>
                </a:solidFill>
              </a:rPr>
              <a:t>ActionListener</a:t>
            </a:r>
            <a:endParaRPr lang="sv-SE" sz="2400" dirty="0">
              <a:solidFill>
                <a:schemeClr val="bg2"/>
              </a:solidFill>
            </a:endParaRPr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2F7356DB-1055-425E-9EBE-758D2BD986DE}"/>
              </a:ext>
            </a:extLst>
          </p:cNvPr>
          <p:cNvSpPr txBox="1"/>
          <p:nvPr/>
        </p:nvSpPr>
        <p:spPr>
          <a:xfrm rot="20961361">
            <a:off x="10347702" y="1589818"/>
            <a:ext cx="1001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>
                <a:solidFill>
                  <a:schemeClr val="bg2"/>
                </a:solidFill>
              </a:rPr>
              <a:t>Timer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3322119C-6283-4937-B56C-E3AF40CD94A2}"/>
              </a:ext>
            </a:extLst>
          </p:cNvPr>
          <p:cNvSpPr txBox="1"/>
          <p:nvPr/>
        </p:nvSpPr>
        <p:spPr>
          <a:xfrm>
            <a:off x="0" y="6488668"/>
            <a:ext cx="966651" cy="369332"/>
          </a:xfrm>
          <a:prstGeom prst="rect">
            <a:avLst/>
          </a:prstGeom>
          <a:solidFill>
            <a:srgbClr val="F7F7F7"/>
          </a:solidFill>
        </p:spPr>
        <p:txBody>
          <a:bodyPr wrap="square" rtlCol="0">
            <a:spAutoFit/>
          </a:bodyPr>
          <a:lstStyle/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6603449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00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100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100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100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ruta 1133"/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80000"/>
              </a:lnSpc>
            </a:pPr>
            <a:r>
              <a:rPr lang="sv-SE" sz="3200" dirty="0">
                <a:solidFill>
                  <a:schemeClr val="accent1"/>
                </a:solidFill>
                <a:latin typeface="Arial Black" panose="020B0A04020102020204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TIDSÅTGÅNG</a:t>
            </a:r>
          </a:p>
        </p:txBody>
      </p:sp>
      <p:grpSp>
        <p:nvGrpSpPr>
          <p:cNvPr id="3" name="Grupp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ktangulär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sv-SE" dirty="0"/>
            </a:p>
          </p:txBody>
        </p:sp>
        <p:sp>
          <p:nvSpPr>
            <p:cNvPr id="49" name="Rektangulär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sv-SE" dirty="0"/>
            </a:p>
          </p:txBody>
        </p:sp>
      </p:grpSp>
      <p:sp>
        <p:nvSpPr>
          <p:cNvPr id="44" name="Rektangulär 4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376680"/>
            <a:ext cx="12192000" cy="24713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dirty="0"/>
          </a:p>
        </p:txBody>
      </p:sp>
      <p:sp>
        <p:nvSpPr>
          <p:cNvPr id="5" name="Rubrik 4" hidden="1">
            <a:extLst>
              <a:ext uri="{FF2B5EF4-FFF2-40B4-BE49-F238E27FC236}">
                <a16:creationId xmlns:a16="http://schemas.microsoft.com/office/drawing/2014/main" id="{91EB68CD-5A94-4E59-AA75-8FF956921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sv-SE" dirty="0"/>
              <a:t>Bild 4</a:t>
            </a:r>
          </a:p>
        </p:txBody>
      </p:sp>
      <p:sp>
        <p:nvSpPr>
          <p:cNvPr id="25" name="textruta 24">
            <a:extLst>
              <a:ext uri="{FF2B5EF4-FFF2-40B4-BE49-F238E27FC236}">
                <a16:creationId xmlns:a16="http://schemas.microsoft.com/office/drawing/2014/main" id="{5C466645-97CD-4638-A3EF-3BC4E0CDCB48}"/>
              </a:ext>
            </a:extLst>
          </p:cNvPr>
          <p:cNvSpPr txBox="1"/>
          <p:nvPr/>
        </p:nvSpPr>
        <p:spPr>
          <a:xfrm>
            <a:off x="381000" y="2196846"/>
            <a:ext cx="41490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>
                <a:solidFill>
                  <a:schemeClr val="bg2"/>
                </a:solidFill>
              </a:rPr>
              <a:t>Att planera eller ”</a:t>
            </a:r>
            <a:r>
              <a:rPr lang="sv-SE" sz="2400" dirty="0" err="1">
                <a:solidFill>
                  <a:schemeClr val="bg2"/>
                </a:solidFill>
              </a:rPr>
              <a:t>guesstimera</a:t>
            </a:r>
            <a:r>
              <a:rPr lang="sv-SE" sz="2400" dirty="0">
                <a:solidFill>
                  <a:schemeClr val="bg2"/>
                </a:solidFill>
              </a:rPr>
              <a:t>” tidsåtgången var mycket svårt.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9DF6B3B5-A049-4F2F-87E8-D2BFA240F954}"/>
              </a:ext>
            </a:extLst>
          </p:cNvPr>
          <p:cNvSpPr txBox="1"/>
          <p:nvPr/>
        </p:nvSpPr>
        <p:spPr>
          <a:xfrm>
            <a:off x="4972224" y="4384882"/>
            <a:ext cx="60341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Då vi tog oss an ett projekt med mycket tekniker som vi inte lärt oss sedan tidigare så blev tidsbedömningen väldigt svår. Under kommande sprintar blev det dock bättre.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2B77A612-5AE5-4B9B-ACB4-DFAB31FA720E}"/>
              </a:ext>
            </a:extLst>
          </p:cNvPr>
          <p:cNvSpPr txBox="1"/>
          <p:nvPr/>
        </p:nvSpPr>
        <p:spPr>
          <a:xfrm>
            <a:off x="0" y="6488668"/>
            <a:ext cx="966651" cy="369332"/>
          </a:xfrm>
          <a:prstGeom prst="rect">
            <a:avLst/>
          </a:prstGeom>
          <a:solidFill>
            <a:srgbClr val="F7F7F7"/>
          </a:solidFill>
        </p:spPr>
        <p:txBody>
          <a:bodyPr wrap="square" rtlCol="0">
            <a:spAutoFit/>
          </a:bodyPr>
          <a:lstStyle/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81230714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ruta 1133"/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80000"/>
              </a:lnSpc>
            </a:pPr>
            <a:r>
              <a:rPr lang="sv-SE" sz="3200" dirty="0">
                <a:solidFill>
                  <a:schemeClr val="accent1"/>
                </a:solidFill>
                <a:latin typeface="Arial Black" panose="020B0A04020102020204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TILLGÄNGLIGHET</a:t>
            </a:r>
          </a:p>
        </p:txBody>
      </p:sp>
      <p:grpSp>
        <p:nvGrpSpPr>
          <p:cNvPr id="3" name="Grupp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ktangulär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sv-SE" dirty="0"/>
            </a:p>
          </p:txBody>
        </p:sp>
        <p:sp>
          <p:nvSpPr>
            <p:cNvPr id="49" name="Rektangulär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sv-SE" dirty="0"/>
            </a:p>
          </p:txBody>
        </p:sp>
      </p:grpSp>
      <p:sp>
        <p:nvSpPr>
          <p:cNvPr id="44" name="Rektangulär 4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376680"/>
            <a:ext cx="12192000" cy="24713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dirty="0"/>
          </a:p>
        </p:txBody>
      </p:sp>
      <p:sp>
        <p:nvSpPr>
          <p:cNvPr id="5" name="Rubrik 4" hidden="1">
            <a:extLst>
              <a:ext uri="{FF2B5EF4-FFF2-40B4-BE49-F238E27FC236}">
                <a16:creationId xmlns:a16="http://schemas.microsoft.com/office/drawing/2014/main" id="{91EB68CD-5A94-4E59-AA75-8FF956921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sv-SE" dirty="0"/>
              <a:t>Bild 4</a:t>
            </a:r>
          </a:p>
        </p:txBody>
      </p:sp>
      <p:sp>
        <p:nvSpPr>
          <p:cNvPr id="25" name="textruta 24">
            <a:extLst>
              <a:ext uri="{FF2B5EF4-FFF2-40B4-BE49-F238E27FC236}">
                <a16:creationId xmlns:a16="http://schemas.microsoft.com/office/drawing/2014/main" id="{5C466645-97CD-4638-A3EF-3BC4E0CDCB48}"/>
              </a:ext>
            </a:extLst>
          </p:cNvPr>
          <p:cNvSpPr txBox="1"/>
          <p:nvPr/>
        </p:nvSpPr>
        <p:spPr>
          <a:xfrm>
            <a:off x="381000" y="2196846"/>
            <a:ext cx="5843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>
                <a:solidFill>
                  <a:schemeClr val="bg2"/>
                </a:solidFill>
              </a:rPr>
              <a:t>Sammanstrålning av gruppen var utmanande. Jul, nyår och jobb blev hinder.</a:t>
            </a:r>
          </a:p>
        </p:txBody>
      </p:sp>
      <p:sp>
        <p:nvSpPr>
          <p:cNvPr id="26" name="textruta 25">
            <a:extLst>
              <a:ext uri="{FF2B5EF4-FFF2-40B4-BE49-F238E27FC236}">
                <a16:creationId xmlns:a16="http://schemas.microsoft.com/office/drawing/2014/main" id="{B3BCFF2D-3973-4029-8D23-3305948A6D13}"/>
              </a:ext>
            </a:extLst>
          </p:cNvPr>
          <p:cNvSpPr txBox="1"/>
          <p:nvPr/>
        </p:nvSpPr>
        <p:spPr>
          <a:xfrm>
            <a:off x="3491304" y="4402236"/>
            <a:ext cx="49951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Att ha en öppen kommunikation i gruppen och stadga mötestider mellan 8-17 enade gruppen. Försöka att anpassa möten efter hinder.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5A18DC96-7BA7-4478-AAAF-9DE3766897BC}"/>
              </a:ext>
            </a:extLst>
          </p:cNvPr>
          <p:cNvSpPr txBox="1"/>
          <p:nvPr/>
        </p:nvSpPr>
        <p:spPr>
          <a:xfrm>
            <a:off x="0" y="6488668"/>
            <a:ext cx="966651" cy="369332"/>
          </a:xfrm>
          <a:prstGeom prst="rect">
            <a:avLst/>
          </a:prstGeom>
          <a:solidFill>
            <a:srgbClr val="F7F7F7"/>
          </a:solidFill>
        </p:spPr>
        <p:txBody>
          <a:bodyPr wrap="square" rtlCol="0">
            <a:spAutoFit/>
          </a:bodyPr>
          <a:lstStyle/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19733122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ruta 1133"/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80000"/>
              </a:lnSpc>
            </a:pPr>
            <a:r>
              <a:rPr lang="sv-SE" sz="3200" dirty="0">
                <a:solidFill>
                  <a:schemeClr val="accent1"/>
                </a:solidFill>
                <a:latin typeface="Arial Black" panose="020B0A04020102020204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ARBETSFÖRDELNING</a:t>
            </a:r>
          </a:p>
        </p:txBody>
      </p:sp>
      <p:grpSp>
        <p:nvGrpSpPr>
          <p:cNvPr id="3" name="Grupp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ktangulär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sv-SE" dirty="0"/>
            </a:p>
          </p:txBody>
        </p:sp>
        <p:sp>
          <p:nvSpPr>
            <p:cNvPr id="49" name="Rektangulär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sv-SE" dirty="0"/>
            </a:p>
          </p:txBody>
        </p:sp>
      </p:grpSp>
      <p:sp>
        <p:nvSpPr>
          <p:cNvPr id="44" name="Rektangulär 4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376680"/>
            <a:ext cx="12192000" cy="24713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dirty="0"/>
          </a:p>
        </p:txBody>
      </p:sp>
      <p:sp>
        <p:nvSpPr>
          <p:cNvPr id="5" name="Rubrik 4" hidden="1">
            <a:extLst>
              <a:ext uri="{FF2B5EF4-FFF2-40B4-BE49-F238E27FC236}">
                <a16:creationId xmlns:a16="http://schemas.microsoft.com/office/drawing/2014/main" id="{91EB68CD-5A94-4E59-AA75-8FF956921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sv-SE" dirty="0"/>
              <a:t>Bild 4</a:t>
            </a:r>
          </a:p>
        </p:txBody>
      </p:sp>
      <p:sp>
        <p:nvSpPr>
          <p:cNvPr id="25" name="textruta 24">
            <a:extLst>
              <a:ext uri="{FF2B5EF4-FFF2-40B4-BE49-F238E27FC236}">
                <a16:creationId xmlns:a16="http://schemas.microsoft.com/office/drawing/2014/main" id="{5C466645-97CD-4638-A3EF-3BC4E0CDCB48}"/>
              </a:ext>
            </a:extLst>
          </p:cNvPr>
          <p:cNvSpPr txBox="1"/>
          <p:nvPr/>
        </p:nvSpPr>
        <p:spPr>
          <a:xfrm>
            <a:off x="342900" y="2196846"/>
            <a:ext cx="6604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>
                <a:solidFill>
                  <a:schemeClr val="bg2"/>
                </a:solidFill>
              </a:rPr>
              <a:t>Vi behöver stramare regler kring vem som skriver under en mobb- eller par-programmerings sektion.</a:t>
            </a:r>
          </a:p>
        </p:txBody>
      </p:sp>
      <p:sp>
        <p:nvSpPr>
          <p:cNvPr id="26" name="textruta 25">
            <a:extLst>
              <a:ext uri="{FF2B5EF4-FFF2-40B4-BE49-F238E27FC236}">
                <a16:creationId xmlns:a16="http://schemas.microsoft.com/office/drawing/2014/main" id="{B3BCFF2D-3973-4029-8D23-3305948A6D13}"/>
              </a:ext>
            </a:extLst>
          </p:cNvPr>
          <p:cNvSpPr txBox="1"/>
          <p:nvPr/>
        </p:nvSpPr>
        <p:spPr>
          <a:xfrm>
            <a:off x="4747738" y="4403679"/>
            <a:ext cx="55036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Det blev lätt att en med mer erfarenhet tog över projektet. I en grupp reflektion kom vi överens om att utnyttja en timer för att alla ska få skriva lika mycket.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54851462-203E-46BA-BF7A-E1CEC33D1B7F}"/>
              </a:ext>
            </a:extLst>
          </p:cNvPr>
          <p:cNvSpPr txBox="1"/>
          <p:nvPr/>
        </p:nvSpPr>
        <p:spPr>
          <a:xfrm>
            <a:off x="0" y="6488668"/>
            <a:ext cx="966651" cy="369332"/>
          </a:xfrm>
          <a:prstGeom prst="rect">
            <a:avLst/>
          </a:prstGeom>
          <a:solidFill>
            <a:srgbClr val="F7F7F7"/>
          </a:solidFill>
        </p:spPr>
        <p:txBody>
          <a:bodyPr wrap="square" rtlCol="0">
            <a:spAutoFit/>
          </a:bodyPr>
          <a:lstStyle/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00229969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ruta 1133"/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80000"/>
              </a:lnSpc>
            </a:pPr>
            <a:r>
              <a:rPr lang="sv-SE" sz="3200" dirty="0">
                <a:solidFill>
                  <a:schemeClr val="accent1"/>
                </a:solidFill>
                <a:latin typeface="Arial Black" panose="020B0A04020102020204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PROBLEMLÖSNING</a:t>
            </a:r>
          </a:p>
        </p:txBody>
      </p:sp>
      <p:grpSp>
        <p:nvGrpSpPr>
          <p:cNvPr id="3" name="Grupp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ktangulär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sv-SE" dirty="0"/>
            </a:p>
          </p:txBody>
        </p:sp>
        <p:sp>
          <p:nvSpPr>
            <p:cNvPr id="49" name="Rektangulär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sv-SE" dirty="0"/>
            </a:p>
          </p:txBody>
        </p:sp>
      </p:grpSp>
      <p:sp>
        <p:nvSpPr>
          <p:cNvPr id="44" name="Rektangulär 4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376680"/>
            <a:ext cx="12192000" cy="24713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dirty="0"/>
          </a:p>
        </p:txBody>
      </p:sp>
      <p:sp>
        <p:nvSpPr>
          <p:cNvPr id="5" name="Rubrik 4" hidden="1">
            <a:extLst>
              <a:ext uri="{FF2B5EF4-FFF2-40B4-BE49-F238E27FC236}">
                <a16:creationId xmlns:a16="http://schemas.microsoft.com/office/drawing/2014/main" id="{91EB68CD-5A94-4E59-AA75-8FF956921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sv-SE" dirty="0"/>
              <a:t>Bild 4</a:t>
            </a:r>
          </a:p>
        </p:txBody>
      </p:sp>
      <p:sp>
        <p:nvSpPr>
          <p:cNvPr id="25" name="textruta 24">
            <a:extLst>
              <a:ext uri="{FF2B5EF4-FFF2-40B4-BE49-F238E27FC236}">
                <a16:creationId xmlns:a16="http://schemas.microsoft.com/office/drawing/2014/main" id="{5C466645-97CD-4638-A3EF-3BC4E0CDCB48}"/>
              </a:ext>
            </a:extLst>
          </p:cNvPr>
          <p:cNvSpPr txBox="1"/>
          <p:nvPr/>
        </p:nvSpPr>
        <p:spPr>
          <a:xfrm>
            <a:off x="381000" y="2196846"/>
            <a:ext cx="7244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>
                <a:solidFill>
                  <a:schemeClr val="bg2"/>
                </a:solidFill>
              </a:rPr>
              <a:t>Då vi tog oss an mer komplicerad kod än vi redan lärt oss fick vi lägga mycket tid och energi på problemlösning. </a:t>
            </a:r>
          </a:p>
        </p:txBody>
      </p:sp>
      <p:sp>
        <p:nvSpPr>
          <p:cNvPr id="26" name="textruta 25">
            <a:extLst>
              <a:ext uri="{FF2B5EF4-FFF2-40B4-BE49-F238E27FC236}">
                <a16:creationId xmlns:a16="http://schemas.microsoft.com/office/drawing/2014/main" id="{B3BCFF2D-3973-4029-8D23-3305948A6D13}"/>
              </a:ext>
            </a:extLst>
          </p:cNvPr>
          <p:cNvSpPr txBox="1"/>
          <p:nvPr/>
        </p:nvSpPr>
        <p:spPr>
          <a:xfrm>
            <a:off x="1570225" y="4753998"/>
            <a:ext cx="5451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Detta har stärkt gruppen då vi gemensamt hittat lösningar på problemen.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2D7DD39F-0C5A-4C84-BE3B-5E1A55D3E53B}"/>
              </a:ext>
            </a:extLst>
          </p:cNvPr>
          <p:cNvSpPr txBox="1"/>
          <p:nvPr/>
        </p:nvSpPr>
        <p:spPr>
          <a:xfrm>
            <a:off x="0" y="6488668"/>
            <a:ext cx="966651" cy="369332"/>
          </a:xfrm>
          <a:prstGeom prst="rect">
            <a:avLst/>
          </a:prstGeom>
          <a:solidFill>
            <a:srgbClr val="F7F7F7"/>
          </a:solidFill>
        </p:spPr>
        <p:txBody>
          <a:bodyPr wrap="square" rtlCol="0">
            <a:spAutoFit/>
          </a:bodyPr>
          <a:lstStyle/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42704016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ruta 1133"/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80000"/>
              </a:lnSpc>
            </a:pPr>
            <a:r>
              <a:rPr lang="sv-SE" sz="3200" dirty="0">
                <a:solidFill>
                  <a:schemeClr val="accent1"/>
                </a:solidFill>
                <a:latin typeface="Arial Black" panose="020B0A04020102020204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OLIKA KUNSKAPSNIVÅER</a:t>
            </a:r>
          </a:p>
        </p:txBody>
      </p:sp>
      <p:grpSp>
        <p:nvGrpSpPr>
          <p:cNvPr id="3" name="Grupp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ktangulär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sv-SE" dirty="0"/>
            </a:p>
          </p:txBody>
        </p:sp>
        <p:sp>
          <p:nvSpPr>
            <p:cNvPr id="49" name="Rektangulär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sv-SE" dirty="0"/>
            </a:p>
          </p:txBody>
        </p:sp>
      </p:grpSp>
      <p:sp>
        <p:nvSpPr>
          <p:cNvPr id="44" name="Rektangulär 4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376680"/>
            <a:ext cx="12192000" cy="24713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dirty="0"/>
          </a:p>
        </p:txBody>
      </p:sp>
      <p:sp>
        <p:nvSpPr>
          <p:cNvPr id="5" name="Rubrik 4" hidden="1">
            <a:extLst>
              <a:ext uri="{FF2B5EF4-FFF2-40B4-BE49-F238E27FC236}">
                <a16:creationId xmlns:a16="http://schemas.microsoft.com/office/drawing/2014/main" id="{91EB68CD-5A94-4E59-AA75-8FF956921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sv-SE" dirty="0"/>
              <a:t>Bild 4</a:t>
            </a:r>
          </a:p>
        </p:txBody>
      </p:sp>
      <p:sp>
        <p:nvSpPr>
          <p:cNvPr id="25" name="textruta 24">
            <a:extLst>
              <a:ext uri="{FF2B5EF4-FFF2-40B4-BE49-F238E27FC236}">
                <a16:creationId xmlns:a16="http://schemas.microsoft.com/office/drawing/2014/main" id="{5C466645-97CD-4638-A3EF-3BC4E0CDCB48}"/>
              </a:ext>
            </a:extLst>
          </p:cNvPr>
          <p:cNvSpPr txBox="1"/>
          <p:nvPr/>
        </p:nvSpPr>
        <p:spPr>
          <a:xfrm>
            <a:off x="386675" y="1827515"/>
            <a:ext cx="66042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>
                <a:solidFill>
                  <a:schemeClr val="bg2"/>
                </a:solidFill>
              </a:rPr>
              <a:t>Det är svårt för de med högre erfarenhet sen tidigare att släppa fram de med mindre erfarenhet. De med mindre erfarenhet vågar inte alltid avbryta den med mer erfarenhet.</a:t>
            </a: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15BD9BD6-8F58-41B3-8F7D-CBFA012B67C9}"/>
              </a:ext>
            </a:extLst>
          </p:cNvPr>
          <p:cNvSpPr txBox="1"/>
          <p:nvPr/>
        </p:nvSpPr>
        <p:spPr>
          <a:xfrm>
            <a:off x="4747738" y="4403679"/>
            <a:ext cx="5503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Fråga om någon specifik vill skriva. Ge utrymme för de med mindre erfarenhet att skriva.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C6DA1D0B-7F06-45A4-B2FD-EC84AC22DD07}"/>
              </a:ext>
            </a:extLst>
          </p:cNvPr>
          <p:cNvSpPr txBox="1"/>
          <p:nvPr/>
        </p:nvSpPr>
        <p:spPr>
          <a:xfrm>
            <a:off x="0" y="6488668"/>
            <a:ext cx="1541417" cy="369332"/>
          </a:xfrm>
          <a:prstGeom prst="rect">
            <a:avLst/>
          </a:prstGeom>
          <a:solidFill>
            <a:srgbClr val="F7F7F7"/>
          </a:solidFill>
        </p:spPr>
        <p:txBody>
          <a:bodyPr wrap="square" rtlCol="0">
            <a:spAutoFit/>
          </a:bodyPr>
          <a:lstStyle/>
          <a:p>
            <a:r>
              <a:rPr lang="en-SE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╭∩╮(･◡･)╭∩╮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68241127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-tema">
  <a:themeElements>
    <a:clrScheme name="Custom 1">
      <a:dk1>
        <a:srgbClr val="000000"/>
      </a:dk1>
      <a:lt1>
        <a:srgbClr val="FFFFFF"/>
      </a:lt1>
      <a:dk2>
        <a:srgbClr val="2F2F2F"/>
      </a:dk2>
      <a:lt2>
        <a:srgbClr val="E6E6E6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000000"/>
      </a:accent5>
      <a:accent6>
        <a:srgbClr val="D83B01"/>
      </a:accent6>
      <a:hlink>
        <a:srgbClr val="D83B01"/>
      </a:hlink>
      <a:folHlink>
        <a:srgbClr val="D83B0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399004_TF16401884_Win32" id="{E1D307D1-BF94-4772-8A4A-FC5D46EBF3CE}" vid="{1FBB15E7-78E2-4C5D-BC3A-58E07C83EA43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BCEF3AB-10D4-49E3-B75C-776D60141D7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3510E7F-70F5-4475-850F-7F9C0A821B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AC98A6E-22EC-4DD4-9EEB-7896057C12A3}">
  <ds:schemaRefs>
    <ds:schemaRef ds:uri="71af3243-3dd4-4a8d-8c0d-dd76da1f02a5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Säljpresentation med bildspel för café</Template>
  <TotalTime>202</TotalTime>
  <Words>447</Words>
  <Application>Microsoft Office PowerPoint</Application>
  <PresentationFormat>Bredbild</PresentationFormat>
  <Paragraphs>89</Paragraphs>
  <Slides>12</Slides>
  <Notes>12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Segoe UI</vt:lpstr>
      <vt:lpstr>Office-tema</vt:lpstr>
      <vt:lpstr>Bild 1</vt:lpstr>
      <vt:lpstr>Bild 2</vt:lpstr>
      <vt:lpstr>Bild 3</vt:lpstr>
      <vt:lpstr>Bild 4</vt:lpstr>
      <vt:lpstr>Bild 4</vt:lpstr>
      <vt:lpstr>Bild 4</vt:lpstr>
      <vt:lpstr>Bild 4</vt:lpstr>
      <vt:lpstr>Bild 4</vt:lpstr>
      <vt:lpstr>Bild 4</vt:lpstr>
      <vt:lpstr>Bild 5</vt:lpstr>
      <vt:lpstr>Bild 7</vt:lpstr>
      <vt:lpstr>Bild 15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Douglas Alexandersson</dc:creator>
  <cp:lastModifiedBy>Dennis Forss</cp:lastModifiedBy>
  <cp:revision>2</cp:revision>
  <dcterms:created xsi:type="dcterms:W3CDTF">2022-01-04T08:10:22Z</dcterms:created>
  <dcterms:modified xsi:type="dcterms:W3CDTF">2022-01-05T08:51:51Z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