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270" r:id="rId5"/>
    <p:sldId id="261" r:id="rId6"/>
    <p:sldId id="723" r:id="rId7"/>
    <p:sldId id="725" r:id="rId8"/>
    <p:sldId id="742" r:id="rId9"/>
    <p:sldId id="743" r:id="rId10"/>
    <p:sldId id="744" r:id="rId11"/>
    <p:sldId id="745" r:id="rId12"/>
    <p:sldId id="746" r:id="rId13"/>
    <p:sldId id="740" r:id="rId14"/>
    <p:sldId id="727" r:id="rId15"/>
    <p:sldId id="729" r:id="rId16"/>
  </p:sldIdLst>
  <p:sldSz cx="12192000" cy="6858000"/>
  <p:notesSz cx="6858000" cy="9144000"/>
  <p:defaultTextStyle>
    <a:defPPr rtl="0">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3"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a:srgbClr val="E6E6E6"/>
    <a:srgbClr val="1C1E26"/>
    <a:srgbClr val="303342"/>
    <a:srgbClr val="485F74"/>
    <a:srgbClr val="354655"/>
    <a:srgbClr val="C80000"/>
    <a:srgbClr val="85B31F"/>
    <a:srgbClr val="3C4052"/>
    <a:srgbClr val="D83C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292FD5-C997-4FD1-8086-CAA6F0146744}" v="234" dt="2022-01-05T08:34:12.281"/>
    <p1510:client id="{8CC559BB-6FF7-4DD3-8763-8A34C6FE2DDA}" v="605" dt="2022-01-04T10:40:54.0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814" autoAdjust="0"/>
    <p:restoredTop sz="96357" autoAdjust="0"/>
  </p:normalViewPr>
  <p:slideViewPr>
    <p:cSldViewPr snapToGrid="0">
      <p:cViewPr varScale="1">
        <p:scale>
          <a:sx n="110" d="100"/>
          <a:sy n="110" d="100"/>
        </p:scale>
        <p:origin x="1272" y="114"/>
      </p:cViewPr>
      <p:guideLst>
        <p:guide orient="horz" pos="2160"/>
        <p:guide pos="3840"/>
      </p:guideLst>
    </p:cSldViewPr>
  </p:slideViewPr>
  <p:outlineViewPr>
    <p:cViewPr>
      <p:scale>
        <a:sx n="75" d="100"/>
        <a:sy n="75"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a:extLst>
              <a:ext uri="{FF2B5EF4-FFF2-40B4-BE49-F238E27FC236}">
                <a16:creationId xmlns:a16="http://schemas.microsoft.com/office/drawing/2014/main" id="{61421010-3731-422F-8CF1-CD47B2D7C9F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sv-SE"/>
          </a:p>
        </p:txBody>
      </p:sp>
      <p:sp>
        <p:nvSpPr>
          <p:cNvPr id="3" name="Platshållare för datum 2">
            <a:extLst>
              <a:ext uri="{FF2B5EF4-FFF2-40B4-BE49-F238E27FC236}">
                <a16:creationId xmlns:a16="http://schemas.microsoft.com/office/drawing/2014/main" id="{52656080-143A-4905-932A-5C7754887AB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F25BA14-EFBB-44DA-B7A9-D93105952DA1}" type="datetime1">
              <a:rPr lang="sv-SE" smtClean="0"/>
              <a:t>2022-01-07</a:t>
            </a:fld>
            <a:endParaRPr lang="sv-SE"/>
          </a:p>
        </p:txBody>
      </p:sp>
      <p:sp>
        <p:nvSpPr>
          <p:cNvPr id="5" name="Platshållare för bildnummer 4">
            <a:extLst>
              <a:ext uri="{FF2B5EF4-FFF2-40B4-BE49-F238E27FC236}">
                <a16:creationId xmlns:a16="http://schemas.microsoft.com/office/drawing/2014/main" id="{2E29EE0F-113C-45AB-9877-4A16FFA6A9C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EDB89D3-056A-4F4C-8125-EA7126289545}" type="slidenum">
              <a:rPr lang="sv-SE" smtClean="0"/>
              <a:t>‹#›</a:t>
            </a:fld>
            <a:endParaRPr lang="sv-SE"/>
          </a:p>
        </p:txBody>
      </p:sp>
    </p:spTree>
    <p:extLst>
      <p:ext uri="{BB962C8B-B14F-4D97-AF65-F5344CB8AC3E}">
        <p14:creationId xmlns:p14="http://schemas.microsoft.com/office/powerpoint/2010/main" val="32318278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sv-SE" noProof="0"/>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865702-7DF9-4BFF-8A8E-90E442266A17}" type="datetime1">
              <a:rPr lang="sv-SE" smtClean="0"/>
              <a:pPr/>
              <a:t>2022-01-07</a:t>
            </a:fld>
            <a:endParaRPr lang="sv-SE" dirty="0"/>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sv-SE" noProof="0"/>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sv-SE" noProof="0"/>
              <a:t>Redigera format för bakgrundstext</a:t>
            </a:r>
          </a:p>
          <a:p>
            <a:pPr lvl="1" rtl="0"/>
            <a:r>
              <a:rPr lang="sv-SE" noProof="0"/>
              <a:t>Nivå två</a:t>
            </a:r>
          </a:p>
          <a:p>
            <a:pPr lvl="2" rtl="0"/>
            <a:r>
              <a:rPr lang="sv-SE" noProof="0"/>
              <a:t>Nivå tre</a:t>
            </a:r>
          </a:p>
          <a:p>
            <a:pPr lvl="3" rtl="0"/>
            <a:r>
              <a:rPr lang="sv-SE" noProof="0"/>
              <a:t>Nivå fyra</a:t>
            </a:r>
          </a:p>
          <a:p>
            <a:pPr lvl="4" rtl="0"/>
            <a:r>
              <a:rPr lang="sv-SE" noProof="0"/>
              <a:t>Nivå fem</a:t>
            </a:r>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F220CB7-DCA5-4E5B-97F1-300CDD8D2AAB}" type="slidenum">
              <a:rPr lang="sv-SE" noProof="0" smtClean="0"/>
              <a:t>‹#›</a:t>
            </a:fld>
            <a:endParaRPr lang="sv-SE" noProof="0"/>
          </a:p>
        </p:txBody>
      </p:sp>
      <p:sp>
        <p:nvSpPr>
          <p:cNvPr id="8" name="Platshållare för sidfot 7">
            <a:extLst>
              <a:ext uri="{FF2B5EF4-FFF2-40B4-BE49-F238E27FC236}">
                <a16:creationId xmlns:a16="http://schemas.microsoft.com/office/drawing/2014/main" id="{15634E28-7DF0-4A2F-A0E7-7D629D13B0F1}"/>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E"/>
          </a:p>
        </p:txBody>
      </p:sp>
    </p:spTree>
    <p:extLst>
      <p:ext uri="{BB962C8B-B14F-4D97-AF65-F5344CB8AC3E}">
        <p14:creationId xmlns:p14="http://schemas.microsoft.com/office/powerpoint/2010/main" val="326718327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rtlCol="0"/>
          <a:lstStyle/>
          <a:p>
            <a:pPr rtl="0"/>
            <a:endParaRPr lang="sv-SE"/>
          </a:p>
        </p:txBody>
      </p:sp>
      <p:sp>
        <p:nvSpPr>
          <p:cNvPr id="4" name="Platshållare för bildnummer 3"/>
          <p:cNvSpPr>
            <a:spLocks noGrp="1"/>
          </p:cNvSpPr>
          <p:nvPr>
            <p:ph type="sldNum" sz="quarter" idx="10"/>
          </p:nvPr>
        </p:nvSpPr>
        <p:spPr/>
        <p:txBody>
          <a:bodyPr rtlCol="0"/>
          <a:lstStyle/>
          <a:p>
            <a:pPr rtl="0"/>
            <a:fld id="{7F220CB7-DCA5-4E5B-97F1-300CDD8D2AAB}" type="slidenum">
              <a:rPr lang="sv-SE" smtClean="0"/>
              <a:t>1</a:t>
            </a:fld>
            <a:endParaRPr lang="sv-SE"/>
          </a:p>
        </p:txBody>
      </p:sp>
    </p:spTree>
    <p:extLst>
      <p:ext uri="{BB962C8B-B14F-4D97-AF65-F5344CB8AC3E}">
        <p14:creationId xmlns:p14="http://schemas.microsoft.com/office/powerpoint/2010/main" val="24194570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rtlCol="0"/>
          <a:lstStyle/>
          <a:p>
            <a:pPr rtl="0"/>
            <a:endParaRPr lang="sv-SE"/>
          </a:p>
        </p:txBody>
      </p:sp>
      <p:sp>
        <p:nvSpPr>
          <p:cNvPr id="4" name="Platshållare för bildnummer 3"/>
          <p:cNvSpPr>
            <a:spLocks noGrp="1"/>
          </p:cNvSpPr>
          <p:nvPr>
            <p:ph type="sldNum" sz="quarter" idx="10"/>
          </p:nvPr>
        </p:nvSpPr>
        <p:spPr/>
        <p:txBody>
          <a:bodyPr rtlCol="0"/>
          <a:lstStyle/>
          <a:p>
            <a:pPr rtl="0"/>
            <a:fld id="{7F220CB7-DCA5-4E5B-97F1-300CDD8D2AAB}" type="slidenum">
              <a:rPr lang="sv-SE" smtClean="0"/>
              <a:t>10</a:t>
            </a:fld>
            <a:endParaRPr lang="sv-SE"/>
          </a:p>
        </p:txBody>
      </p:sp>
    </p:spTree>
    <p:extLst>
      <p:ext uri="{BB962C8B-B14F-4D97-AF65-F5344CB8AC3E}">
        <p14:creationId xmlns:p14="http://schemas.microsoft.com/office/powerpoint/2010/main" val="29907947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rtlCol="0"/>
          <a:lstStyle/>
          <a:p>
            <a:pPr rtl="0"/>
            <a:endParaRPr lang="sv-SE"/>
          </a:p>
        </p:txBody>
      </p:sp>
      <p:sp>
        <p:nvSpPr>
          <p:cNvPr id="4" name="Platshållare för bildnummer 3"/>
          <p:cNvSpPr>
            <a:spLocks noGrp="1"/>
          </p:cNvSpPr>
          <p:nvPr>
            <p:ph type="sldNum" sz="quarter" idx="10"/>
          </p:nvPr>
        </p:nvSpPr>
        <p:spPr/>
        <p:txBody>
          <a:bodyPr rtlCol="0"/>
          <a:lstStyle/>
          <a:p>
            <a:pPr rtl="0"/>
            <a:fld id="{7F220CB7-DCA5-4E5B-97F1-300CDD8D2AAB}" type="slidenum">
              <a:rPr lang="sv-SE" smtClean="0"/>
              <a:t>11</a:t>
            </a:fld>
            <a:endParaRPr lang="sv-SE"/>
          </a:p>
        </p:txBody>
      </p:sp>
    </p:spTree>
    <p:extLst>
      <p:ext uri="{BB962C8B-B14F-4D97-AF65-F5344CB8AC3E}">
        <p14:creationId xmlns:p14="http://schemas.microsoft.com/office/powerpoint/2010/main" val="26863537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rtlCol="0"/>
          <a:lstStyle/>
          <a:p>
            <a:pPr rtl="0"/>
            <a:endParaRPr lang="sv-SE"/>
          </a:p>
        </p:txBody>
      </p:sp>
      <p:sp>
        <p:nvSpPr>
          <p:cNvPr id="4" name="Platshållare för bildnummer 3"/>
          <p:cNvSpPr>
            <a:spLocks noGrp="1"/>
          </p:cNvSpPr>
          <p:nvPr>
            <p:ph type="sldNum" sz="quarter" idx="10"/>
          </p:nvPr>
        </p:nvSpPr>
        <p:spPr/>
        <p:txBody>
          <a:bodyPr rtlCol="0"/>
          <a:lstStyle/>
          <a:p>
            <a:pPr rtl="0"/>
            <a:fld id="{7F220CB7-DCA5-4E5B-97F1-300CDD8D2AAB}" type="slidenum">
              <a:rPr lang="sv-SE" smtClean="0"/>
              <a:t>12</a:t>
            </a:fld>
            <a:endParaRPr lang="sv-SE"/>
          </a:p>
        </p:txBody>
      </p:sp>
    </p:spTree>
    <p:extLst>
      <p:ext uri="{BB962C8B-B14F-4D97-AF65-F5344CB8AC3E}">
        <p14:creationId xmlns:p14="http://schemas.microsoft.com/office/powerpoint/2010/main" val="1824117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rtlCol="0"/>
          <a:lstStyle/>
          <a:p>
            <a:pPr rtl="0"/>
            <a:endParaRPr lang="sv-SE"/>
          </a:p>
        </p:txBody>
      </p:sp>
      <p:sp>
        <p:nvSpPr>
          <p:cNvPr id="4" name="Platshållare för bildnummer 3"/>
          <p:cNvSpPr>
            <a:spLocks noGrp="1"/>
          </p:cNvSpPr>
          <p:nvPr>
            <p:ph type="sldNum" sz="quarter" idx="10"/>
          </p:nvPr>
        </p:nvSpPr>
        <p:spPr/>
        <p:txBody>
          <a:bodyPr rtlCol="0"/>
          <a:lstStyle/>
          <a:p>
            <a:pPr rtl="0"/>
            <a:fld id="{7F220CB7-DCA5-4E5B-97F1-300CDD8D2AAB}" type="slidenum">
              <a:rPr lang="sv-SE" smtClean="0"/>
              <a:t>2</a:t>
            </a:fld>
            <a:endParaRPr lang="sv-SE"/>
          </a:p>
        </p:txBody>
      </p:sp>
    </p:spTree>
    <p:extLst>
      <p:ext uri="{BB962C8B-B14F-4D97-AF65-F5344CB8AC3E}">
        <p14:creationId xmlns:p14="http://schemas.microsoft.com/office/powerpoint/2010/main" val="686636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rtlCol="0"/>
          <a:lstStyle/>
          <a:p>
            <a:pPr rtl="0"/>
            <a:endParaRPr lang="sv-SE"/>
          </a:p>
        </p:txBody>
      </p:sp>
      <p:sp>
        <p:nvSpPr>
          <p:cNvPr id="4" name="Platshållare för bildnummer 3"/>
          <p:cNvSpPr>
            <a:spLocks noGrp="1"/>
          </p:cNvSpPr>
          <p:nvPr>
            <p:ph type="sldNum" sz="quarter" idx="10"/>
          </p:nvPr>
        </p:nvSpPr>
        <p:spPr/>
        <p:txBody>
          <a:bodyPr rtlCol="0"/>
          <a:lstStyle/>
          <a:p>
            <a:pPr rtl="0"/>
            <a:fld id="{7F220CB7-DCA5-4E5B-97F1-300CDD8D2AAB}" type="slidenum">
              <a:rPr lang="sv-SE" smtClean="0"/>
              <a:t>3</a:t>
            </a:fld>
            <a:endParaRPr lang="sv-SE"/>
          </a:p>
        </p:txBody>
      </p:sp>
    </p:spTree>
    <p:extLst>
      <p:ext uri="{BB962C8B-B14F-4D97-AF65-F5344CB8AC3E}">
        <p14:creationId xmlns:p14="http://schemas.microsoft.com/office/powerpoint/2010/main" val="3637990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rtlCol="0"/>
          <a:lstStyle/>
          <a:p>
            <a:pPr rtl="0"/>
            <a:endParaRPr lang="sv-SE"/>
          </a:p>
        </p:txBody>
      </p:sp>
      <p:sp>
        <p:nvSpPr>
          <p:cNvPr id="4" name="Platshållare för bildnummer 3"/>
          <p:cNvSpPr>
            <a:spLocks noGrp="1"/>
          </p:cNvSpPr>
          <p:nvPr>
            <p:ph type="sldNum" sz="quarter" idx="10"/>
          </p:nvPr>
        </p:nvSpPr>
        <p:spPr/>
        <p:txBody>
          <a:bodyPr rtlCol="0"/>
          <a:lstStyle/>
          <a:p>
            <a:pPr rtl="0"/>
            <a:fld id="{7F220CB7-DCA5-4E5B-97F1-300CDD8D2AAB}" type="slidenum">
              <a:rPr lang="sv-SE" smtClean="0"/>
              <a:t>4</a:t>
            </a:fld>
            <a:endParaRPr lang="sv-SE"/>
          </a:p>
        </p:txBody>
      </p:sp>
    </p:spTree>
    <p:extLst>
      <p:ext uri="{BB962C8B-B14F-4D97-AF65-F5344CB8AC3E}">
        <p14:creationId xmlns:p14="http://schemas.microsoft.com/office/powerpoint/2010/main" val="1236496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rtlCol="0"/>
          <a:lstStyle/>
          <a:p>
            <a:pPr rtl="0"/>
            <a:endParaRPr lang="sv-SE"/>
          </a:p>
        </p:txBody>
      </p:sp>
      <p:sp>
        <p:nvSpPr>
          <p:cNvPr id="4" name="Platshållare för bildnummer 3"/>
          <p:cNvSpPr>
            <a:spLocks noGrp="1"/>
          </p:cNvSpPr>
          <p:nvPr>
            <p:ph type="sldNum" sz="quarter" idx="10"/>
          </p:nvPr>
        </p:nvSpPr>
        <p:spPr/>
        <p:txBody>
          <a:bodyPr rtlCol="0"/>
          <a:lstStyle/>
          <a:p>
            <a:pPr rtl="0"/>
            <a:fld id="{7F220CB7-DCA5-4E5B-97F1-300CDD8D2AAB}" type="slidenum">
              <a:rPr lang="sv-SE" smtClean="0"/>
              <a:t>5</a:t>
            </a:fld>
            <a:endParaRPr lang="sv-SE"/>
          </a:p>
        </p:txBody>
      </p:sp>
    </p:spTree>
    <p:extLst>
      <p:ext uri="{BB962C8B-B14F-4D97-AF65-F5344CB8AC3E}">
        <p14:creationId xmlns:p14="http://schemas.microsoft.com/office/powerpoint/2010/main" val="129199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rtlCol="0"/>
          <a:lstStyle/>
          <a:p>
            <a:pPr rtl="0"/>
            <a:endParaRPr lang="sv-SE"/>
          </a:p>
        </p:txBody>
      </p:sp>
      <p:sp>
        <p:nvSpPr>
          <p:cNvPr id="4" name="Platshållare för bildnummer 3"/>
          <p:cNvSpPr>
            <a:spLocks noGrp="1"/>
          </p:cNvSpPr>
          <p:nvPr>
            <p:ph type="sldNum" sz="quarter" idx="10"/>
          </p:nvPr>
        </p:nvSpPr>
        <p:spPr/>
        <p:txBody>
          <a:bodyPr rtlCol="0"/>
          <a:lstStyle/>
          <a:p>
            <a:pPr rtl="0"/>
            <a:fld id="{7F220CB7-DCA5-4E5B-97F1-300CDD8D2AAB}" type="slidenum">
              <a:rPr lang="sv-SE" smtClean="0"/>
              <a:t>6</a:t>
            </a:fld>
            <a:endParaRPr lang="sv-SE"/>
          </a:p>
        </p:txBody>
      </p:sp>
    </p:spTree>
    <p:extLst>
      <p:ext uri="{BB962C8B-B14F-4D97-AF65-F5344CB8AC3E}">
        <p14:creationId xmlns:p14="http://schemas.microsoft.com/office/powerpoint/2010/main" val="1124958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rtlCol="0"/>
          <a:lstStyle/>
          <a:p>
            <a:pPr rtl="0"/>
            <a:endParaRPr lang="sv-SE"/>
          </a:p>
        </p:txBody>
      </p:sp>
      <p:sp>
        <p:nvSpPr>
          <p:cNvPr id="4" name="Platshållare för bildnummer 3"/>
          <p:cNvSpPr>
            <a:spLocks noGrp="1"/>
          </p:cNvSpPr>
          <p:nvPr>
            <p:ph type="sldNum" sz="quarter" idx="10"/>
          </p:nvPr>
        </p:nvSpPr>
        <p:spPr/>
        <p:txBody>
          <a:bodyPr rtlCol="0"/>
          <a:lstStyle/>
          <a:p>
            <a:pPr rtl="0"/>
            <a:fld id="{7F220CB7-DCA5-4E5B-97F1-300CDD8D2AAB}" type="slidenum">
              <a:rPr lang="sv-SE" smtClean="0"/>
              <a:t>7</a:t>
            </a:fld>
            <a:endParaRPr lang="sv-SE"/>
          </a:p>
        </p:txBody>
      </p:sp>
    </p:spTree>
    <p:extLst>
      <p:ext uri="{BB962C8B-B14F-4D97-AF65-F5344CB8AC3E}">
        <p14:creationId xmlns:p14="http://schemas.microsoft.com/office/powerpoint/2010/main" val="29462213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rtlCol="0"/>
          <a:lstStyle/>
          <a:p>
            <a:pPr rtl="0"/>
            <a:endParaRPr lang="sv-SE"/>
          </a:p>
        </p:txBody>
      </p:sp>
      <p:sp>
        <p:nvSpPr>
          <p:cNvPr id="4" name="Platshållare för bildnummer 3"/>
          <p:cNvSpPr>
            <a:spLocks noGrp="1"/>
          </p:cNvSpPr>
          <p:nvPr>
            <p:ph type="sldNum" sz="quarter" idx="10"/>
          </p:nvPr>
        </p:nvSpPr>
        <p:spPr/>
        <p:txBody>
          <a:bodyPr rtlCol="0"/>
          <a:lstStyle/>
          <a:p>
            <a:pPr rtl="0"/>
            <a:fld id="{7F220CB7-DCA5-4E5B-97F1-300CDD8D2AAB}" type="slidenum">
              <a:rPr lang="sv-SE" smtClean="0"/>
              <a:t>8</a:t>
            </a:fld>
            <a:endParaRPr lang="sv-SE"/>
          </a:p>
        </p:txBody>
      </p:sp>
    </p:spTree>
    <p:extLst>
      <p:ext uri="{BB962C8B-B14F-4D97-AF65-F5344CB8AC3E}">
        <p14:creationId xmlns:p14="http://schemas.microsoft.com/office/powerpoint/2010/main" val="3971818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rtlCol="0"/>
          <a:lstStyle/>
          <a:p>
            <a:pPr rtl="0"/>
            <a:endParaRPr lang="sv-SE" dirty="0"/>
          </a:p>
        </p:txBody>
      </p:sp>
      <p:sp>
        <p:nvSpPr>
          <p:cNvPr id="4" name="Platshållare för bildnummer 3"/>
          <p:cNvSpPr>
            <a:spLocks noGrp="1"/>
          </p:cNvSpPr>
          <p:nvPr>
            <p:ph type="sldNum" sz="quarter" idx="10"/>
          </p:nvPr>
        </p:nvSpPr>
        <p:spPr/>
        <p:txBody>
          <a:bodyPr rtlCol="0"/>
          <a:lstStyle/>
          <a:p>
            <a:pPr rtl="0"/>
            <a:fld id="{7F220CB7-DCA5-4E5B-97F1-300CDD8D2AAB}" type="slidenum">
              <a:rPr lang="sv-SE" smtClean="0"/>
              <a:t>9</a:t>
            </a:fld>
            <a:endParaRPr lang="sv-SE"/>
          </a:p>
        </p:txBody>
      </p:sp>
    </p:spTree>
    <p:extLst>
      <p:ext uri="{BB962C8B-B14F-4D97-AF65-F5344CB8AC3E}">
        <p14:creationId xmlns:p14="http://schemas.microsoft.com/office/powerpoint/2010/main" val="3915449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Anpassad layout">
    <p:spTree>
      <p:nvGrpSpPr>
        <p:cNvPr id="1" name=""/>
        <p:cNvGrpSpPr/>
        <p:nvPr/>
      </p:nvGrpSpPr>
      <p:grpSpPr>
        <a:xfrm>
          <a:off x="0" y="0"/>
          <a:ext cx="0" cy="0"/>
          <a:chOff x="0" y="0"/>
          <a:chExt cx="0" cy="0"/>
        </a:xfrm>
      </p:grpSpPr>
      <p:sp>
        <p:nvSpPr>
          <p:cNvPr id="4" name="Platshållare för bild 3"/>
          <p:cNvSpPr>
            <a:spLocks noGrp="1"/>
          </p:cNvSpPr>
          <p:nvPr>
            <p:ph type="pic" sz="quarter" idx="10" hasCustomPrompt="1"/>
          </p:nvPr>
        </p:nvSpPr>
        <p:spPr>
          <a:xfrm>
            <a:off x="0" y="0"/>
            <a:ext cx="12192000" cy="6858000"/>
          </a:xfrm>
          <a:prstGeom prst="rect">
            <a:avLst/>
          </a:prstGeom>
        </p:spPr>
        <p:txBody>
          <a:bodyPr rtlCol="0"/>
          <a:lstStyle>
            <a:lvl1pPr marL="0" indent="0">
              <a:buNone/>
              <a:defRPr/>
            </a:lvl1pPr>
          </a:lstStyle>
          <a:p>
            <a:pPr rtl="0"/>
            <a:r>
              <a:rPr lang="sv-SE" noProof="0"/>
              <a:t>Dra och släpp bilden här</a:t>
            </a:r>
          </a:p>
        </p:txBody>
      </p:sp>
      <p:sp>
        <p:nvSpPr>
          <p:cNvPr id="2" name="Rubrik 1">
            <a:extLst>
              <a:ext uri="{FF2B5EF4-FFF2-40B4-BE49-F238E27FC236}">
                <a16:creationId xmlns:a16="http://schemas.microsoft.com/office/drawing/2014/main" id="{AAB8A1A3-5BFE-4E68-81F1-F52462776C9B}"/>
              </a:ext>
            </a:extLst>
          </p:cNvPr>
          <p:cNvSpPr>
            <a:spLocks noGrp="1"/>
          </p:cNvSpPr>
          <p:nvPr>
            <p:ph type="title" hasCustomPrompt="1"/>
          </p:nvPr>
        </p:nvSpPr>
        <p:spPr>
          <a:xfrm>
            <a:off x="838200" y="365125"/>
            <a:ext cx="10515600" cy="1325563"/>
          </a:xfrm>
          <a:prstGeom prst="rect">
            <a:avLst/>
          </a:prstGeom>
        </p:spPr>
        <p:txBody>
          <a:bodyPr rtlCol="0"/>
          <a:lstStyle/>
          <a:p>
            <a:pPr rtl="0"/>
            <a:r>
              <a:rPr lang="sv-SE" noProof="0"/>
              <a:t>Klicka här för att ändra format</a:t>
            </a:r>
          </a:p>
        </p:txBody>
      </p:sp>
    </p:spTree>
    <p:extLst>
      <p:ext uri="{BB962C8B-B14F-4D97-AF65-F5344CB8AC3E}">
        <p14:creationId xmlns:p14="http://schemas.microsoft.com/office/powerpoint/2010/main" val="3111469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Anpassad layout">
    <p:bg>
      <p:bgPr>
        <a:solidFill>
          <a:schemeClr val="bg1"/>
        </a:solidFill>
        <a:effectLst/>
      </p:bgPr>
    </p:bg>
    <p:spTree>
      <p:nvGrpSpPr>
        <p:cNvPr id="1" name=""/>
        <p:cNvGrpSpPr/>
        <p:nvPr/>
      </p:nvGrpSpPr>
      <p:grpSpPr>
        <a:xfrm>
          <a:off x="0" y="0"/>
          <a:ext cx="0" cy="0"/>
          <a:chOff x="0" y="0"/>
          <a:chExt cx="0" cy="0"/>
        </a:xfrm>
      </p:grpSpPr>
      <p:sp>
        <p:nvSpPr>
          <p:cNvPr id="6" name="Rubrik 5">
            <a:extLst>
              <a:ext uri="{FF2B5EF4-FFF2-40B4-BE49-F238E27FC236}">
                <a16:creationId xmlns:a16="http://schemas.microsoft.com/office/drawing/2014/main" id="{A272DF34-EA0C-41CA-AA48-468BCDBD0A11}"/>
              </a:ext>
            </a:extLst>
          </p:cNvPr>
          <p:cNvSpPr>
            <a:spLocks noGrp="1"/>
          </p:cNvSpPr>
          <p:nvPr>
            <p:ph type="title"/>
          </p:nvPr>
        </p:nvSpPr>
        <p:spPr>
          <a:xfrm>
            <a:off x="838200" y="365125"/>
            <a:ext cx="10515600" cy="1325563"/>
          </a:xfrm>
          <a:prstGeom prst="rect">
            <a:avLst/>
          </a:prstGeom>
        </p:spPr>
        <p:txBody>
          <a:bodyPr/>
          <a:lstStyle/>
          <a:p>
            <a:r>
              <a:rPr lang="sv-SE"/>
              <a:t>Klicka här för att ändra mall för rubrikformat</a:t>
            </a:r>
            <a:endParaRPr lang="en-SE"/>
          </a:p>
        </p:txBody>
      </p:sp>
    </p:spTree>
    <p:extLst>
      <p:ext uri="{BB962C8B-B14F-4D97-AF65-F5344CB8AC3E}">
        <p14:creationId xmlns:p14="http://schemas.microsoft.com/office/powerpoint/2010/main" val="371670997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2_Anpassad layout">
    <p:spTree>
      <p:nvGrpSpPr>
        <p:cNvPr id="1" name=""/>
        <p:cNvGrpSpPr/>
        <p:nvPr/>
      </p:nvGrpSpPr>
      <p:grpSpPr>
        <a:xfrm>
          <a:off x="0" y="0"/>
          <a:ext cx="0" cy="0"/>
          <a:chOff x="0" y="0"/>
          <a:chExt cx="0" cy="0"/>
        </a:xfrm>
      </p:grpSpPr>
      <p:sp>
        <p:nvSpPr>
          <p:cNvPr id="4" name="Rubrik 3">
            <a:extLst>
              <a:ext uri="{FF2B5EF4-FFF2-40B4-BE49-F238E27FC236}">
                <a16:creationId xmlns:a16="http://schemas.microsoft.com/office/drawing/2014/main" id="{5AD98C6E-6652-438D-BDEB-5B1158A47CEE}"/>
              </a:ext>
            </a:extLst>
          </p:cNvPr>
          <p:cNvSpPr>
            <a:spLocks noGrp="1"/>
          </p:cNvSpPr>
          <p:nvPr>
            <p:ph type="title"/>
          </p:nvPr>
        </p:nvSpPr>
        <p:spPr>
          <a:xfrm>
            <a:off x="838200" y="365125"/>
            <a:ext cx="10515600" cy="1325563"/>
          </a:xfrm>
          <a:prstGeom prst="rect">
            <a:avLst/>
          </a:prstGeom>
        </p:spPr>
        <p:txBody>
          <a:bodyPr/>
          <a:lstStyle/>
          <a:p>
            <a:r>
              <a:rPr lang="sv-SE"/>
              <a:t>Klicka här för att ändra mall för rubrikformat</a:t>
            </a:r>
            <a:endParaRPr lang="en-SE"/>
          </a:p>
        </p:txBody>
      </p:sp>
    </p:spTree>
    <p:extLst>
      <p:ext uri="{BB962C8B-B14F-4D97-AF65-F5344CB8AC3E}">
        <p14:creationId xmlns:p14="http://schemas.microsoft.com/office/powerpoint/2010/main" val="236047667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24_Anpassad layout">
    <p:spTree>
      <p:nvGrpSpPr>
        <p:cNvPr id="1" name=""/>
        <p:cNvGrpSpPr/>
        <p:nvPr/>
      </p:nvGrpSpPr>
      <p:grpSpPr>
        <a:xfrm>
          <a:off x="0" y="0"/>
          <a:ext cx="0" cy="0"/>
          <a:chOff x="0" y="0"/>
          <a:chExt cx="0" cy="0"/>
        </a:xfrm>
      </p:grpSpPr>
      <p:sp>
        <p:nvSpPr>
          <p:cNvPr id="4" name="Rektangulär 3"/>
          <p:cNvSpPr/>
          <p:nvPr userDrawn="1"/>
        </p:nvSpPr>
        <p:spPr>
          <a:xfrm>
            <a:off x="0" y="0"/>
            <a:ext cx="12192000" cy="64878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0"/>
          </a:p>
        </p:txBody>
      </p:sp>
      <p:sp>
        <p:nvSpPr>
          <p:cNvPr id="2" name="Rubrik 1">
            <a:extLst>
              <a:ext uri="{FF2B5EF4-FFF2-40B4-BE49-F238E27FC236}">
                <a16:creationId xmlns:a16="http://schemas.microsoft.com/office/drawing/2014/main" id="{D751FFE5-84D8-43BD-9B0D-76C497F55535}"/>
              </a:ext>
            </a:extLst>
          </p:cNvPr>
          <p:cNvSpPr>
            <a:spLocks noGrp="1"/>
          </p:cNvSpPr>
          <p:nvPr>
            <p:ph type="title" hasCustomPrompt="1"/>
          </p:nvPr>
        </p:nvSpPr>
        <p:spPr>
          <a:xfrm>
            <a:off x="838200" y="365125"/>
            <a:ext cx="10515600" cy="1325563"/>
          </a:xfrm>
          <a:prstGeom prst="rect">
            <a:avLst/>
          </a:prstGeom>
        </p:spPr>
        <p:txBody>
          <a:bodyPr rtlCol="0"/>
          <a:lstStyle/>
          <a:p>
            <a:pPr rtl="0"/>
            <a:r>
              <a:rPr lang="sv-SE" noProof="0"/>
              <a:t>Klicka här för att ändra format</a:t>
            </a:r>
          </a:p>
        </p:txBody>
      </p:sp>
    </p:spTree>
    <p:extLst>
      <p:ext uri="{BB962C8B-B14F-4D97-AF65-F5344CB8AC3E}">
        <p14:creationId xmlns:p14="http://schemas.microsoft.com/office/powerpoint/2010/main" val="3058921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0_Anpassad layout">
    <p:spTree>
      <p:nvGrpSpPr>
        <p:cNvPr id="1" name=""/>
        <p:cNvGrpSpPr/>
        <p:nvPr/>
      </p:nvGrpSpPr>
      <p:grpSpPr>
        <a:xfrm>
          <a:off x="0" y="0"/>
          <a:ext cx="0" cy="0"/>
          <a:chOff x="0" y="0"/>
          <a:chExt cx="0" cy="0"/>
        </a:xfrm>
      </p:grpSpPr>
      <p:sp>
        <p:nvSpPr>
          <p:cNvPr id="11" name="Rektangulär 10"/>
          <p:cNvSpPr/>
          <p:nvPr userDrawn="1"/>
        </p:nvSpPr>
        <p:spPr>
          <a:xfrm>
            <a:off x="0" y="1428299"/>
            <a:ext cx="1711234" cy="44369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0"/>
          </a:p>
        </p:txBody>
      </p:sp>
      <p:sp>
        <p:nvSpPr>
          <p:cNvPr id="2" name="Rubrik 1">
            <a:extLst>
              <a:ext uri="{FF2B5EF4-FFF2-40B4-BE49-F238E27FC236}">
                <a16:creationId xmlns:a16="http://schemas.microsoft.com/office/drawing/2014/main" id="{29FB4FFF-4547-4B6C-9BF5-9A495C211033}"/>
              </a:ext>
            </a:extLst>
          </p:cNvPr>
          <p:cNvSpPr>
            <a:spLocks noGrp="1"/>
          </p:cNvSpPr>
          <p:nvPr>
            <p:ph type="title" hasCustomPrompt="1"/>
          </p:nvPr>
        </p:nvSpPr>
        <p:spPr>
          <a:xfrm>
            <a:off x="838200" y="365125"/>
            <a:ext cx="10515600" cy="1325563"/>
          </a:xfrm>
          <a:prstGeom prst="rect">
            <a:avLst/>
          </a:prstGeom>
        </p:spPr>
        <p:txBody>
          <a:bodyPr rtlCol="0"/>
          <a:lstStyle/>
          <a:p>
            <a:pPr rtl="0"/>
            <a:r>
              <a:rPr lang="sv-SE" noProof="0"/>
              <a:t>Klicka här för att ändra format</a:t>
            </a:r>
          </a:p>
        </p:txBody>
      </p:sp>
    </p:spTree>
    <p:extLst>
      <p:ext uri="{BB962C8B-B14F-4D97-AF65-F5344CB8AC3E}">
        <p14:creationId xmlns:p14="http://schemas.microsoft.com/office/powerpoint/2010/main" val="418325398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5" name="Grupp 14"/>
          <p:cNvGrpSpPr/>
          <p:nvPr userDrawn="1"/>
        </p:nvGrpSpPr>
        <p:grpSpPr>
          <a:xfrm rot="10800000">
            <a:off x="11858328" y="148422"/>
            <a:ext cx="332874" cy="590718"/>
            <a:chOff x="10026" y="148425"/>
            <a:chExt cx="332874" cy="590718"/>
          </a:xfrm>
        </p:grpSpPr>
        <p:sp>
          <p:nvSpPr>
            <p:cNvPr id="16" name="Rektangulär 15"/>
            <p:cNvSpPr/>
            <p:nvPr/>
          </p:nvSpPr>
          <p:spPr>
            <a:xfrm>
              <a:off x="10026" y="148428"/>
              <a:ext cx="203334"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0"/>
            </a:p>
          </p:txBody>
        </p:sp>
        <p:sp>
          <p:nvSpPr>
            <p:cNvPr id="17" name="Rektangulär 16"/>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0"/>
            </a:p>
          </p:txBody>
        </p:sp>
      </p:grpSp>
      <p:sp>
        <p:nvSpPr>
          <p:cNvPr id="2" name="Rektangulär 1"/>
          <p:cNvSpPr/>
          <p:nvPr userDrawn="1"/>
        </p:nvSpPr>
        <p:spPr>
          <a:xfrm>
            <a:off x="0" y="6477000"/>
            <a:ext cx="12192000" cy="381000"/>
          </a:xfrm>
          <a:prstGeom prst="rect">
            <a:avLst/>
          </a:prstGeom>
          <a:solidFill>
            <a:srgbClr val="E6E6E6">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0"/>
          </a:p>
        </p:txBody>
      </p:sp>
      <p:sp>
        <p:nvSpPr>
          <p:cNvPr id="12" name="Textruta 11"/>
          <p:cNvSpPr txBox="1"/>
          <p:nvPr userDrawn="1"/>
        </p:nvSpPr>
        <p:spPr>
          <a:xfrm>
            <a:off x="11292841" y="6528300"/>
            <a:ext cx="799412" cy="276999"/>
          </a:xfrm>
          <a:prstGeom prst="rect">
            <a:avLst/>
          </a:prstGeom>
          <a:noFill/>
        </p:spPr>
        <p:txBody>
          <a:bodyPr wrap="square" rtlCol="0" anchor="ctr">
            <a:spAutoFit/>
          </a:bodyPr>
          <a:lstStyle/>
          <a:p>
            <a:pPr algn="r" rtl="0"/>
            <a:fld id="{260E2A6B-A809-4840-BF14-8648BC0BDF87}" type="slidenum">
              <a:rPr lang="sv-SE" sz="1200" b="0" i="0" strike="noStrike" spc="0" noProof="0" smtClean="0">
                <a:solidFill>
                  <a:schemeClr val="accent1"/>
                </a:solidFill>
                <a:latin typeface="+mn-lt"/>
                <a:ea typeface="Roboto Condensed Light" panose="02000000000000000000" pitchFamily="2" charset="0"/>
                <a:cs typeface="Segoe UI Light" panose="020B0502040204020203" pitchFamily="34" charset="0"/>
              </a:rPr>
              <a:pPr algn="r" rtl="0"/>
              <a:t>‹#›</a:t>
            </a:fld>
            <a:endParaRPr lang="sv-SE" sz="8000" b="0" i="0" strike="noStrike" spc="0" noProof="0">
              <a:solidFill>
                <a:schemeClr val="accent1"/>
              </a:solidFill>
              <a:latin typeface="+mn-lt"/>
              <a:ea typeface="Roboto Condensed Light" panose="02000000000000000000" pitchFamily="2" charset="0"/>
              <a:cs typeface="Segoe UI Light" panose="020B0502040204020203" pitchFamily="34" charset="0"/>
            </a:endParaRPr>
          </a:p>
        </p:txBody>
      </p:sp>
      <p:sp>
        <p:nvSpPr>
          <p:cNvPr id="9" name="Textruta 8"/>
          <p:cNvSpPr txBox="1"/>
          <p:nvPr userDrawn="1"/>
        </p:nvSpPr>
        <p:spPr>
          <a:xfrm>
            <a:off x="68580" y="6528300"/>
            <a:ext cx="1684329" cy="276999"/>
          </a:xfrm>
          <a:prstGeom prst="rect">
            <a:avLst/>
          </a:prstGeom>
          <a:noFill/>
        </p:spPr>
        <p:txBody>
          <a:bodyPr wrap="square" rtlCol="0">
            <a:spAutoFit/>
          </a:bodyPr>
          <a:lstStyle/>
          <a:p>
            <a:pPr algn="l" rtl="0"/>
            <a:r>
              <a:rPr lang="sv-SE" sz="1200" b="1" noProof="0">
                <a:solidFill>
                  <a:schemeClr val="accent1"/>
                </a:solidFill>
                <a:latin typeface="+mn-lt"/>
              </a:rPr>
              <a:t>Ditt Café</a:t>
            </a:r>
          </a:p>
        </p:txBody>
      </p:sp>
    </p:spTree>
    <p:extLst>
      <p:ext uri="{BB962C8B-B14F-4D97-AF65-F5344CB8AC3E}">
        <p14:creationId xmlns:p14="http://schemas.microsoft.com/office/powerpoint/2010/main" val="3008118459"/>
      </p:ext>
    </p:extLst>
  </p:cSld>
  <p:clrMap bg1="lt1" tx1="dk1" bg2="lt2" tx2="dk2" accent1="accent1" accent2="accent2" accent3="accent3" accent4="accent4" accent5="accent5" accent6="accent6" hlink="hlink" folHlink="folHlink"/>
  <p:sldLayoutIdLst>
    <p:sldLayoutId id="2147483651" r:id="rId1"/>
    <p:sldLayoutId id="2147483662" r:id="rId2"/>
    <p:sldLayoutId id="2147483782" r:id="rId3"/>
    <p:sldLayoutId id="2147483781" r:id="rId4"/>
    <p:sldLayoutId id="2147483692"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blog.hani-ibrahim.de/en/java-apps-pin-to-taskbar.htm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ktangulär 4">
            <a:extLst>
              <a:ext uri="{C183D7F6-B498-43B3-948B-1728B52AA6E4}">
                <adec:decorative xmlns:adec="http://schemas.microsoft.com/office/drawing/2017/decorative" val="1"/>
              </a:ext>
            </a:extLst>
          </p:cNvPr>
          <p:cNvSpPr/>
          <p:nvPr/>
        </p:nvSpPr>
        <p:spPr>
          <a:xfrm>
            <a:off x="-2" y="0"/>
            <a:ext cx="1219200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a:p>
        </p:txBody>
      </p:sp>
      <p:pic>
        <p:nvPicPr>
          <p:cNvPr id="2" name="Platshållare för bild 1" descr="Grafisk design och ikoner för Cafée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a:fillRect/>
          </a:stretch>
        </p:blipFill>
        <p:spPr/>
      </p:pic>
      <p:sp>
        <p:nvSpPr>
          <p:cNvPr id="11" name="Rubrik 10" hidden="1">
            <a:extLst>
              <a:ext uri="{FF2B5EF4-FFF2-40B4-BE49-F238E27FC236}">
                <a16:creationId xmlns:a16="http://schemas.microsoft.com/office/drawing/2014/main" id="{B825F879-7327-49C3-8A45-B7A226CC37F4}"/>
              </a:ext>
            </a:extLst>
          </p:cNvPr>
          <p:cNvSpPr>
            <a:spLocks noGrp="1"/>
          </p:cNvSpPr>
          <p:nvPr>
            <p:ph type="title"/>
          </p:nvPr>
        </p:nvSpPr>
        <p:spPr/>
        <p:txBody>
          <a:bodyPr rtlCol="0"/>
          <a:lstStyle/>
          <a:p>
            <a:pPr rtl="0"/>
            <a:r>
              <a:rPr lang="sv-SE" dirty="0"/>
              <a:t>Bild 1</a:t>
            </a:r>
          </a:p>
        </p:txBody>
      </p:sp>
      <p:sp>
        <p:nvSpPr>
          <p:cNvPr id="6" name="Rektangulär 5">
            <a:extLs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accent1">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dirty="0"/>
          </a:p>
        </p:txBody>
      </p:sp>
      <p:pic>
        <p:nvPicPr>
          <p:cNvPr id="4" name="Bild 3" descr="Illustration av en rykande kaffekopp på ett fat där ångan formulerar order “Coffee Shop”"/>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99647" y="329709"/>
            <a:ext cx="2792701" cy="4023028"/>
          </a:xfrm>
          <a:prstGeom prst="rect">
            <a:avLst/>
          </a:prstGeom>
        </p:spPr>
      </p:pic>
      <p:sp>
        <p:nvSpPr>
          <p:cNvPr id="22" name="Textruta 21"/>
          <p:cNvSpPr txBox="1"/>
          <p:nvPr/>
        </p:nvSpPr>
        <p:spPr>
          <a:xfrm>
            <a:off x="4646447" y="4658381"/>
            <a:ext cx="2899127" cy="584775"/>
          </a:xfrm>
          <a:prstGeom prst="rect">
            <a:avLst/>
          </a:prstGeom>
          <a:noFill/>
        </p:spPr>
        <p:txBody>
          <a:bodyPr wrap="none" rtlCol="0">
            <a:spAutoFit/>
          </a:bodyPr>
          <a:lstStyle/>
          <a:p>
            <a:pPr algn="ctr" rtl="0"/>
            <a:r>
              <a:rPr lang="sv-SE" sz="3200" b="1" dirty="0">
                <a:solidFill>
                  <a:schemeClr val="bg1"/>
                </a:solidFill>
                <a:latin typeface="Arial Black" panose="020B0A04020102020204" pitchFamily="34" charset="0"/>
                <a:ea typeface="Lato Black" panose="020F0502020204030203" pitchFamily="34" charset="0"/>
                <a:cs typeface="Lato Black" panose="020F0502020204030203" pitchFamily="34" charset="0"/>
              </a:rPr>
              <a:t>Team Seven</a:t>
            </a:r>
          </a:p>
        </p:txBody>
      </p:sp>
      <p:sp>
        <p:nvSpPr>
          <p:cNvPr id="23" name="Textruta 22"/>
          <p:cNvSpPr txBox="1"/>
          <p:nvPr/>
        </p:nvSpPr>
        <p:spPr>
          <a:xfrm>
            <a:off x="4389443" y="6423298"/>
            <a:ext cx="3413114" cy="338554"/>
          </a:xfrm>
          <a:prstGeom prst="rect">
            <a:avLst/>
          </a:prstGeom>
          <a:noFill/>
        </p:spPr>
        <p:txBody>
          <a:bodyPr wrap="none" rtlCol="0">
            <a:spAutoFit/>
          </a:bodyPr>
          <a:lstStyle/>
          <a:p>
            <a:pPr algn="ctr" rtl="0"/>
            <a:r>
              <a:rPr lang="sv-SE" sz="1600" spc="600" dirty="0">
                <a:solidFill>
                  <a:schemeClr val="bg1"/>
                </a:solidFill>
                <a:latin typeface="Arial" panose="020B0604020202020204" pitchFamily="34" charset="0"/>
                <a:ea typeface="Lato" panose="020F0502020204030203" pitchFamily="34" charset="0"/>
                <a:cs typeface="Arial" panose="020B0604020202020204" pitchFamily="34" charset="0"/>
              </a:rPr>
              <a:t>Projektpresentation</a:t>
            </a:r>
          </a:p>
        </p:txBody>
      </p:sp>
    </p:spTree>
    <p:extLst>
      <p:ext uri="{BB962C8B-B14F-4D97-AF65-F5344CB8AC3E}">
        <p14:creationId xmlns:p14="http://schemas.microsoft.com/office/powerpoint/2010/main" val="1372233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ppt_x"/>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10" presetClass="entr" presetSubtype="0" repeatCount="4000" fill="hold" nodeType="withEffect">
                                  <p:stCondLst>
                                    <p:cond delay="25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50"/>
                                        <p:tgtEl>
                                          <p:spTgt spid="4"/>
                                        </p:tgtEl>
                                      </p:cBhvr>
                                    </p:animEffect>
                                  </p:childTnLst>
                                </p:cTn>
                              </p:par>
                            </p:childTnLst>
                          </p:cTn>
                        </p:par>
                        <p:par>
                          <p:cTn id="12" fill="hold">
                            <p:stCondLst>
                              <p:cond delay="850"/>
                            </p:stCondLst>
                            <p:childTnLst>
                              <p:par>
                                <p:cTn id="13" presetID="42" presetClass="entr" presetSubtype="0"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1000"/>
                                        <p:tgtEl>
                                          <p:spTgt spid="22"/>
                                        </p:tgtEl>
                                      </p:cBhvr>
                                    </p:animEffect>
                                    <p:anim calcmode="lin" valueType="num">
                                      <p:cBhvr>
                                        <p:cTn id="16" dur="1000" fill="hold"/>
                                        <p:tgtEl>
                                          <p:spTgt spid="22"/>
                                        </p:tgtEl>
                                        <p:attrNameLst>
                                          <p:attrName>ppt_x</p:attrName>
                                        </p:attrNameLst>
                                      </p:cBhvr>
                                      <p:tavLst>
                                        <p:tav tm="0">
                                          <p:val>
                                            <p:strVal val="#ppt_x"/>
                                          </p:val>
                                        </p:tav>
                                        <p:tav tm="100000">
                                          <p:val>
                                            <p:strVal val="#ppt_x"/>
                                          </p:val>
                                        </p:tav>
                                      </p:tavLst>
                                    </p:anim>
                                    <p:anim calcmode="lin" valueType="num">
                                      <p:cBhvr>
                                        <p:cTn id="17" dur="1000" fill="hold"/>
                                        <p:tgtEl>
                                          <p:spTgt spid="22"/>
                                        </p:tgtEl>
                                        <p:attrNameLst>
                                          <p:attrName>ppt_y</p:attrName>
                                        </p:attrNameLst>
                                      </p:cBhvr>
                                      <p:tavLst>
                                        <p:tav tm="0">
                                          <p:val>
                                            <p:strVal val="#ppt_y+.1"/>
                                          </p:val>
                                        </p:tav>
                                        <p:tav tm="100000">
                                          <p:val>
                                            <p:strVal val="#ppt_y"/>
                                          </p:val>
                                        </p:tav>
                                      </p:tavLst>
                                    </p:anim>
                                  </p:childTnLst>
                                </p:cTn>
                              </p:par>
                            </p:childTnLst>
                          </p:cTn>
                        </p:par>
                        <p:par>
                          <p:cTn id="18" fill="hold">
                            <p:stCondLst>
                              <p:cond delay="1850"/>
                            </p:stCondLst>
                            <p:childTnLst>
                              <p:par>
                                <p:cTn id="19" presetID="10" presetClass="entr" presetSubtype="0"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Bild 5" descr="Fotografi på en kaffekopp på ett fat med kaffebönor som runnit öve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11" name="Rektangulär 10">
            <a:extLs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a:p>
        </p:txBody>
      </p:sp>
      <p:sp>
        <p:nvSpPr>
          <p:cNvPr id="29" name="Textruta 28"/>
          <p:cNvSpPr txBox="1"/>
          <p:nvPr/>
        </p:nvSpPr>
        <p:spPr>
          <a:xfrm>
            <a:off x="961228" y="1811629"/>
            <a:ext cx="7785957" cy="495905"/>
          </a:xfrm>
          <a:prstGeom prst="rect">
            <a:avLst/>
          </a:prstGeom>
          <a:noFill/>
        </p:spPr>
        <p:txBody>
          <a:bodyPr wrap="square" rtlCol="0">
            <a:spAutoFit/>
          </a:bodyPr>
          <a:lstStyle/>
          <a:p>
            <a:pPr rtl="0">
              <a:lnSpc>
                <a:spcPct val="80000"/>
              </a:lnSpc>
            </a:pPr>
            <a:r>
              <a:rPr lang="sv-SE" sz="3200" dirty="0">
                <a:solidFill>
                  <a:schemeClr val="accent1"/>
                </a:solidFill>
                <a:latin typeface="Arial Black" panose="020B0A04020102020204" pitchFamily="34" charset="0"/>
                <a:ea typeface="Lato Black" panose="020F0502020204030203" pitchFamily="34" charset="0"/>
                <a:cs typeface="Lato Black" panose="020F0502020204030203" pitchFamily="34" charset="0"/>
              </a:rPr>
              <a:t>VÅRA PERSONLIGA EGENSKAPER</a:t>
            </a:r>
          </a:p>
        </p:txBody>
      </p:sp>
      <p:pic>
        <p:nvPicPr>
          <p:cNvPr id="38" name="Bild 37" descr="Kaffemugg-ikon"/>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46721" y="2767583"/>
            <a:ext cx="343070" cy="494211"/>
          </a:xfrm>
          <a:prstGeom prst="rect">
            <a:avLst/>
          </a:prstGeom>
        </p:spPr>
      </p:pic>
      <p:sp>
        <p:nvSpPr>
          <p:cNvPr id="10" name="Rektangulär 9"/>
          <p:cNvSpPr/>
          <p:nvPr/>
        </p:nvSpPr>
        <p:spPr>
          <a:xfrm>
            <a:off x="1838427" y="2870981"/>
            <a:ext cx="3251201" cy="390813"/>
          </a:xfrm>
          <a:prstGeom prst="rect">
            <a:avLst/>
          </a:prstGeom>
        </p:spPr>
        <p:txBody>
          <a:bodyPr wrap="square" rtlCol="0">
            <a:spAutoFit/>
          </a:bodyPr>
          <a:lstStyle/>
          <a:p>
            <a:pPr rtl="0">
              <a:lnSpc>
                <a:spcPct val="120000"/>
              </a:lnSpc>
            </a:pPr>
            <a:r>
              <a:rPr lang="sv-SE" b="1" dirty="0">
                <a:solidFill>
                  <a:schemeClr val="bg1"/>
                </a:solidFill>
                <a:latin typeface="Arial" panose="020B0604020202020204" pitchFamily="34" charset="0"/>
                <a:ea typeface="Lato" panose="020F0502020204030203" pitchFamily="34" charset="0"/>
                <a:cs typeface="Arial" panose="020B0604020202020204" pitchFamily="34" charset="0"/>
              </a:rPr>
              <a:t>Hjälpsamma</a:t>
            </a:r>
          </a:p>
        </p:txBody>
      </p:sp>
      <p:pic>
        <p:nvPicPr>
          <p:cNvPr id="31" name="Bild 30" descr="Kaffemugg-ikon"/>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230611" y="3359605"/>
            <a:ext cx="343070" cy="494211"/>
          </a:xfrm>
          <a:prstGeom prst="rect">
            <a:avLst/>
          </a:prstGeom>
        </p:spPr>
      </p:pic>
      <p:sp>
        <p:nvSpPr>
          <p:cNvPr id="32" name="Rektangulär 31"/>
          <p:cNvSpPr/>
          <p:nvPr/>
        </p:nvSpPr>
        <p:spPr>
          <a:xfrm>
            <a:off x="1922317" y="3463003"/>
            <a:ext cx="3251201" cy="390813"/>
          </a:xfrm>
          <a:prstGeom prst="rect">
            <a:avLst/>
          </a:prstGeom>
        </p:spPr>
        <p:txBody>
          <a:bodyPr wrap="square" rtlCol="0">
            <a:spAutoFit/>
          </a:bodyPr>
          <a:lstStyle/>
          <a:p>
            <a:pPr rtl="0">
              <a:lnSpc>
                <a:spcPct val="120000"/>
              </a:lnSpc>
            </a:pPr>
            <a:r>
              <a:rPr lang="sv-SE" b="1" dirty="0">
                <a:solidFill>
                  <a:schemeClr val="bg1"/>
                </a:solidFill>
                <a:latin typeface="Arial" panose="020B0604020202020204" pitchFamily="34" charset="0"/>
                <a:ea typeface="Lato" panose="020F0502020204030203" pitchFamily="34" charset="0"/>
                <a:cs typeface="Arial" panose="020B0604020202020204" pitchFamily="34" charset="0"/>
              </a:rPr>
              <a:t>Öppna för förändring</a:t>
            </a:r>
          </a:p>
        </p:txBody>
      </p:sp>
      <p:pic>
        <p:nvPicPr>
          <p:cNvPr id="34" name="Bild 33" descr="Kaffemugg-ikon"/>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314501" y="3951627"/>
            <a:ext cx="343070" cy="494211"/>
          </a:xfrm>
          <a:prstGeom prst="rect">
            <a:avLst/>
          </a:prstGeom>
        </p:spPr>
      </p:pic>
      <p:sp>
        <p:nvSpPr>
          <p:cNvPr id="35" name="Rektangulär 34"/>
          <p:cNvSpPr/>
          <p:nvPr/>
        </p:nvSpPr>
        <p:spPr>
          <a:xfrm>
            <a:off x="2006207" y="4055025"/>
            <a:ext cx="3251201" cy="394210"/>
          </a:xfrm>
          <a:prstGeom prst="rect">
            <a:avLst/>
          </a:prstGeom>
        </p:spPr>
        <p:txBody>
          <a:bodyPr wrap="square" rtlCol="0">
            <a:spAutoFit/>
          </a:bodyPr>
          <a:lstStyle/>
          <a:p>
            <a:pPr rtl="0">
              <a:lnSpc>
                <a:spcPct val="120000"/>
              </a:lnSpc>
            </a:pPr>
            <a:r>
              <a:rPr lang="sv-SE" b="1" dirty="0">
                <a:solidFill>
                  <a:schemeClr val="bg1"/>
                </a:solidFill>
                <a:latin typeface="Arial" panose="020B0604020202020204" pitchFamily="34" charset="0"/>
                <a:ea typeface="Lato" panose="020F0502020204030203" pitchFamily="34" charset="0"/>
                <a:cs typeface="Arial" panose="020B0604020202020204" pitchFamily="34" charset="0"/>
              </a:rPr>
              <a:t>Positiva</a:t>
            </a:r>
          </a:p>
        </p:txBody>
      </p:sp>
      <p:sp>
        <p:nvSpPr>
          <p:cNvPr id="2" name="Rubrik 1" hidden="1">
            <a:extLst>
              <a:ext uri="{FF2B5EF4-FFF2-40B4-BE49-F238E27FC236}">
                <a16:creationId xmlns:a16="http://schemas.microsoft.com/office/drawing/2014/main" id="{9F3820DA-290B-43AA-AA9C-82643FA3E2B3}"/>
              </a:ext>
            </a:extLst>
          </p:cNvPr>
          <p:cNvSpPr>
            <a:spLocks noGrp="1"/>
          </p:cNvSpPr>
          <p:nvPr>
            <p:ph type="title"/>
          </p:nvPr>
        </p:nvSpPr>
        <p:spPr/>
        <p:txBody>
          <a:bodyPr rtlCol="0"/>
          <a:lstStyle/>
          <a:p>
            <a:pPr rtl="0"/>
            <a:r>
              <a:rPr lang="sv-SE"/>
              <a:t>Bild 5</a:t>
            </a:r>
          </a:p>
        </p:txBody>
      </p:sp>
      <p:pic>
        <p:nvPicPr>
          <p:cNvPr id="15" name="Bild 33" descr="Kaffemugg-ikon">
            <a:extLst>
              <a:ext uri="{FF2B5EF4-FFF2-40B4-BE49-F238E27FC236}">
                <a16:creationId xmlns:a16="http://schemas.microsoft.com/office/drawing/2014/main" id="{51B3BCD0-EA56-4E4E-92BA-307EEB488AA6}"/>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398391" y="4543649"/>
            <a:ext cx="343070" cy="494211"/>
          </a:xfrm>
          <a:prstGeom prst="rect">
            <a:avLst/>
          </a:prstGeom>
        </p:spPr>
      </p:pic>
      <p:sp>
        <p:nvSpPr>
          <p:cNvPr id="16" name="Rektangulär 34">
            <a:extLst>
              <a:ext uri="{FF2B5EF4-FFF2-40B4-BE49-F238E27FC236}">
                <a16:creationId xmlns:a16="http://schemas.microsoft.com/office/drawing/2014/main" id="{8DF7AEEB-A877-4421-9D67-A1F0C43C8F40}"/>
              </a:ext>
            </a:extLst>
          </p:cNvPr>
          <p:cNvSpPr/>
          <p:nvPr/>
        </p:nvSpPr>
        <p:spPr>
          <a:xfrm>
            <a:off x="2090097" y="4647047"/>
            <a:ext cx="3251201" cy="394210"/>
          </a:xfrm>
          <a:prstGeom prst="rect">
            <a:avLst/>
          </a:prstGeom>
        </p:spPr>
        <p:txBody>
          <a:bodyPr wrap="square" rtlCol="0">
            <a:spAutoFit/>
          </a:bodyPr>
          <a:lstStyle/>
          <a:p>
            <a:pPr rtl="0">
              <a:lnSpc>
                <a:spcPct val="120000"/>
              </a:lnSpc>
            </a:pPr>
            <a:r>
              <a:rPr lang="sv-SE" b="1" dirty="0">
                <a:solidFill>
                  <a:schemeClr val="bg1"/>
                </a:solidFill>
                <a:latin typeface="Arial" panose="020B0604020202020204" pitchFamily="34" charset="0"/>
                <a:ea typeface="Lato" panose="020F0502020204030203" pitchFamily="34" charset="0"/>
                <a:cs typeface="Arial" panose="020B0604020202020204" pitchFamily="34" charset="0"/>
              </a:rPr>
              <a:t>Tillbakadragen</a:t>
            </a:r>
          </a:p>
        </p:txBody>
      </p:sp>
      <p:pic>
        <p:nvPicPr>
          <p:cNvPr id="19" name="Bild 33" descr="Kaffemugg-ikon">
            <a:extLst>
              <a:ext uri="{FF2B5EF4-FFF2-40B4-BE49-F238E27FC236}">
                <a16:creationId xmlns:a16="http://schemas.microsoft.com/office/drawing/2014/main" id="{BF35E2F4-59B7-4459-90CA-3F8F78E998CA}"/>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482281" y="5132274"/>
            <a:ext cx="343070" cy="494211"/>
          </a:xfrm>
          <a:prstGeom prst="rect">
            <a:avLst/>
          </a:prstGeom>
        </p:spPr>
      </p:pic>
      <p:sp>
        <p:nvSpPr>
          <p:cNvPr id="20" name="Rektangulär 34">
            <a:extLst>
              <a:ext uri="{FF2B5EF4-FFF2-40B4-BE49-F238E27FC236}">
                <a16:creationId xmlns:a16="http://schemas.microsoft.com/office/drawing/2014/main" id="{FE650060-AA91-4743-BE2B-B962722CAD32}"/>
              </a:ext>
            </a:extLst>
          </p:cNvPr>
          <p:cNvSpPr/>
          <p:nvPr/>
        </p:nvSpPr>
        <p:spPr>
          <a:xfrm>
            <a:off x="2173987" y="5235672"/>
            <a:ext cx="3251201" cy="394210"/>
          </a:xfrm>
          <a:prstGeom prst="rect">
            <a:avLst/>
          </a:prstGeom>
        </p:spPr>
        <p:txBody>
          <a:bodyPr wrap="square" rtlCol="0">
            <a:spAutoFit/>
          </a:bodyPr>
          <a:lstStyle/>
          <a:p>
            <a:pPr rtl="0">
              <a:lnSpc>
                <a:spcPct val="120000"/>
              </a:lnSpc>
            </a:pPr>
            <a:r>
              <a:rPr lang="sv-SE" b="1" dirty="0">
                <a:solidFill>
                  <a:schemeClr val="bg1"/>
                </a:solidFill>
                <a:latin typeface="Arial" panose="020B0604020202020204" pitchFamily="34" charset="0"/>
                <a:ea typeface="Lato" panose="020F0502020204030203" pitchFamily="34" charset="0"/>
                <a:cs typeface="Arial" panose="020B0604020202020204" pitchFamily="34" charset="0"/>
              </a:rPr>
              <a:t>Tappar fokus</a:t>
            </a:r>
          </a:p>
        </p:txBody>
      </p:sp>
    </p:spTree>
    <p:extLst>
      <p:ext uri="{BB962C8B-B14F-4D97-AF65-F5344CB8AC3E}">
        <p14:creationId xmlns:p14="http://schemas.microsoft.com/office/powerpoint/2010/main" val="147743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p:tgtEl>
                                          <p:spTgt spid="29"/>
                                        </p:tgtEl>
                                        <p:attrNameLst>
                                          <p:attrName>ppt_x</p:attrName>
                                        </p:attrNameLst>
                                      </p:cBhvr>
                                      <p:tavLst>
                                        <p:tav tm="0">
                                          <p:val>
                                            <p:strVal val="#ppt_x-#ppt_w*1.125000"/>
                                          </p:val>
                                        </p:tav>
                                        <p:tav tm="100000">
                                          <p:val>
                                            <p:strVal val="#ppt_x"/>
                                          </p:val>
                                        </p:tav>
                                      </p:tavLst>
                                    </p:anim>
                                    <p:animEffect transition="in" filter="wipe(right)">
                                      <p:cBhvr>
                                        <p:cTn id="8" dur="500"/>
                                        <p:tgtEl>
                                          <p:spTgt spid="29"/>
                                        </p:tgtEl>
                                      </p:cBhvr>
                                    </p:animEffect>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38"/>
                                        </p:tgtEl>
                                        <p:attrNameLst>
                                          <p:attrName>style.visibility</p:attrName>
                                        </p:attrNameLst>
                                      </p:cBhvr>
                                      <p:to>
                                        <p:strVal val="visible"/>
                                      </p:to>
                                    </p:set>
                                    <p:anim calcmode="lin" valueType="num">
                                      <p:cBhvr>
                                        <p:cTn id="12" dur="500" fill="hold"/>
                                        <p:tgtEl>
                                          <p:spTgt spid="38"/>
                                        </p:tgtEl>
                                        <p:attrNameLst>
                                          <p:attrName>ppt_w</p:attrName>
                                        </p:attrNameLst>
                                      </p:cBhvr>
                                      <p:tavLst>
                                        <p:tav tm="0">
                                          <p:val>
                                            <p:fltVal val="0"/>
                                          </p:val>
                                        </p:tav>
                                        <p:tav tm="100000">
                                          <p:val>
                                            <p:strVal val="#ppt_w"/>
                                          </p:val>
                                        </p:tav>
                                      </p:tavLst>
                                    </p:anim>
                                    <p:anim calcmode="lin" valueType="num">
                                      <p:cBhvr>
                                        <p:cTn id="13" dur="500" fill="hold"/>
                                        <p:tgtEl>
                                          <p:spTgt spid="38"/>
                                        </p:tgtEl>
                                        <p:attrNameLst>
                                          <p:attrName>ppt_h</p:attrName>
                                        </p:attrNameLst>
                                      </p:cBhvr>
                                      <p:tavLst>
                                        <p:tav tm="0">
                                          <p:val>
                                            <p:fltVal val="0"/>
                                          </p:val>
                                        </p:tav>
                                        <p:tav tm="100000">
                                          <p:val>
                                            <p:strVal val="#ppt_h"/>
                                          </p:val>
                                        </p:tav>
                                      </p:tavLst>
                                    </p:anim>
                                    <p:animEffect transition="in" filter="fade">
                                      <p:cBhvr>
                                        <p:cTn id="14" dur="500"/>
                                        <p:tgtEl>
                                          <p:spTgt spid="38"/>
                                        </p:tgtEl>
                                      </p:cBhvr>
                                    </p:animEffect>
                                  </p:childTnLst>
                                </p:cTn>
                              </p:par>
                              <p:par>
                                <p:cTn id="15" presetID="26" presetClass="emph" presetSubtype="0" fill="hold" nodeType="withEffect">
                                  <p:stCondLst>
                                    <p:cond delay="250"/>
                                  </p:stCondLst>
                                  <p:childTnLst>
                                    <p:animEffect transition="out" filter="fade">
                                      <p:cBhvr>
                                        <p:cTn id="16" dur="500" tmFilter="0, 0; .2, .5; .8, .5; 1, 0"/>
                                        <p:tgtEl>
                                          <p:spTgt spid="38"/>
                                        </p:tgtEl>
                                      </p:cBhvr>
                                    </p:animEffect>
                                    <p:animScale>
                                      <p:cBhvr>
                                        <p:cTn id="17" dur="250" autoRev="1" fill="hold"/>
                                        <p:tgtEl>
                                          <p:spTgt spid="38"/>
                                        </p:tgtEl>
                                      </p:cBhvr>
                                      <p:by x="105000" y="105000"/>
                                    </p:animScale>
                                  </p:childTnLst>
                                </p:cTn>
                              </p:par>
                            </p:childTnLst>
                          </p:cTn>
                        </p:par>
                        <p:par>
                          <p:cTn id="18" fill="hold">
                            <p:stCondLst>
                              <p:cond delay="1250"/>
                            </p:stCondLst>
                            <p:childTnLst>
                              <p:par>
                                <p:cTn id="19" presetID="22" presetClass="entr" presetSubtype="8"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childTnLst>
                          </p:cTn>
                        </p:par>
                        <p:par>
                          <p:cTn id="22" fill="hold">
                            <p:stCondLst>
                              <p:cond delay="1750"/>
                            </p:stCondLst>
                            <p:childTnLst>
                              <p:par>
                                <p:cTn id="23" presetID="53" presetClass="entr" presetSubtype="16" fill="hold" nodeType="afterEffect">
                                  <p:stCondLst>
                                    <p:cond delay="0"/>
                                  </p:stCondLst>
                                  <p:childTnLst>
                                    <p:set>
                                      <p:cBhvr>
                                        <p:cTn id="24" dur="1" fill="hold">
                                          <p:stCondLst>
                                            <p:cond delay="0"/>
                                          </p:stCondLst>
                                        </p:cTn>
                                        <p:tgtEl>
                                          <p:spTgt spid="31"/>
                                        </p:tgtEl>
                                        <p:attrNameLst>
                                          <p:attrName>style.visibility</p:attrName>
                                        </p:attrNameLst>
                                      </p:cBhvr>
                                      <p:to>
                                        <p:strVal val="visible"/>
                                      </p:to>
                                    </p:set>
                                    <p:anim calcmode="lin" valueType="num">
                                      <p:cBhvr>
                                        <p:cTn id="25" dur="500" fill="hold"/>
                                        <p:tgtEl>
                                          <p:spTgt spid="31"/>
                                        </p:tgtEl>
                                        <p:attrNameLst>
                                          <p:attrName>ppt_w</p:attrName>
                                        </p:attrNameLst>
                                      </p:cBhvr>
                                      <p:tavLst>
                                        <p:tav tm="0">
                                          <p:val>
                                            <p:fltVal val="0"/>
                                          </p:val>
                                        </p:tav>
                                        <p:tav tm="100000">
                                          <p:val>
                                            <p:strVal val="#ppt_w"/>
                                          </p:val>
                                        </p:tav>
                                      </p:tavLst>
                                    </p:anim>
                                    <p:anim calcmode="lin" valueType="num">
                                      <p:cBhvr>
                                        <p:cTn id="26" dur="500" fill="hold"/>
                                        <p:tgtEl>
                                          <p:spTgt spid="31"/>
                                        </p:tgtEl>
                                        <p:attrNameLst>
                                          <p:attrName>ppt_h</p:attrName>
                                        </p:attrNameLst>
                                      </p:cBhvr>
                                      <p:tavLst>
                                        <p:tav tm="0">
                                          <p:val>
                                            <p:fltVal val="0"/>
                                          </p:val>
                                        </p:tav>
                                        <p:tav tm="100000">
                                          <p:val>
                                            <p:strVal val="#ppt_h"/>
                                          </p:val>
                                        </p:tav>
                                      </p:tavLst>
                                    </p:anim>
                                    <p:animEffect transition="in" filter="fade">
                                      <p:cBhvr>
                                        <p:cTn id="27" dur="500"/>
                                        <p:tgtEl>
                                          <p:spTgt spid="31"/>
                                        </p:tgtEl>
                                      </p:cBhvr>
                                    </p:animEffect>
                                  </p:childTnLst>
                                </p:cTn>
                              </p:par>
                              <p:par>
                                <p:cTn id="28" presetID="26" presetClass="emph" presetSubtype="0" fill="hold" nodeType="withEffect">
                                  <p:stCondLst>
                                    <p:cond delay="250"/>
                                  </p:stCondLst>
                                  <p:childTnLst>
                                    <p:animEffect transition="out" filter="fade">
                                      <p:cBhvr>
                                        <p:cTn id="29" dur="500" tmFilter="0, 0; .2, .5; .8, .5; 1, 0"/>
                                        <p:tgtEl>
                                          <p:spTgt spid="31"/>
                                        </p:tgtEl>
                                      </p:cBhvr>
                                    </p:animEffect>
                                    <p:animScale>
                                      <p:cBhvr>
                                        <p:cTn id="30" dur="250" autoRev="1" fill="hold"/>
                                        <p:tgtEl>
                                          <p:spTgt spid="31"/>
                                        </p:tgtEl>
                                      </p:cBhvr>
                                      <p:by x="105000" y="105000"/>
                                    </p:animScale>
                                  </p:childTnLst>
                                </p:cTn>
                              </p:par>
                            </p:childTnLst>
                          </p:cTn>
                        </p:par>
                        <p:par>
                          <p:cTn id="31" fill="hold">
                            <p:stCondLst>
                              <p:cond delay="2500"/>
                            </p:stCondLst>
                            <p:childTnLst>
                              <p:par>
                                <p:cTn id="32" presetID="22" presetClass="entr" presetSubtype="8" fill="hold" grpId="0" nodeType="after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wipe(left)">
                                      <p:cBhvr>
                                        <p:cTn id="34" dur="500"/>
                                        <p:tgtEl>
                                          <p:spTgt spid="32"/>
                                        </p:tgtEl>
                                      </p:cBhvr>
                                    </p:animEffect>
                                  </p:childTnLst>
                                </p:cTn>
                              </p:par>
                            </p:childTnLst>
                          </p:cTn>
                        </p:par>
                        <p:par>
                          <p:cTn id="35" fill="hold">
                            <p:stCondLst>
                              <p:cond delay="3000"/>
                            </p:stCondLst>
                            <p:childTnLst>
                              <p:par>
                                <p:cTn id="36" presetID="53" presetClass="entr" presetSubtype="16" fill="hold" nodeType="afterEffect">
                                  <p:stCondLst>
                                    <p:cond delay="0"/>
                                  </p:stCondLst>
                                  <p:childTnLst>
                                    <p:set>
                                      <p:cBhvr>
                                        <p:cTn id="37" dur="1" fill="hold">
                                          <p:stCondLst>
                                            <p:cond delay="0"/>
                                          </p:stCondLst>
                                        </p:cTn>
                                        <p:tgtEl>
                                          <p:spTgt spid="34"/>
                                        </p:tgtEl>
                                        <p:attrNameLst>
                                          <p:attrName>style.visibility</p:attrName>
                                        </p:attrNameLst>
                                      </p:cBhvr>
                                      <p:to>
                                        <p:strVal val="visible"/>
                                      </p:to>
                                    </p:set>
                                    <p:anim calcmode="lin" valueType="num">
                                      <p:cBhvr>
                                        <p:cTn id="38" dur="500" fill="hold"/>
                                        <p:tgtEl>
                                          <p:spTgt spid="34"/>
                                        </p:tgtEl>
                                        <p:attrNameLst>
                                          <p:attrName>ppt_w</p:attrName>
                                        </p:attrNameLst>
                                      </p:cBhvr>
                                      <p:tavLst>
                                        <p:tav tm="0">
                                          <p:val>
                                            <p:fltVal val="0"/>
                                          </p:val>
                                        </p:tav>
                                        <p:tav tm="100000">
                                          <p:val>
                                            <p:strVal val="#ppt_w"/>
                                          </p:val>
                                        </p:tav>
                                      </p:tavLst>
                                    </p:anim>
                                    <p:anim calcmode="lin" valueType="num">
                                      <p:cBhvr>
                                        <p:cTn id="39" dur="500" fill="hold"/>
                                        <p:tgtEl>
                                          <p:spTgt spid="34"/>
                                        </p:tgtEl>
                                        <p:attrNameLst>
                                          <p:attrName>ppt_h</p:attrName>
                                        </p:attrNameLst>
                                      </p:cBhvr>
                                      <p:tavLst>
                                        <p:tav tm="0">
                                          <p:val>
                                            <p:fltVal val="0"/>
                                          </p:val>
                                        </p:tav>
                                        <p:tav tm="100000">
                                          <p:val>
                                            <p:strVal val="#ppt_h"/>
                                          </p:val>
                                        </p:tav>
                                      </p:tavLst>
                                    </p:anim>
                                    <p:animEffect transition="in" filter="fade">
                                      <p:cBhvr>
                                        <p:cTn id="40" dur="500"/>
                                        <p:tgtEl>
                                          <p:spTgt spid="34"/>
                                        </p:tgtEl>
                                      </p:cBhvr>
                                    </p:animEffect>
                                  </p:childTnLst>
                                </p:cTn>
                              </p:par>
                              <p:par>
                                <p:cTn id="41" presetID="26" presetClass="emph" presetSubtype="0" fill="hold" nodeType="withEffect">
                                  <p:stCondLst>
                                    <p:cond delay="250"/>
                                  </p:stCondLst>
                                  <p:childTnLst>
                                    <p:animEffect transition="out" filter="fade">
                                      <p:cBhvr>
                                        <p:cTn id="42" dur="500" tmFilter="0, 0; .2, .5; .8, .5; 1, 0"/>
                                        <p:tgtEl>
                                          <p:spTgt spid="34"/>
                                        </p:tgtEl>
                                      </p:cBhvr>
                                    </p:animEffect>
                                    <p:animScale>
                                      <p:cBhvr>
                                        <p:cTn id="43" dur="250" autoRev="1" fill="hold"/>
                                        <p:tgtEl>
                                          <p:spTgt spid="34"/>
                                        </p:tgtEl>
                                      </p:cBhvr>
                                      <p:by x="105000" y="105000"/>
                                    </p:animScale>
                                  </p:childTnLst>
                                </p:cTn>
                              </p:par>
                            </p:childTnLst>
                          </p:cTn>
                        </p:par>
                        <p:par>
                          <p:cTn id="44" fill="hold">
                            <p:stCondLst>
                              <p:cond delay="3750"/>
                            </p:stCondLst>
                            <p:childTnLst>
                              <p:par>
                                <p:cTn id="45" presetID="22" presetClass="entr" presetSubtype="8" fill="hold" grpId="0" nodeType="after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wipe(left)">
                                      <p:cBhvr>
                                        <p:cTn id="47" dur="500"/>
                                        <p:tgtEl>
                                          <p:spTgt spid="35"/>
                                        </p:tgtEl>
                                      </p:cBhvr>
                                    </p:animEffect>
                                  </p:childTnLst>
                                </p:cTn>
                              </p:par>
                            </p:childTnLst>
                          </p:cTn>
                        </p:par>
                        <p:par>
                          <p:cTn id="48" fill="hold">
                            <p:stCondLst>
                              <p:cond delay="4250"/>
                            </p:stCondLst>
                            <p:childTnLst>
                              <p:par>
                                <p:cTn id="49" presetID="53" presetClass="entr" presetSubtype="16" fill="hold" nodeType="after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p:cTn id="51" dur="500" fill="hold"/>
                                        <p:tgtEl>
                                          <p:spTgt spid="15"/>
                                        </p:tgtEl>
                                        <p:attrNameLst>
                                          <p:attrName>ppt_w</p:attrName>
                                        </p:attrNameLst>
                                      </p:cBhvr>
                                      <p:tavLst>
                                        <p:tav tm="0">
                                          <p:val>
                                            <p:fltVal val="0"/>
                                          </p:val>
                                        </p:tav>
                                        <p:tav tm="100000">
                                          <p:val>
                                            <p:strVal val="#ppt_w"/>
                                          </p:val>
                                        </p:tav>
                                      </p:tavLst>
                                    </p:anim>
                                    <p:anim calcmode="lin" valueType="num">
                                      <p:cBhvr>
                                        <p:cTn id="52" dur="500" fill="hold"/>
                                        <p:tgtEl>
                                          <p:spTgt spid="15"/>
                                        </p:tgtEl>
                                        <p:attrNameLst>
                                          <p:attrName>ppt_h</p:attrName>
                                        </p:attrNameLst>
                                      </p:cBhvr>
                                      <p:tavLst>
                                        <p:tav tm="0">
                                          <p:val>
                                            <p:fltVal val="0"/>
                                          </p:val>
                                        </p:tav>
                                        <p:tav tm="100000">
                                          <p:val>
                                            <p:strVal val="#ppt_h"/>
                                          </p:val>
                                        </p:tav>
                                      </p:tavLst>
                                    </p:anim>
                                    <p:animEffect transition="in" filter="fade">
                                      <p:cBhvr>
                                        <p:cTn id="53" dur="500"/>
                                        <p:tgtEl>
                                          <p:spTgt spid="15"/>
                                        </p:tgtEl>
                                      </p:cBhvr>
                                    </p:animEffect>
                                  </p:childTnLst>
                                </p:cTn>
                              </p:par>
                              <p:par>
                                <p:cTn id="54" presetID="26" presetClass="emph" presetSubtype="0" fill="hold" nodeType="withEffect">
                                  <p:stCondLst>
                                    <p:cond delay="250"/>
                                  </p:stCondLst>
                                  <p:childTnLst>
                                    <p:animEffect transition="out" filter="fade">
                                      <p:cBhvr>
                                        <p:cTn id="55" dur="500" tmFilter="0, 0; .2, .5; .8, .5; 1, 0"/>
                                        <p:tgtEl>
                                          <p:spTgt spid="15"/>
                                        </p:tgtEl>
                                      </p:cBhvr>
                                    </p:animEffect>
                                    <p:animScale>
                                      <p:cBhvr>
                                        <p:cTn id="56" dur="250" autoRev="1" fill="hold"/>
                                        <p:tgtEl>
                                          <p:spTgt spid="15"/>
                                        </p:tgtEl>
                                      </p:cBhvr>
                                      <p:by x="105000" y="105000"/>
                                    </p:animScale>
                                  </p:childTnLst>
                                </p:cTn>
                              </p:par>
                            </p:childTnLst>
                          </p:cTn>
                        </p:par>
                        <p:par>
                          <p:cTn id="57" fill="hold">
                            <p:stCondLst>
                              <p:cond delay="5000"/>
                            </p:stCondLst>
                            <p:childTnLst>
                              <p:par>
                                <p:cTn id="58" presetID="22" presetClass="entr" presetSubtype="8" fill="hold" grpId="0" nodeType="after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wipe(left)">
                                      <p:cBhvr>
                                        <p:cTn id="60" dur="500"/>
                                        <p:tgtEl>
                                          <p:spTgt spid="16"/>
                                        </p:tgtEl>
                                      </p:cBhvr>
                                    </p:animEffect>
                                  </p:childTnLst>
                                </p:cTn>
                              </p:par>
                            </p:childTnLst>
                          </p:cTn>
                        </p:par>
                        <p:par>
                          <p:cTn id="61" fill="hold">
                            <p:stCondLst>
                              <p:cond delay="5500"/>
                            </p:stCondLst>
                            <p:childTnLst>
                              <p:par>
                                <p:cTn id="62" presetID="53" presetClass="entr" presetSubtype="16" fill="hold" nodeType="afterEffect">
                                  <p:stCondLst>
                                    <p:cond delay="0"/>
                                  </p:stCondLst>
                                  <p:childTnLst>
                                    <p:set>
                                      <p:cBhvr>
                                        <p:cTn id="63" dur="1" fill="hold">
                                          <p:stCondLst>
                                            <p:cond delay="0"/>
                                          </p:stCondLst>
                                        </p:cTn>
                                        <p:tgtEl>
                                          <p:spTgt spid="19"/>
                                        </p:tgtEl>
                                        <p:attrNameLst>
                                          <p:attrName>style.visibility</p:attrName>
                                        </p:attrNameLst>
                                      </p:cBhvr>
                                      <p:to>
                                        <p:strVal val="visible"/>
                                      </p:to>
                                    </p:set>
                                    <p:anim calcmode="lin" valueType="num">
                                      <p:cBhvr>
                                        <p:cTn id="64" dur="500" fill="hold"/>
                                        <p:tgtEl>
                                          <p:spTgt spid="19"/>
                                        </p:tgtEl>
                                        <p:attrNameLst>
                                          <p:attrName>ppt_w</p:attrName>
                                        </p:attrNameLst>
                                      </p:cBhvr>
                                      <p:tavLst>
                                        <p:tav tm="0">
                                          <p:val>
                                            <p:fltVal val="0"/>
                                          </p:val>
                                        </p:tav>
                                        <p:tav tm="100000">
                                          <p:val>
                                            <p:strVal val="#ppt_w"/>
                                          </p:val>
                                        </p:tav>
                                      </p:tavLst>
                                    </p:anim>
                                    <p:anim calcmode="lin" valueType="num">
                                      <p:cBhvr>
                                        <p:cTn id="65" dur="500" fill="hold"/>
                                        <p:tgtEl>
                                          <p:spTgt spid="19"/>
                                        </p:tgtEl>
                                        <p:attrNameLst>
                                          <p:attrName>ppt_h</p:attrName>
                                        </p:attrNameLst>
                                      </p:cBhvr>
                                      <p:tavLst>
                                        <p:tav tm="0">
                                          <p:val>
                                            <p:fltVal val="0"/>
                                          </p:val>
                                        </p:tav>
                                        <p:tav tm="100000">
                                          <p:val>
                                            <p:strVal val="#ppt_h"/>
                                          </p:val>
                                        </p:tav>
                                      </p:tavLst>
                                    </p:anim>
                                    <p:animEffect transition="in" filter="fade">
                                      <p:cBhvr>
                                        <p:cTn id="66" dur="500"/>
                                        <p:tgtEl>
                                          <p:spTgt spid="19"/>
                                        </p:tgtEl>
                                      </p:cBhvr>
                                    </p:animEffect>
                                  </p:childTnLst>
                                </p:cTn>
                              </p:par>
                              <p:par>
                                <p:cTn id="67" presetID="26" presetClass="emph" presetSubtype="0" fill="hold" nodeType="withEffect">
                                  <p:stCondLst>
                                    <p:cond delay="250"/>
                                  </p:stCondLst>
                                  <p:childTnLst>
                                    <p:animEffect transition="out" filter="fade">
                                      <p:cBhvr>
                                        <p:cTn id="68" dur="500" tmFilter="0, 0; .2, .5; .8, .5; 1, 0"/>
                                        <p:tgtEl>
                                          <p:spTgt spid="19"/>
                                        </p:tgtEl>
                                      </p:cBhvr>
                                    </p:animEffect>
                                    <p:animScale>
                                      <p:cBhvr>
                                        <p:cTn id="69" dur="250" autoRev="1" fill="hold"/>
                                        <p:tgtEl>
                                          <p:spTgt spid="19"/>
                                        </p:tgtEl>
                                      </p:cBhvr>
                                      <p:by x="105000" y="105000"/>
                                    </p:animScale>
                                  </p:childTnLst>
                                </p:cTn>
                              </p:par>
                            </p:childTnLst>
                          </p:cTn>
                        </p:par>
                        <p:par>
                          <p:cTn id="70" fill="hold">
                            <p:stCondLst>
                              <p:cond delay="6250"/>
                            </p:stCondLst>
                            <p:childTnLst>
                              <p:par>
                                <p:cTn id="71" presetID="22" presetClass="entr" presetSubtype="8" fill="hold" grpId="0" nodeType="after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wipe(left)">
                                      <p:cBhvr>
                                        <p:cTn id="7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10" grpId="0"/>
      <p:bldP spid="32" grpId="0"/>
      <p:bldP spid="35" grpId="0"/>
      <p:bldP spid="16" grpId="0"/>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 name="Textruta 1133"/>
          <p:cNvSpPr txBox="1"/>
          <p:nvPr/>
        </p:nvSpPr>
        <p:spPr>
          <a:xfrm>
            <a:off x="381000" y="243235"/>
            <a:ext cx="7932490" cy="495905"/>
          </a:xfrm>
          <a:prstGeom prst="rect">
            <a:avLst/>
          </a:prstGeom>
          <a:noFill/>
        </p:spPr>
        <p:txBody>
          <a:bodyPr wrap="square" rtlCol="0">
            <a:spAutoFit/>
          </a:bodyPr>
          <a:lstStyle/>
          <a:p>
            <a:pPr rtl="0">
              <a:lnSpc>
                <a:spcPct val="80000"/>
              </a:lnSpc>
            </a:pPr>
            <a:r>
              <a:rPr lang="sv-SE" sz="3200" dirty="0">
                <a:solidFill>
                  <a:schemeClr val="accent1"/>
                </a:solidFill>
                <a:latin typeface="Arial Black" panose="020B0A04020102020204" pitchFamily="34" charset="0"/>
                <a:ea typeface="Lato Black" panose="020F0502020204030203" pitchFamily="34" charset="0"/>
                <a:cs typeface="Lato Black" panose="020F0502020204030203" pitchFamily="34" charset="0"/>
              </a:rPr>
              <a:t>VÅRA PERSONLIGA EGENSKAPER</a:t>
            </a:r>
          </a:p>
        </p:txBody>
      </p:sp>
      <p:grpSp>
        <p:nvGrpSpPr>
          <p:cNvPr id="3" name="Grupp 2">
            <a:extLst>
              <a:ext uri="{C183D7F6-B498-43B3-948B-1728B52AA6E4}">
                <adec:decorative xmlns:adec="http://schemas.microsoft.com/office/drawing/2017/decorative" val="1"/>
              </a:ext>
            </a:extLst>
          </p:cNvPr>
          <p:cNvGrpSpPr/>
          <p:nvPr/>
        </p:nvGrpSpPr>
        <p:grpSpPr>
          <a:xfrm>
            <a:off x="0" y="148425"/>
            <a:ext cx="342900" cy="590715"/>
            <a:chOff x="0" y="148425"/>
            <a:chExt cx="342900" cy="590715"/>
          </a:xfrm>
        </p:grpSpPr>
        <p:sp>
          <p:nvSpPr>
            <p:cNvPr id="2" name="Rektangulär 1"/>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a:p>
          </p:txBody>
        </p:sp>
        <p:sp>
          <p:nvSpPr>
            <p:cNvPr id="49" name="Rektangulär 48"/>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a:p>
          </p:txBody>
        </p:sp>
      </p:grpSp>
      <p:grpSp>
        <p:nvGrpSpPr>
          <p:cNvPr id="4" name="Grupp 3" descr="Kolumn 1 Rubrik"/>
          <p:cNvGrpSpPr/>
          <p:nvPr/>
        </p:nvGrpSpPr>
        <p:grpSpPr>
          <a:xfrm>
            <a:off x="851409" y="1724527"/>
            <a:ext cx="3266127" cy="471428"/>
            <a:chOff x="935299" y="1724527"/>
            <a:chExt cx="3266127" cy="471428"/>
          </a:xfrm>
        </p:grpSpPr>
        <p:sp>
          <p:nvSpPr>
            <p:cNvPr id="5" name="Rektangulär 4">
              <a:extLst>
                <a:ext uri="{C183D7F6-B498-43B3-948B-1728B52AA6E4}">
                  <adec:decorative xmlns:adec="http://schemas.microsoft.com/office/drawing/2017/decorative" val="1"/>
                </a:ext>
              </a:extLst>
            </p:cNvPr>
            <p:cNvSpPr/>
            <p:nvPr/>
          </p:nvSpPr>
          <p:spPr>
            <a:xfrm>
              <a:off x="935299" y="1724527"/>
              <a:ext cx="3266127" cy="47142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sz="1200">
                <a:latin typeface="Arial" panose="020B0604020202020204" pitchFamily="34" charset="0"/>
                <a:ea typeface="Lato" panose="020F0502020204030203" pitchFamily="34" charset="0"/>
                <a:cs typeface="Arial" panose="020B0604020202020204" pitchFamily="34" charset="0"/>
              </a:endParaRPr>
            </a:p>
          </p:txBody>
        </p:sp>
        <p:sp>
          <p:nvSpPr>
            <p:cNvPr id="8" name="Textruta 7"/>
            <p:cNvSpPr txBox="1"/>
            <p:nvPr/>
          </p:nvSpPr>
          <p:spPr>
            <a:xfrm>
              <a:off x="1040131" y="1775575"/>
              <a:ext cx="3056463" cy="369332"/>
            </a:xfrm>
            <a:prstGeom prst="rect">
              <a:avLst/>
            </a:prstGeom>
            <a:noFill/>
          </p:spPr>
          <p:txBody>
            <a:bodyPr wrap="square" rtlCol="0">
              <a:spAutoFit/>
            </a:bodyPr>
            <a:lstStyle/>
            <a:p>
              <a:pPr algn="ctr" rtl="0"/>
              <a:r>
                <a:rPr lang="sv-SE" dirty="0">
                  <a:solidFill>
                    <a:schemeClr val="accent1"/>
                  </a:solidFill>
                  <a:latin typeface="Arial Black" panose="020B0A04020102020204" pitchFamily="34" charset="0"/>
                  <a:ea typeface="Lato Black" panose="020F0502020204030203" pitchFamily="34" charset="0"/>
                  <a:cs typeface="Lato Black" panose="020F0502020204030203" pitchFamily="34" charset="0"/>
                </a:rPr>
                <a:t>HJÄLPSAMMA</a:t>
              </a:r>
            </a:p>
          </p:txBody>
        </p:sp>
      </p:grpSp>
      <p:grpSp>
        <p:nvGrpSpPr>
          <p:cNvPr id="6" name="Grupp 5" descr="Kolumn 1 Text"/>
          <p:cNvGrpSpPr/>
          <p:nvPr/>
        </p:nvGrpSpPr>
        <p:grpSpPr>
          <a:xfrm>
            <a:off x="851409" y="2195955"/>
            <a:ext cx="3266127" cy="1495201"/>
            <a:chOff x="935299" y="2195955"/>
            <a:chExt cx="3266127" cy="3161406"/>
          </a:xfrm>
        </p:grpSpPr>
        <p:sp>
          <p:nvSpPr>
            <p:cNvPr id="51" name="Rektangulär 50">
              <a:extLst>
                <a:ext uri="{C183D7F6-B498-43B3-948B-1728B52AA6E4}">
                  <adec:decorative xmlns:adec="http://schemas.microsoft.com/office/drawing/2017/decorative" val="1"/>
                </a:ext>
              </a:extLst>
            </p:cNvPr>
            <p:cNvSpPr/>
            <p:nvPr/>
          </p:nvSpPr>
          <p:spPr>
            <a:xfrm>
              <a:off x="935299" y="2195955"/>
              <a:ext cx="3266127" cy="316140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sz="1200">
                <a:latin typeface="Arial" panose="020B0604020202020204" pitchFamily="34" charset="0"/>
                <a:ea typeface="Lato" panose="020F0502020204030203" pitchFamily="34" charset="0"/>
                <a:cs typeface="Arial" panose="020B0604020202020204" pitchFamily="34" charset="0"/>
              </a:endParaRPr>
            </a:p>
          </p:txBody>
        </p:sp>
        <p:sp>
          <p:nvSpPr>
            <p:cNvPr id="54" name="Textruta 53"/>
            <p:cNvSpPr txBox="1"/>
            <p:nvPr/>
          </p:nvSpPr>
          <p:spPr>
            <a:xfrm>
              <a:off x="1040131" y="2310374"/>
              <a:ext cx="3056463" cy="2416871"/>
            </a:xfrm>
            <a:prstGeom prst="rect">
              <a:avLst/>
            </a:prstGeom>
            <a:noFill/>
          </p:spPr>
          <p:txBody>
            <a:bodyPr wrap="square" rtlCol="0">
              <a:spAutoFit/>
            </a:bodyPr>
            <a:lstStyle/>
            <a:p>
              <a:pPr marL="171450" indent="-171450" rtl="0">
                <a:lnSpc>
                  <a:spcPct val="200000"/>
                </a:lnSpc>
                <a:buClr>
                  <a:schemeClr val="accent1"/>
                </a:buClr>
                <a:buFont typeface="Arial" panose="020B0604020202020204" pitchFamily="34" charset="0"/>
                <a:buChar char="•"/>
              </a:pPr>
              <a:r>
                <a:rPr lang="sv-SE" sz="1200" dirty="0">
                  <a:solidFill>
                    <a:schemeClr val="tx2"/>
                  </a:solidFill>
                  <a:latin typeface="Arial" panose="020B0604020202020204" pitchFamily="34" charset="0"/>
                  <a:ea typeface="Lato" panose="020F0502020204030203" pitchFamily="34" charset="0"/>
                  <a:cs typeface="Arial" panose="020B0604020202020204" pitchFamily="34" charset="0"/>
                </a:rPr>
                <a:t>Alla vill hjälpa varandra</a:t>
              </a:r>
            </a:p>
            <a:p>
              <a:pPr marL="171450" indent="-171450" rtl="0">
                <a:lnSpc>
                  <a:spcPct val="200000"/>
                </a:lnSpc>
                <a:buClr>
                  <a:schemeClr val="accent1"/>
                </a:buClr>
                <a:buFont typeface="Arial" panose="020B0604020202020204" pitchFamily="34" charset="0"/>
                <a:buChar char="•"/>
              </a:pPr>
              <a:r>
                <a:rPr lang="sv-SE" sz="1200" dirty="0">
                  <a:solidFill>
                    <a:schemeClr val="tx2"/>
                  </a:solidFill>
                  <a:latin typeface="Arial" panose="020B0604020202020204" pitchFamily="34" charset="0"/>
                  <a:ea typeface="Lato" panose="020F0502020204030203" pitchFamily="34" charset="0"/>
                  <a:cs typeface="Arial" panose="020B0604020202020204" pitchFamily="34" charset="0"/>
                </a:rPr>
                <a:t>Lär oss av att hjälpa varandra</a:t>
              </a:r>
            </a:p>
            <a:p>
              <a:pPr marL="171450" indent="-171450" rtl="0">
                <a:lnSpc>
                  <a:spcPct val="200000"/>
                </a:lnSpc>
                <a:buClr>
                  <a:schemeClr val="accent1"/>
                </a:buClr>
                <a:buFont typeface="Arial" panose="020B0604020202020204" pitchFamily="34" charset="0"/>
                <a:buChar char="•"/>
              </a:pPr>
              <a:r>
                <a:rPr lang="sv-SE" sz="1200" dirty="0">
                  <a:solidFill>
                    <a:schemeClr val="tx2"/>
                  </a:solidFill>
                  <a:latin typeface="Arial" panose="020B0604020202020204" pitchFamily="34" charset="0"/>
                  <a:ea typeface="Lato" panose="020F0502020204030203" pitchFamily="34" charset="0"/>
                  <a:cs typeface="Arial" panose="020B0604020202020204" pitchFamily="34" charset="0"/>
                </a:rPr>
                <a:t>Kan bromsa det egna arbetet</a:t>
              </a:r>
            </a:p>
          </p:txBody>
        </p:sp>
      </p:grpSp>
      <p:grpSp>
        <p:nvGrpSpPr>
          <p:cNvPr id="10" name="Grupp 9" descr="Kolumn 2 Rubrik"/>
          <p:cNvGrpSpPr/>
          <p:nvPr/>
        </p:nvGrpSpPr>
        <p:grpSpPr>
          <a:xfrm>
            <a:off x="4174791" y="1724527"/>
            <a:ext cx="3836695" cy="471428"/>
            <a:chOff x="4335651" y="1724527"/>
            <a:chExt cx="3527638" cy="471428"/>
          </a:xfrm>
        </p:grpSpPr>
        <p:sp>
          <p:nvSpPr>
            <p:cNvPr id="48" name="Rektangulär 47">
              <a:extLst>
                <a:ext uri="{C183D7F6-B498-43B3-948B-1728B52AA6E4}">
                  <adec:decorative xmlns:adec="http://schemas.microsoft.com/office/drawing/2017/decorative" val="1"/>
                </a:ext>
              </a:extLst>
            </p:cNvPr>
            <p:cNvSpPr/>
            <p:nvPr/>
          </p:nvSpPr>
          <p:spPr>
            <a:xfrm>
              <a:off x="4462937" y="1724527"/>
              <a:ext cx="3266127" cy="47142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sz="1200">
                <a:latin typeface="Arial" panose="020B0604020202020204" pitchFamily="34" charset="0"/>
                <a:ea typeface="Lato" panose="020F0502020204030203" pitchFamily="34" charset="0"/>
                <a:cs typeface="Arial" panose="020B0604020202020204" pitchFamily="34" charset="0"/>
              </a:endParaRPr>
            </a:p>
          </p:txBody>
        </p:sp>
        <p:sp>
          <p:nvSpPr>
            <p:cNvPr id="46" name="Textruta 45"/>
            <p:cNvSpPr txBox="1"/>
            <p:nvPr/>
          </p:nvSpPr>
          <p:spPr>
            <a:xfrm>
              <a:off x="4335651" y="1775575"/>
              <a:ext cx="3527638" cy="369332"/>
            </a:xfrm>
            <a:prstGeom prst="rect">
              <a:avLst/>
            </a:prstGeom>
            <a:noFill/>
          </p:spPr>
          <p:txBody>
            <a:bodyPr wrap="square" rtlCol="0">
              <a:spAutoFit/>
            </a:bodyPr>
            <a:lstStyle/>
            <a:p>
              <a:pPr algn="ctr" rtl="0"/>
              <a:r>
                <a:rPr lang="sv-SE" dirty="0">
                  <a:solidFill>
                    <a:schemeClr val="accent1"/>
                  </a:solidFill>
                  <a:latin typeface="Arial Black" panose="020B0A04020102020204" pitchFamily="34" charset="0"/>
                  <a:ea typeface="Lato Black" panose="020F0502020204030203" pitchFamily="34" charset="0"/>
                  <a:cs typeface="Lato Black" panose="020F0502020204030203" pitchFamily="34" charset="0"/>
                </a:rPr>
                <a:t>ÖPPNA FÖR FÖRÄNDRING</a:t>
              </a:r>
            </a:p>
          </p:txBody>
        </p:sp>
      </p:grpSp>
      <p:grpSp>
        <p:nvGrpSpPr>
          <p:cNvPr id="11" name="Grupp 10" descr="Kolumn 2 text"/>
          <p:cNvGrpSpPr/>
          <p:nvPr/>
        </p:nvGrpSpPr>
        <p:grpSpPr>
          <a:xfrm>
            <a:off x="4303552" y="2195955"/>
            <a:ext cx="3581577" cy="1495201"/>
            <a:chOff x="4462937" y="2195955"/>
            <a:chExt cx="3266127" cy="3161406"/>
          </a:xfrm>
        </p:grpSpPr>
        <p:sp>
          <p:nvSpPr>
            <p:cNvPr id="50" name="Rektangulär 49">
              <a:extLst>
                <a:ext uri="{C183D7F6-B498-43B3-948B-1728B52AA6E4}">
                  <adec:decorative xmlns:adec="http://schemas.microsoft.com/office/drawing/2017/decorative" val="1"/>
                </a:ext>
              </a:extLst>
            </p:cNvPr>
            <p:cNvSpPr/>
            <p:nvPr/>
          </p:nvSpPr>
          <p:spPr>
            <a:xfrm>
              <a:off x="4462937" y="2195955"/>
              <a:ext cx="3266127" cy="316140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sz="1200">
                <a:latin typeface="Arial" panose="020B0604020202020204" pitchFamily="34" charset="0"/>
                <a:ea typeface="Lato" panose="020F0502020204030203" pitchFamily="34" charset="0"/>
                <a:cs typeface="Arial" panose="020B0604020202020204" pitchFamily="34" charset="0"/>
              </a:endParaRPr>
            </a:p>
          </p:txBody>
        </p:sp>
        <p:sp>
          <p:nvSpPr>
            <p:cNvPr id="47" name="Textruta 46"/>
            <p:cNvSpPr txBox="1"/>
            <p:nvPr/>
          </p:nvSpPr>
          <p:spPr>
            <a:xfrm>
              <a:off x="4567769" y="2310374"/>
              <a:ext cx="3056463" cy="2416871"/>
            </a:xfrm>
            <a:prstGeom prst="rect">
              <a:avLst/>
            </a:prstGeom>
            <a:noFill/>
          </p:spPr>
          <p:txBody>
            <a:bodyPr wrap="square" rtlCol="0">
              <a:spAutoFit/>
            </a:bodyPr>
            <a:lstStyle/>
            <a:p>
              <a:pPr marL="171450" indent="-171450" rtl="0">
                <a:lnSpc>
                  <a:spcPct val="200000"/>
                </a:lnSpc>
                <a:buClr>
                  <a:schemeClr val="accent1"/>
                </a:buClr>
                <a:buFont typeface="Arial" panose="020B0604020202020204" pitchFamily="34" charset="0"/>
                <a:buChar char="•"/>
              </a:pPr>
              <a:r>
                <a:rPr lang="sv-SE" sz="1200" dirty="0">
                  <a:solidFill>
                    <a:schemeClr val="tx2"/>
                  </a:solidFill>
                  <a:latin typeface="Arial" panose="020B0604020202020204" pitchFamily="34" charset="0"/>
                  <a:ea typeface="Lato" panose="020F0502020204030203" pitchFamily="34" charset="0"/>
                  <a:cs typeface="Arial" panose="020B0604020202020204" pitchFamily="34" charset="0"/>
                </a:rPr>
                <a:t>Om vi tycker olika</a:t>
              </a:r>
            </a:p>
            <a:p>
              <a:pPr marL="171450" indent="-171450" rtl="0">
                <a:lnSpc>
                  <a:spcPct val="200000"/>
                </a:lnSpc>
                <a:buClr>
                  <a:schemeClr val="accent1"/>
                </a:buClr>
                <a:buFont typeface="Arial" panose="020B0604020202020204" pitchFamily="34" charset="0"/>
                <a:buChar char="•"/>
              </a:pPr>
              <a:r>
                <a:rPr lang="sv-SE" sz="1200" dirty="0">
                  <a:solidFill>
                    <a:schemeClr val="tx2"/>
                  </a:solidFill>
                  <a:latin typeface="Arial" panose="020B0604020202020204" pitchFamily="34" charset="0"/>
                  <a:ea typeface="Lato" panose="020F0502020204030203" pitchFamily="34" charset="0"/>
                  <a:cs typeface="Arial" panose="020B0604020202020204" pitchFamily="34" charset="0"/>
                </a:rPr>
                <a:t>Justera mötestider efter ev. förhinder</a:t>
              </a:r>
            </a:p>
            <a:p>
              <a:pPr marL="171450" indent="-171450" rtl="0">
                <a:lnSpc>
                  <a:spcPct val="200000"/>
                </a:lnSpc>
                <a:buClr>
                  <a:schemeClr val="accent1"/>
                </a:buClr>
                <a:buFont typeface="Arial" panose="020B0604020202020204" pitchFamily="34" charset="0"/>
                <a:buChar char="•"/>
              </a:pPr>
              <a:r>
                <a:rPr lang="sv-SE" sz="1200" dirty="0">
                  <a:solidFill>
                    <a:schemeClr val="tx2"/>
                  </a:solidFill>
                  <a:latin typeface="Arial" panose="020B0604020202020204" pitchFamily="34" charset="0"/>
                  <a:ea typeface="Lato" panose="020F0502020204030203" pitchFamily="34" charset="0"/>
                  <a:cs typeface="Arial" panose="020B0604020202020204" pitchFamily="34" charset="0"/>
                </a:rPr>
                <a:t>Kan dra ut på tiden</a:t>
              </a:r>
            </a:p>
          </p:txBody>
        </p:sp>
      </p:grpSp>
      <p:grpSp>
        <p:nvGrpSpPr>
          <p:cNvPr id="12" name="Grupp 11" descr="Kolumn 3 Rubrik"/>
          <p:cNvGrpSpPr/>
          <p:nvPr/>
        </p:nvGrpSpPr>
        <p:grpSpPr>
          <a:xfrm>
            <a:off x="8074465" y="1724527"/>
            <a:ext cx="3266127" cy="471428"/>
            <a:chOff x="7990575" y="1724527"/>
            <a:chExt cx="3266127" cy="471428"/>
          </a:xfrm>
        </p:grpSpPr>
        <p:sp>
          <p:nvSpPr>
            <p:cNvPr id="81" name="Rektangulär 80">
              <a:extLst>
                <a:ext uri="{C183D7F6-B498-43B3-948B-1728B52AA6E4}">
                  <adec:decorative xmlns:adec="http://schemas.microsoft.com/office/drawing/2017/decorative" val="1"/>
                </a:ext>
              </a:extLst>
            </p:cNvPr>
            <p:cNvSpPr/>
            <p:nvPr/>
          </p:nvSpPr>
          <p:spPr>
            <a:xfrm>
              <a:off x="7990575" y="1724527"/>
              <a:ext cx="3266127" cy="47142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sz="1200">
                <a:latin typeface="Arial" panose="020B0604020202020204" pitchFamily="34" charset="0"/>
                <a:ea typeface="Lato" panose="020F0502020204030203" pitchFamily="34" charset="0"/>
                <a:cs typeface="Arial" panose="020B0604020202020204" pitchFamily="34" charset="0"/>
              </a:endParaRPr>
            </a:p>
          </p:txBody>
        </p:sp>
        <p:sp>
          <p:nvSpPr>
            <p:cNvPr id="55" name="Textruta 54"/>
            <p:cNvSpPr txBox="1"/>
            <p:nvPr/>
          </p:nvSpPr>
          <p:spPr>
            <a:xfrm>
              <a:off x="8095407" y="1775575"/>
              <a:ext cx="3056463" cy="369332"/>
            </a:xfrm>
            <a:prstGeom prst="rect">
              <a:avLst/>
            </a:prstGeom>
            <a:noFill/>
          </p:spPr>
          <p:txBody>
            <a:bodyPr wrap="square" rtlCol="0">
              <a:spAutoFit/>
            </a:bodyPr>
            <a:lstStyle/>
            <a:p>
              <a:pPr algn="ctr" rtl="0"/>
              <a:r>
                <a:rPr lang="sv-SE" dirty="0">
                  <a:solidFill>
                    <a:schemeClr val="accent1"/>
                  </a:solidFill>
                  <a:latin typeface="Arial Black" panose="020B0A04020102020204" pitchFamily="34" charset="0"/>
                  <a:ea typeface="Lato Black" panose="020F0502020204030203" pitchFamily="34" charset="0"/>
                  <a:cs typeface="Lato Black" panose="020F0502020204030203" pitchFamily="34" charset="0"/>
                </a:rPr>
                <a:t>POSITIVA</a:t>
              </a:r>
            </a:p>
          </p:txBody>
        </p:sp>
      </p:grpSp>
      <p:grpSp>
        <p:nvGrpSpPr>
          <p:cNvPr id="13" name="Grupp 12" descr="Kolumn 3 text"/>
          <p:cNvGrpSpPr/>
          <p:nvPr/>
        </p:nvGrpSpPr>
        <p:grpSpPr>
          <a:xfrm>
            <a:off x="8074465" y="2195955"/>
            <a:ext cx="3266127" cy="1495201"/>
            <a:chOff x="7990575" y="2195955"/>
            <a:chExt cx="3266127" cy="3161406"/>
          </a:xfrm>
        </p:grpSpPr>
        <p:sp>
          <p:nvSpPr>
            <p:cNvPr id="82" name="Rektangulär 81">
              <a:extLst>
                <a:ext uri="{C183D7F6-B498-43B3-948B-1728B52AA6E4}">
                  <adec:decorative xmlns:adec="http://schemas.microsoft.com/office/drawing/2017/decorative" val="1"/>
                </a:ext>
              </a:extLst>
            </p:cNvPr>
            <p:cNvSpPr/>
            <p:nvPr/>
          </p:nvSpPr>
          <p:spPr>
            <a:xfrm>
              <a:off x="7990575" y="2195955"/>
              <a:ext cx="3266127" cy="316140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sz="1200">
                <a:latin typeface="Arial" panose="020B0604020202020204" pitchFamily="34" charset="0"/>
                <a:ea typeface="Lato" panose="020F0502020204030203" pitchFamily="34" charset="0"/>
                <a:cs typeface="Arial" panose="020B0604020202020204" pitchFamily="34" charset="0"/>
              </a:endParaRPr>
            </a:p>
          </p:txBody>
        </p:sp>
        <p:sp>
          <p:nvSpPr>
            <p:cNvPr id="80" name="Textruta 79"/>
            <p:cNvSpPr txBox="1"/>
            <p:nvPr/>
          </p:nvSpPr>
          <p:spPr>
            <a:xfrm>
              <a:off x="8095407" y="2310374"/>
              <a:ext cx="3056463" cy="2416871"/>
            </a:xfrm>
            <a:prstGeom prst="rect">
              <a:avLst/>
            </a:prstGeom>
            <a:noFill/>
          </p:spPr>
          <p:txBody>
            <a:bodyPr wrap="square" rtlCol="0">
              <a:spAutoFit/>
            </a:bodyPr>
            <a:lstStyle/>
            <a:p>
              <a:pPr marL="171450" indent="-171450" rtl="0">
                <a:lnSpc>
                  <a:spcPct val="200000"/>
                </a:lnSpc>
                <a:buClr>
                  <a:schemeClr val="accent1"/>
                </a:buClr>
                <a:buFont typeface="Arial" panose="020B0604020202020204" pitchFamily="34" charset="0"/>
                <a:buChar char="•"/>
              </a:pPr>
              <a:r>
                <a:rPr lang="sv-SE" sz="1200" dirty="0">
                  <a:solidFill>
                    <a:schemeClr val="tx2"/>
                  </a:solidFill>
                  <a:latin typeface="Arial" panose="020B0604020202020204" pitchFamily="34" charset="0"/>
                  <a:ea typeface="Lato" panose="020F0502020204030203" pitchFamily="34" charset="0"/>
                  <a:cs typeface="Arial" panose="020B0604020202020204" pitchFamily="34" charset="0"/>
                </a:rPr>
                <a:t>Kollar läget med varandra</a:t>
              </a:r>
            </a:p>
            <a:p>
              <a:pPr marL="171450" indent="-171450" rtl="0">
                <a:lnSpc>
                  <a:spcPct val="200000"/>
                </a:lnSpc>
                <a:buClr>
                  <a:schemeClr val="accent1"/>
                </a:buClr>
                <a:buFont typeface="Arial" panose="020B0604020202020204" pitchFamily="34" charset="0"/>
                <a:buChar char="•"/>
              </a:pPr>
              <a:r>
                <a:rPr lang="sv-SE" sz="1200" dirty="0">
                  <a:solidFill>
                    <a:schemeClr val="tx2"/>
                  </a:solidFill>
                  <a:latin typeface="Arial" panose="020B0604020202020204" pitchFamily="34" charset="0"/>
                  <a:ea typeface="Lato" panose="020F0502020204030203" pitchFamily="34" charset="0"/>
                  <a:cs typeface="Arial" panose="020B0604020202020204" pitchFamily="34" charset="0"/>
                </a:rPr>
                <a:t>Småpratar</a:t>
              </a:r>
            </a:p>
            <a:p>
              <a:pPr marL="171450" indent="-171450" rtl="0">
                <a:lnSpc>
                  <a:spcPct val="200000"/>
                </a:lnSpc>
                <a:buClr>
                  <a:schemeClr val="accent1"/>
                </a:buClr>
                <a:buFont typeface="Arial" panose="020B0604020202020204" pitchFamily="34" charset="0"/>
                <a:buChar char="•"/>
              </a:pPr>
              <a:r>
                <a:rPr lang="sv-SE" sz="1200" dirty="0">
                  <a:solidFill>
                    <a:schemeClr val="tx2"/>
                  </a:solidFill>
                  <a:latin typeface="Arial" panose="020B0604020202020204" pitchFamily="34" charset="0"/>
                  <a:ea typeface="Lato" panose="020F0502020204030203" pitchFamily="34" charset="0"/>
                  <a:cs typeface="Arial" panose="020B0604020202020204" pitchFamily="34" charset="0"/>
                </a:rPr>
                <a:t>Kan leda till tappat fokus</a:t>
              </a:r>
            </a:p>
          </p:txBody>
        </p:sp>
      </p:grpSp>
      <p:sp>
        <p:nvSpPr>
          <p:cNvPr id="7" name="Rubrik 6" hidden="1">
            <a:extLst>
              <a:ext uri="{FF2B5EF4-FFF2-40B4-BE49-F238E27FC236}">
                <a16:creationId xmlns:a16="http://schemas.microsoft.com/office/drawing/2014/main" id="{D602B064-C2D4-46FC-86C8-40ABA1F36E7B}"/>
              </a:ext>
            </a:extLst>
          </p:cNvPr>
          <p:cNvSpPr>
            <a:spLocks noGrp="1"/>
          </p:cNvSpPr>
          <p:nvPr>
            <p:ph type="title"/>
          </p:nvPr>
        </p:nvSpPr>
        <p:spPr>
          <a:xfrm>
            <a:off x="838200" y="365125"/>
            <a:ext cx="10515600" cy="1325563"/>
          </a:xfrm>
          <a:prstGeom prst="rect">
            <a:avLst/>
          </a:prstGeom>
        </p:spPr>
        <p:txBody>
          <a:bodyPr rtlCol="0"/>
          <a:lstStyle/>
          <a:p>
            <a:pPr rtl="0"/>
            <a:r>
              <a:rPr lang="sv-SE"/>
              <a:t>Bild 7</a:t>
            </a:r>
          </a:p>
        </p:txBody>
      </p:sp>
      <p:grpSp>
        <p:nvGrpSpPr>
          <p:cNvPr id="25" name="Grupp 24" descr="Kolumn 1 Rubrik">
            <a:extLst>
              <a:ext uri="{FF2B5EF4-FFF2-40B4-BE49-F238E27FC236}">
                <a16:creationId xmlns:a16="http://schemas.microsoft.com/office/drawing/2014/main" id="{D1C98D0D-D11C-4BF6-9D48-3CADE910468F}"/>
              </a:ext>
            </a:extLst>
          </p:cNvPr>
          <p:cNvGrpSpPr/>
          <p:nvPr/>
        </p:nvGrpSpPr>
        <p:grpSpPr>
          <a:xfrm>
            <a:off x="2755710" y="3926870"/>
            <a:ext cx="3266127" cy="471428"/>
            <a:chOff x="935299" y="1724527"/>
            <a:chExt cx="3266127" cy="471428"/>
          </a:xfrm>
        </p:grpSpPr>
        <p:sp>
          <p:nvSpPr>
            <p:cNvPr id="26" name="Rektangulär 4">
              <a:extLst>
                <a:ext uri="{FF2B5EF4-FFF2-40B4-BE49-F238E27FC236}">
                  <a16:creationId xmlns:a16="http://schemas.microsoft.com/office/drawing/2014/main" id="{30F15550-D84A-4C27-951C-D38CB5598990}"/>
                </a:ext>
                <a:ext uri="{C183D7F6-B498-43B3-948B-1728B52AA6E4}">
                  <adec:decorative xmlns:adec="http://schemas.microsoft.com/office/drawing/2017/decorative" val="1"/>
                </a:ext>
              </a:extLst>
            </p:cNvPr>
            <p:cNvSpPr/>
            <p:nvPr/>
          </p:nvSpPr>
          <p:spPr>
            <a:xfrm>
              <a:off x="935299" y="1724527"/>
              <a:ext cx="3266127" cy="47142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sz="1200">
                <a:latin typeface="Arial" panose="020B0604020202020204" pitchFamily="34" charset="0"/>
                <a:ea typeface="Lato" panose="020F0502020204030203" pitchFamily="34" charset="0"/>
                <a:cs typeface="Arial" panose="020B0604020202020204" pitchFamily="34" charset="0"/>
              </a:endParaRPr>
            </a:p>
          </p:txBody>
        </p:sp>
        <p:sp>
          <p:nvSpPr>
            <p:cNvPr id="27" name="Textruta 7">
              <a:extLst>
                <a:ext uri="{FF2B5EF4-FFF2-40B4-BE49-F238E27FC236}">
                  <a16:creationId xmlns:a16="http://schemas.microsoft.com/office/drawing/2014/main" id="{4264CB44-1A31-44F4-BA56-18EF4B11254B}"/>
                </a:ext>
              </a:extLst>
            </p:cNvPr>
            <p:cNvSpPr txBox="1"/>
            <p:nvPr/>
          </p:nvSpPr>
          <p:spPr>
            <a:xfrm>
              <a:off x="1040131" y="1775575"/>
              <a:ext cx="3056463" cy="369332"/>
            </a:xfrm>
            <a:prstGeom prst="rect">
              <a:avLst/>
            </a:prstGeom>
            <a:noFill/>
          </p:spPr>
          <p:txBody>
            <a:bodyPr wrap="square" rtlCol="0">
              <a:spAutoFit/>
            </a:bodyPr>
            <a:lstStyle/>
            <a:p>
              <a:pPr algn="ctr" rtl="0"/>
              <a:r>
                <a:rPr lang="sv-SE" dirty="0">
                  <a:solidFill>
                    <a:schemeClr val="accent1"/>
                  </a:solidFill>
                  <a:latin typeface="Arial Black" panose="020B0A04020102020204" pitchFamily="34" charset="0"/>
                  <a:ea typeface="Lato Black" panose="020F0502020204030203" pitchFamily="34" charset="0"/>
                  <a:cs typeface="Lato Black" panose="020F0502020204030203" pitchFamily="34" charset="0"/>
                </a:rPr>
                <a:t>TILLBAKADRAGEN</a:t>
              </a:r>
            </a:p>
          </p:txBody>
        </p:sp>
      </p:grpSp>
      <p:grpSp>
        <p:nvGrpSpPr>
          <p:cNvPr id="28" name="Grupp 27" descr="Kolumn 1 Text">
            <a:extLst>
              <a:ext uri="{FF2B5EF4-FFF2-40B4-BE49-F238E27FC236}">
                <a16:creationId xmlns:a16="http://schemas.microsoft.com/office/drawing/2014/main" id="{65F3B595-8879-448D-B20E-CB2ED10C5BBC}"/>
              </a:ext>
            </a:extLst>
          </p:cNvPr>
          <p:cNvGrpSpPr/>
          <p:nvPr/>
        </p:nvGrpSpPr>
        <p:grpSpPr>
          <a:xfrm>
            <a:off x="2755710" y="4398298"/>
            <a:ext cx="3266127" cy="1495201"/>
            <a:chOff x="935299" y="2195955"/>
            <a:chExt cx="3266127" cy="3161406"/>
          </a:xfrm>
        </p:grpSpPr>
        <p:sp>
          <p:nvSpPr>
            <p:cNvPr id="29" name="Rektangulär 50">
              <a:extLst>
                <a:ext uri="{FF2B5EF4-FFF2-40B4-BE49-F238E27FC236}">
                  <a16:creationId xmlns:a16="http://schemas.microsoft.com/office/drawing/2014/main" id="{CD420F37-2E0D-4FC2-90AC-93A3DDBE3A69}"/>
                </a:ext>
                <a:ext uri="{C183D7F6-B498-43B3-948B-1728B52AA6E4}">
                  <adec:decorative xmlns:adec="http://schemas.microsoft.com/office/drawing/2017/decorative" val="1"/>
                </a:ext>
              </a:extLst>
            </p:cNvPr>
            <p:cNvSpPr/>
            <p:nvPr/>
          </p:nvSpPr>
          <p:spPr>
            <a:xfrm>
              <a:off x="935299" y="2195955"/>
              <a:ext cx="3266127" cy="316140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sz="1200">
                <a:latin typeface="Arial" panose="020B0604020202020204" pitchFamily="34" charset="0"/>
                <a:ea typeface="Lato" panose="020F0502020204030203" pitchFamily="34" charset="0"/>
                <a:cs typeface="Arial" panose="020B0604020202020204" pitchFamily="34" charset="0"/>
              </a:endParaRPr>
            </a:p>
          </p:txBody>
        </p:sp>
        <p:sp>
          <p:nvSpPr>
            <p:cNvPr id="30" name="Textruta 53">
              <a:extLst>
                <a:ext uri="{FF2B5EF4-FFF2-40B4-BE49-F238E27FC236}">
                  <a16:creationId xmlns:a16="http://schemas.microsoft.com/office/drawing/2014/main" id="{25B46B22-DC59-4825-8A1D-0A79D5AE70F7}"/>
                </a:ext>
              </a:extLst>
            </p:cNvPr>
            <p:cNvSpPr txBox="1"/>
            <p:nvPr/>
          </p:nvSpPr>
          <p:spPr>
            <a:xfrm>
              <a:off x="1040131" y="2310374"/>
              <a:ext cx="3056463" cy="2416871"/>
            </a:xfrm>
            <a:prstGeom prst="rect">
              <a:avLst/>
            </a:prstGeom>
            <a:noFill/>
          </p:spPr>
          <p:txBody>
            <a:bodyPr wrap="square" rtlCol="0">
              <a:spAutoFit/>
            </a:bodyPr>
            <a:lstStyle/>
            <a:p>
              <a:pPr marL="171450" indent="-171450" rtl="0">
                <a:lnSpc>
                  <a:spcPct val="200000"/>
                </a:lnSpc>
                <a:buClr>
                  <a:schemeClr val="accent1"/>
                </a:buClr>
                <a:buFont typeface="Arial" panose="020B0604020202020204" pitchFamily="34" charset="0"/>
                <a:buChar char="•"/>
              </a:pPr>
              <a:r>
                <a:rPr lang="sv-SE" sz="1200" dirty="0">
                  <a:solidFill>
                    <a:schemeClr val="tx2"/>
                  </a:solidFill>
                  <a:latin typeface="Arial" panose="020B0604020202020204" pitchFamily="34" charset="0"/>
                  <a:ea typeface="Lato" panose="020F0502020204030203" pitchFamily="34" charset="0"/>
                  <a:cs typeface="Arial" panose="020B0604020202020204" pitchFamily="34" charset="0"/>
                </a:rPr>
                <a:t>Vågar inte avbryta</a:t>
              </a:r>
            </a:p>
            <a:p>
              <a:pPr marL="171450" indent="-171450" rtl="0">
                <a:lnSpc>
                  <a:spcPct val="200000"/>
                </a:lnSpc>
                <a:buClr>
                  <a:schemeClr val="accent1"/>
                </a:buClr>
                <a:buFont typeface="Arial" panose="020B0604020202020204" pitchFamily="34" charset="0"/>
                <a:buChar char="•"/>
              </a:pPr>
              <a:r>
                <a:rPr lang="sv-SE" sz="1200" dirty="0">
                  <a:solidFill>
                    <a:schemeClr val="tx2"/>
                  </a:solidFill>
                  <a:latin typeface="Arial" panose="020B0604020202020204" pitchFamily="34" charset="0"/>
                  <a:ea typeface="Lato" panose="020F0502020204030203" pitchFamily="34" charset="0"/>
                  <a:cs typeface="Arial" panose="020B0604020202020204" pitchFamily="34" charset="0"/>
                </a:rPr>
                <a:t>Vill inte vara till besvär</a:t>
              </a:r>
            </a:p>
            <a:p>
              <a:pPr marL="171450" indent="-171450" rtl="0">
                <a:lnSpc>
                  <a:spcPct val="200000"/>
                </a:lnSpc>
                <a:buClr>
                  <a:schemeClr val="accent1"/>
                </a:buClr>
                <a:buFont typeface="Arial" panose="020B0604020202020204" pitchFamily="34" charset="0"/>
                <a:buChar char="•"/>
              </a:pPr>
              <a:r>
                <a:rPr lang="sv-SE" sz="1200" dirty="0">
                  <a:solidFill>
                    <a:schemeClr val="tx2"/>
                  </a:solidFill>
                  <a:latin typeface="Arial" panose="020B0604020202020204" pitchFamily="34" charset="0"/>
                  <a:ea typeface="Lato" panose="020F0502020204030203" pitchFamily="34" charset="0"/>
                  <a:cs typeface="Arial" panose="020B0604020202020204" pitchFamily="34" charset="0"/>
                </a:rPr>
                <a:t>Känner sig dum när man inte förstår</a:t>
              </a:r>
            </a:p>
          </p:txBody>
        </p:sp>
      </p:grpSp>
      <p:grpSp>
        <p:nvGrpSpPr>
          <p:cNvPr id="31" name="Grupp 30" descr="Kolumn 2 Rubrik">
            <a:extLst>
              <a:ext uri="{FF2B5EF4-FFF2-40B4-BE49-F238E27FC236}">
                <a16:creationId xmlns:a16="http://schemas.microsoft.com/office/drawing/2014/main" id="{0D837C0C-40FD-468F-8280-D78AC2F3DD67}"/>
              </a:ext>
            </a:extLst>
          </p:cNvPr>
          <p:cNvGrpSpPr/>
          <p:nvPr/>
        </p:nvGrpSpPr>
        <p:grpSpPr>
          <a:xfrm>
            <a:off x="6283348" y="3926870"/>
            <a:ext cx="3266127" cy="471428"/>
            <a:chOff x="4462937" y="1724527"/>
            <a:chExt cx="3266127" cy="471428"/>
          </a:xfrm>
        </p:grpSpPr>
        <p:sp>
          <p:nvSpPr>
            <p:cNvPr id="32" name="Rektangulär 47">
              <a:extLst>
                <a:ext uri="{FF2B5EF4-FFF2-40B4-BE49-F238E27FC236}">
                  <a16:creationId xmlns:a16="http://schemas.microsoft.com/office/drawing/2014/main" id="{E69F878E-8A86-402F-B607-EB8F46BECBFA}"/>
                </a:ext>
                <a:ext uri="{C183D7F6-B498-43B3-948B-1728B52AA6E4}">
                  <adec:decorative xmlns:adec="http://schemas.microsoft.com/office/drawing/2017/decorative" val="1"/>
                </a:ext>
              </a:extLst>
            </p:cNvPr>
            <p:cNvSpPr/>
            <p:nvPr/>
          </p:nvSpPr>
          <p:spPr>
            <a:xfrm>
              <a:off x="4462937" y="1724527"/>
              <a:ext cx="3266127" cy="47142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sz="1200">
                <a:latin typeface="Arial" panose="020B0604020202020204" pitchFamily="34" charset="0"/>
                <a:ea typeface="Lato" panose="020F0502020204030203" pitchFamily="34" charset="0"/>
                <a:cs typeface="Arial" panose="020B0604020202020204" pitchFamily="34" charset="0"/>
              </a:endParaRPr>
            </a:p>
          </p:txBody>
        </p:sp>
        <p:sp>
          <p:nvSpPr>
            <p:cNvPr id="33" name="Textruta 45">
              <a:extLst>
                <a:ext uri="{FF2B5EF4-FFF2-40B4-BE49-F238E27FC236}">
                  <a16:creationId xmlns:a16="http://schemas.microsoft.com/office/drawing/2014/main" id="{4C9B8690-0D5B-45DF-919B-CF78E815F4A2}"/>
                </a:ext>
              </a:extLst>
            </p:cNvPr>
            <p:cNvSpPr txBox="1"/>
            <p:nvPr/>
          </p:nvSpPr>
          <p:spPr>
            <a:xfrm>
              <a:off x="4567769" y="1775575"/>
              <a:ext cx="3056463" cy="369332"/>
            </a:xfrm>
            <a:prstGeom prst="rect">
              <a:avLst/>
            </a:prstGeom>
            <a:noFill/>
          </p:spPr>
          <p:txBody>
            <a:bodyPr wrap="square" rtlCol="0">
              <a:spAutoFit/>
            </a:bodyPr>
            <a:lstStyle/>
            <a:p>
              <a:pPr algn="ctr" rtl="0"/>
              <a:r>
                <a:rPr lang="sv-SE" dirty="0">
                  <a:solidFill>
                    <a:schemeClr val="accent1"/>
                  </a:solidFill>
                  <a:latin typeface="Arial Black" panose="020B0A04020102020204" pitchFamily="34" charset="0"/>
                  <a:ea typeface="Lato Black" panose="020F0502020204030203" pitchFamily="34" charset="0"/>
                  <a:cs typeface="Lato Black" panose="020F0502020204030203" pitchFamily="34" charset="0"/>
                </a:rPr>
                <a:t>TAPPAR FOKUS</a:t>
              </a:r>
            </a:p>
          </p:txBody>
        </p:sp>
      </p:grpSp>
      <p:grpSp>
        <p:nvGrpSpPr>
          <p:cNvPr id="34" name="Grupp 33" descr="Kolumn 2 text">
            <a:extLst>
              <a:ext uri="{FF2B5EF4-FFF2-40B4-BE49-F238E27FC236}">
                <a16:creationId xmlns:a16="http://schemas.microsoft.com/office/drawing/2014/main" id="{36E925A3-36DF-4D7C-9E02-F32762D5C8D0}"/>
              </a:ext>
            </a:extLst>
          </p:cNvPr>
          <p:cNvGrpSpPr/>
          <p:nvPr/>
        </p:nvGrpSpPr>
        <p:grpSpPr>
          <a:xfrm>
            <a:off x="6283348" y="4398298"/>
            <a:ext cx="3266127" cy="1495201"/>
            <a:chOff x="4462937" y="2195955"/>
            <a:chExt cx="3266127" cy="3161406"/>
          </a:xfrm>
        </p:grpSpPr>
        <p:sp>
          <p:nvSpPr>
            <p:cNvPr id="35" name="Rektangulär 49">
              <a:extLst>
                <a:ext uri="{FF2B5EF4-FFF2-40B4-BE49-F238E27FC236}">
                  <a16:creationId xmlns:a16="http://schemas.microsoft.com/office/drawing/2014/main" id="{1D544BAD-E4B7-4736-A0A0-BA8CA39093DC}"/>
                </a:ext>
                <a:ext uri="{C183D7F6-B498-43B3-948B-1728B52AA6E4}">
                  <adec:decorative xmlns:adec="http://schemas.microsoft.com/office/drawing/2017/decorative" val="1"/>
                </a:ext>
              </a:extLst>
            </p:cNvPr>
            <p:cNvSpPr/>
            <p:nvPr/>
          </p:nvSpPr>
          <p:spPr>
            <a:xfrm>
              <a:off x="4462937" y="2195955"/>
              <a:ext cx="3266127" cy="316140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sz="1200">
                <a:latin typeface="Arial" panose="020B0604020202020204" pitchFamily="34" charset="0"/>
                <a:ea typeface="Lato" panose="020F0502020204030203" pitchFamily="34" charset="0"/>
                <a:cs typeface="Arial" panose="020B0604020202020204" pitchFamily="34" charset="0"/>
              </a:endParaRPr>
            </a:p>
          </p:txBody>
        </p:sp>
        <p:sp>
          <p:nvSpPr>
            <p:cNvPr id="36" name="Textruta 46">
              <a:extLst>
                <a:ext uri="{FF2B5EF4-FFF2-40B4-BE49-F238E27FC236}">
                  <a16:creationId xmlns:a16="http://schemas.microsoft.com/office/drawing/2014/main" id="{84E952AA-0BE8-4A17-8BEA-E052620F20BE}"/>
                </a:ext>
              </a:extLst>
            </p:cNvPr>
            <p:cNvSpPr txBox="1"/>
            <p:nvPr/>
          </p:nvSpPr>
          <p:spPr>
            <a:xfrm>
              <a:off x="4567769" y="2310374"/>
              <a:ext cx="3056463" cy="2416871"/>
            </a:xfrm>
            <a:prstGeom prst="rect">
              <a:avLst/>
            </a:prstGeom>
            <a:noFill/>
          </p:spPr>
          <p:txBody>
            <a:bodyPr wrap="square" rtlCol="0">
              <a:spAutoFit/>
            </a:bodyPr>
            <a:lstStyle/>
            <a:p>
              <a:pPr marL="171450" indent="-171450" rtl="0">
                <a:lnSpc>
                  <a:spcPct val="200000"/>
                </a:lnSpc>
                <a:buClr>
                  <a:schemeClr val="accent1"/>
                </a:buClr>
                <a:buFont typeface="Arial" panose="020B0604020202020204" pitchFamily="34" charset="0"/>
                <a:buChar char="•"/>
              </a:pPr>
              <a:r>
                <a:rPr lang="sv-SE" sz="1200" dirty="0">
                  <a:solidFill>
                    <a:schemeClr val="tx2"/>
                  </a:solidFill>
                  <a:latin typeface="Arial" panose="020B0604020202020204" pitchFamily="34" charset="0"/>
                  <a:ea typeface="Lato" panose="020F0502020204030203" pitchFamily="34" charset="0"/>
                  <a:cs typeface="Arial" panose="020B0604020202020204" pitchFamily="34" charset="0"/>
                </a:rPr>
                <a:t>Barn och husdjur kan störa</a:t>
              </a:r>
            </a:p>
            <a:p>
              <a:pPr marL="171450" indent="-171450" rtl="0">
                <a:lnSpc>
                  <a:spcPct val="200000"/>
                </a:lnSpc>
                <a:buClr>
                  <a:schemeClr val="accent1"/>
                </a:buClr>
                <a:buFont typeface="Arial" panose="020B0604020202020204" pitchFamily="34" charset="0"/>
                <a:buChar char="•"/>
              </a:pPr>
              <a:r>
                <a:rPr lang="sv-SE" sz="1200" dirty="0">
                  <a:solidFill>
                    <a:schemeClr val="tx2"/>
                  </a:solidFill>
                  <a:latin typeface="Arial" panose="020B0604020202020204" pitchFamily="34" charset="0"/>
                  <a:ea typeface="Lato" panose="020F0502020204030203" pitchFamily="34" charset="0"/>
                  <a:cs typeface="Arial" panose="020B0604020202020204" pitchFamily="34" charset="0"/>
                </a:rPr>
                <a:t>Telefonsamtal</a:t>
              </a:r>
            </a:p>
            <a:p>
              <a:pPr marL="171450" indent="-171450" rtl="0">
                <a:lnSpc>
                  <a:spcPct val="200000"/>
                </a:lnSpc>
                <a:buClr>
                  <a:schemeClr val="accent1"/>
                </a:buClr>
                <a:buFont typeface="Arial" panose="020B0604020202020204" pitchFamily="34" charset="0"/>
                <a:buChar char="•"/>
              </a:pPr>
              <a:r>
                <a:rPr lang="sv-SE" sz="1200" dirty="0">
                  <a:solidFill>
                    <a:schemeClr val="tx2"/>
                  </a:solidFill>
                  <a:latin typeface="Arial" panose="020B0604020202020204" pitchFamily="34" charset="0"/>
                  <a:ea typeface="Lato" panose="020F0502020204030203" pitchFamily="34" charset="0"/>
                  <a:cs typeface="Arial" panose="020B0604020202020204" pitchFamily="34" charset="0"/>
                </a:rPr>
                <a:t>Tar en paus om vi inte hittar tillbaka</a:t>
              </a:r>
            </a:p>
          </p:txBody>
        </p:sp>
      </p:grpSp>
      <p:sp>
        <p:nvSpPr>
          <p:cNvPr id="37" name="textruta 36">
            <a:extLst>
              <a:ext uri="{FF2B5EF4-FFF2-40B4-BE49-F238E27FC236}">
                <a16:creationId xmlns:a16="http://schemas.microsoft.com/office/drawing/2014/main" id="{E723E60B-5F1F-4391-A27A-ADDAC065F442}"/>
              </a:ext>
            </a:extLst>
          </p:cNvPr>
          <p:cNvSpPr txBox="1"/>
          <p:nvPr/>
        </p:nvSpPr>
        <p:spPr>
          <a:xfrm>
            <a:off x="0" y="6488668"/>
            <a:ext cx="966651" cy="369332"/>
          </a:xfrm>
          <a:prstGeom prst="rect">
            <a:avLst/>
          </a:prstGeom>
          <a:solidFill>
            <a:srgbClr val="F7F7F7"/>
          </a:solidFill>
        </p:spPr>
        <p:txBody>
          <a:bodyPr wrap="square" rtlCol="0">
            <a:spAutoFit/>
          </a:bodyPr>
          <a:lstStyle/>
          <a:p>
            <a:endParaRPr lang="en-SE" dirty="0"/>
          </a:p>
        </p:txBody>
      </p:sp>
    </p:spTree>
    <p:extLst>
      <p:ext uri="{BB962C8B-B14F-4D97-AF65-F5344CB8AC3E}">
        <p14:creationId xmlns:p14="http://schemas.microsoft.com/office/powerpoint/2010/main" val="38707286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34"/>
                                        </p:tgtEl>
                                        <p:attrNameLst>
                                          <p:attrName>style.visibility</p:attrName>
                                        </p:attrNameLst>
                                      </p:cBhvr>
                                      <p:to>
                                        <p:strVal val="visible"/>
                                      </p:to>
                                    </p:set>
                                    <p:animEffect transition="in" filter="fade">
                                      <p:cBhvr>
                                        <p:cTn id="7" dur="500"/>
                                        <p:tgtEl>
                                          <p:spTgt spid="1134"/>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ppt_x</p:attrName>
                                        </p:attrNameLst>
                                      </p:cBhvr>
                                      <p:tavLst>
                                        <p:tav tm="0">
                                          <p:val>
                                            <p:strVal val="#ppt_x"/>
                                          </p:val>
                                        </p:tav>
                                        <p:tav tm="100000">
                                          <p:val>
                                            <p:strVal val="#ppt_x"/>
                                          </p:val>
                                        </p:tav>
                                      </p:tavLst>
                                    </p:anim>
                                    <p:anim calcmode="lin" valueType="num">
                                      <p:cBhvr>
                                        <p:cTn id="13" dur="1000" fill="hold"/>
                                        <p:tgtEl>
                                          <p:spTgt spid="4"/>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2" presetClass="entr" presetSubtype="1"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par>
                          <p:cTn id="18" fill="hold">
                            <p:stCondLst>
                              <p:cond delay="2000"/>
                            </p:stCondLst>
                            <p:childTnLst>
                              <p:par>
                                <p:cTn id="19" presetID="42" presetClass="entr" presetSubtype="0"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par>
                          <p:cTn id="24" fill="hold">
                            <p:stCondLst>
                              <p:cond delay="3000"/>
                            </p:stCondLst>
                            <p:childTnLst>
                              <p:par>
                                <p:cTn id="25" presetID="22" presetClass="entr" presetSubtype="1"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up)">
                                      <p:cBhvr>
                                        <p:cTn id="27" dur="500"/>
                                        <p:tgtEl>
                                          <p:spTgt spid="11"/>
                                        </p:tgtEl>
                                      </p:cBhvr>
                                    </p:animEffect>
                                  </p:childTnLst>
                                </p:cTn>
                              </p:par>
                            </p:childTnLst>
                          </p:cTn>
                        </p:par>
                        <p:par>
                          <p:cTn id="28" fill="hold">
                            <p:stCondLst>
                              <p:cond delay="3500"/>
                            </p:stCondLst>
                            <p:childTnLst>
                              <p:par>
                                <p:cTn id="29" presetID="42" presetClass="entr" presetSubtype="0" fill="hold"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1000"/>
                                        <p:tgtEl>
                                          <p:spTgt spid="12"/>
                                        </p:tgtEl>
                                      </p:cBhvr>
                                    </p:animEffect>
                                    <p:anim calcmode="lin" valueType="num">
                                      <p:cBhvr>
                                        <p:cTn id="32" dur="1000" fill="hold"/>
                                        <p:tgtEl>
                                          <p:spTgt spid="12"/>
                                        </p:tgtEl>
                                        <p:attrNameLst>
                                          <p:attrName>ppt_x</p:attrName>
                                        </p:attrNameLst>
                                      </p:cBhvr>
                                      <p:tavLst>
                                        <p:tav tm="0">
                                          <p:val>
                                            <p:strVal val="#ppt_x"/>
                                          </p:val>
                                        </p:tav>
                                        <p:tav tm="100000">
                                          <p:val>
                                            <p:strVal val="#ppt_x"/>
                                          </p:val>
                                        </p:tav>
                                      </p:tavLst>
                                    </p:anim>
                                    <p:anim calcmode="lin" valueType="num">
                                      <p:cBhvr>
                                        <p:cTn id="33" dur="1000" fill="hold"/>
                                        <p:tgtEl>
                                          <p:spTgt spid="12"/>
                                        </p:tgtEl>
                                        <p:attrNameLst>
                                          <p:attrName>ppt_y</p:attrName>
                                        </p:attrNameLst>
                                      </p:cBhvr>
                                      <p:tavLst>
                                        <p:tav tm="0">
                                          <p:val>
                                            <p:strVal val="#ppt_y+.1"/>
                                          </p:val>
                                        </p:tav>
                                        <p:tav tm="100000">
                                          <p:val>
                                            <p:strVal val="#ppt_y"/>
                                          </p:val>
                                        </p:tav>
                                      </p:tavLst>
                                    </p:anim>
                                  </p:childTnLst>
                                </p:cTn>
                              </p:par>
                            </p:childTnLst>
                          </p:cTn>
                        </p:par>
                        <p:par>
                          <p:cTn id="34" fill="hold">
                            <p:stCondLst>
                              <p:cond delay="4500"/>
                            </p:stCondLst>
                            <p:childTnLst>
                              <p:par>
                                <p:cTn id="35" presetID="22" presetClass="entr" presetSubtype="1" fill="hold" nodeType="after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up)">
                                      <p:cBhvr>
                                        <p:cTn id="37" dur="500"/>
                                        <p:tgtEl>
                                          <p:spTgt spid="13"/>
                                        </p:tgtEl>
                                      </p:cBhvr>
                                    </p:animEffect>
                                  </p:childTnLst>
                                </p:cTn>
                              </p:par>
                            </p:childTnLst>
                          </p:cTn>
                        </p:par>
                        <p:par>
                          <p:cTn id="38" fill="hold">
                            <p:stCondLst>
                              <p:cond delay="5000"/>
                            </p:stCondLst>
                            <p:childTnLst>
                              <p:par>
                                <p:cTn id="39" presetID="42" presetClass="entr" presetSubtype="0" fill="hold" nodeType="after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fade">
                                      <p:cBhvr>
                                        <p:cTn id="41" dur="1000"/>
                                        <p:tgtEl>
                                          <p:spTgt spid="25"/>
                                        </p:tgtEl>
                                      </p:cBhvr>
                                    </p:animEffect>
                                    <p:anim calcmode="lin" valueType="num">
                                      <p:cBhvr>
                                        <p:cTn id="42" dur="1000" fill="hold"/>
                                        <p:tgtEl>
                                          <p:spTgt spid="25"/>
                                        </p:tgtEl>
                                        <p:attrNameLst>
                                          <p:attrName>ppt_x</p:attrName>
                                        </p:attrNameLst>
                                      </p:cBhvr>
                                      <p:tavLst>
                                        <p:tav tm="0">
                                          <p:val>
                                            <p:strVal val="#ppt_x"/>
                                          </p:val>
                                        </p:tav>
                                        <p:tav tm="100000">
                                          <p:val>
                                            <p:strVal val="#ppt_x"/>
                                          </p:val>
                                        </p:tav>
                                      </p:tavLst>
                                    </p:anim>
                                    <p:anim calcmode="lin" valueType="num">
                                      <p:cBhvr>
                                        <p:cTn id="43" dur="1000" fill="hold"/>
                                        <p:tgtEl>
                                          <p:spTgt spid="25"/>
                                        </p:tgtEl>
                                        <p:attrNameLst>
                                          <p:attrName>ppt_y</p:attrName>
                                        </p:attrNameLst>
                                      </p:cBhvr>
                                      <p:tavLst>
                                        <p:tav tm="0">
                                          <p:val>
                                            <p:strVal val="#ppt_y+.1"/>
                                          </p:val>
                                        </p:tav>
                                        <p:tav tm="100000">
                                          <p:val>
                                            <p:strVal val="#ppt_y"/>
                                          </p:val>
                                        </p:tav>
                                      </p:tavLst>
                                    </p:anim>
                                  </p:childTnLst>
                                </p:cTn>
                              </p:par>
                            </p:childTnLst>
                          </p:cTn>
                        </p:par>
                        <p:par>
                          <p:cTn id="44" fill="hold">
                            <p:stCondLst>
                              <p:cond delay="6000"/>
                            </p:stCondLst>
                            <p:childTnLst>
                              <p:par>
                                <p:cTn id="45" presetID="22" presetClass="entr" presetSubtype="1" fill="hold" nodeType="after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wipe(up)">
                                      <p:cBhvr>
                                        <p:cTn id="47" dur="500"/>
                                        <p:tgtEl>
                                          <p:spTgt spid="28"/>
                                        </p:tgtEl>
                                      </p:cBhvr>
                                    </p:animEffect>
                                  </p:childTnLst>
                                </p:cTn>
                              </p:par>
                            </p:childTnLst>
                          </p:cTn>
                        </p:par>
                        <p:par>
                          <p:cTn id="48" fill="hold">
                            <p:stCondLst>
                              <p:cond delay="6500"/>
                            </p:stCondLst>
                            <p:childTnLst>
                              <p:par>
                                <p:cTn id="49" presetID="42" presetClass="entr" presetSubtype="0" fill="hold" nodeType="after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fade">
                                      <p:cBhvr>
                                        <p:cTn id="51" dur="1000"/>
                                        <p:tgtEl>
                                          <p:spTgt spid="31"/>
                                        </p:tgtEl>
                                      </p:cBhvr>
                                    </p:animEffect>
                                    <p:anim calcmode="lin" valueType="num">
                                      <p:cBhvr>
                                        <p:cTn id="52" dur="1000" fill="hold"/>
                                        <p:tgtEl>
                                          <p:spTgt spid="31"/>
                                        </p:tgtEl>
                                        <p:attrNameLst>
                                          <p:attrName>ppt_x</p:attrName>
                                        </p:attrNameLst>
                                      </p:cBhvr>
                                      <p:tavLst>
                                        <p:tav tm="0">
                                          <p:val>
                                            <p:strVal val="#ppt_x"/>
                                          </p:val>
                                        </p:tav>
                                        <p:tav tm="100000">
                                          <p:val>
                                            <p:strVal val="#ppt_x"/>
                                          </p:val>
                                        </p:tav>
                                      </p:tavLst>
                                    </p:anim>
                                    <p:anim calcmode="lin" valueType="num">
                                      <p:cBhvr>
                                        <p:cTn id="53" dur="1000" fill="hold"/>
                                        <p:tgtEl>
                                          <p:spTgt spid="31"/>
                                        </p:tgtEl>
                                        <p:attrNameLst>
                                          <p:attrName>ppt_y</p:attrName>
                                        </p:attrNameLst>
                                      </p:cBhvr>
                                      <p:tavLst>
                                        <p:tav tm="0">
                                          <p:val>
                                            <p:strVal val="#ppt_y+.1"/>
                                          </p:val>
                                        </p:tav>
                                        <p:tav tm="100000">
                                          <p:val>
                                            <p:strVal val="#ppt_y"/>
                                          </p:val>
                                        </p:tav>
                                      </p:tavLst>
                                    </p:anim>
                                  </p:childTnLst>
                                </p:cTn>
                              </p:par>
                            </p:childTnLst>
                          </p:cTn>
                        </p:par>
                        <p:par>
                          <p:cTn id="54" fill="hold">
                            <p:stCondLst>
                              <p:cond delay="7500"/>
                            </p:stCondLst>
                            <p:childTnLst>
                              <p:par>
                                <p:cTn id="55" presetID="22" presetClass="entr" presetSubtype="1" fill="hold" nodeType="afterEffect">
                                  <p:stCondLst>
                                    <p:cond delay="0"/>
                                  </p:stCondLst>
                                  <p:childTnLst>
                                    <p:set>
                                      <p:cBhvr>
                                        <p:cTn id="56" dur="1" fill="hold">
                                          <p:stCondLst>
                                            <p:cond delay="0"/>
                                          </p:stCondLst>
                                        </p:cTn>
                                        <p:tgtEl>
                                          <p:spTgt spid="34"/>
                                        </p:tgtEl>
                                        <p:attrNameLst>
                                          <p:attrName>style.visibility</p:attrName>
                                        </p:attrNameLst>
                                      </p:cBhvr>
                                      <p:to>
                                        <p:strVal val="visible"/>
                                      </p:to>
                                    </p:set>
                                    <p:animEffect transition="in" filter="wipe(up)">
                                      <p:cBhvr>
                                        <p:cTn id="5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Bild 2" descr="Illustration av en rykande kaffekopp på ett fat där ångan formulerar order “Coffee Shop”"/>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8900" y="212891"/>
            <a:ext cx="4151464" cy="5980394"/>
          </a:xfrm>
          <a:prstGeom prst="rect">
            <a:avLst/>
          </a:prstGeom>
        </p:spPr>
      </p:pic>
      <p:sp>
        <p:nvSpPr>
          <p:cNvPr id="11" name="Textruta 10"/>
          <p:cNvSpPr txBox="1"/>
          <p:nvPr/>
        </p:nvSpPr>
        <p:spPr>
          <a:xfrm rot="20323119">
            <a:off x="980804" y="1829046"/>
            <a:ext cx="4772297" cy="2513765"/>
          </a:xfrm>
          <a:prstGeom prst="rect">
            <a:avLst/>
          </a:prstGeom>
          <a:noFill/>
        </p:spPr>
        <p:txBody>
          <a:bodyPr wrap="square" rtlCol="0">
            <a:spAutoFit/>
          </a:bodyPr>
          <a:lstStyle/>
          <a:p>
            <a:pPr rtl="0">
              <a:lnSpc>
                <a:spcPct val="80000"/>
              </a:lnSpc>
            </a:pPr>
            <a:r>
              <a:rPr lang="sv-SE" sz="9600" dirty="0">
                <a:solidFill>
                  <a:schemeClr val="accent1"/>
                </a:solidFill>
                <a:latin typeface="Arial Black" panose="020B0A04020102020204" pitchFamily="34" charset="0"/>
                <a:ea typeface="Lato Black" panose="020F0502020204030203" pitchFamily="34" charset="0"/>
                <a:cs typeface="Lato Black" panose="020F0502020204030203" pitchFamily="34" charset="0"/>
              </a:rPr>
              <a:t>TACK</a:t>
            </a:r>
            <a:r>
              <a:rPr lang="sv-SE" sz="19200" dirty="0">
                <a:solidFill>
                  <a:schemeClr val="accent1"/>
                </a:solidFill>
                <a:latin typeface="Arial Black" panose="020B0A04020102020204" pitchFamily="34" charset="0"/>
                <a:ea typeface="Lato Black" panose="020F0502020204030203" pitchFamily="34" charset="0"/>
                <a:cs typeface="Lato Black" panose="020F0502020204030203" pitchFamily="34" charset="0"/>
              </a:rPr>
              <a:t>!</a:t>
            </a:r>
          </a:p>
        </p:txBody>
      </p:sp>
      <p:sp>
        <p:nvSpPr>
          <p:cNvPr id="2" name="Rubrik 1" hidden="1">
            <a:extLst>
              <a:ext uri="{FF2B5EF4-FFF2-40B4-BE49-F238E27FC236}">
                <a16:creationId xmlns:a16="http://schemas.microsoft.com/office/drawing/2014/main" id="{394485F9-90F6-432D-BFF9-D47B53BB4F9D}"/>
              </a:ext>
            </a:extLst>
          </p:cNvPr>
          <p:cNvSpPr>
            <a:spLocks noGrp="1"/>
          </p:cNvSpPr>
          <p:nvPr>
            <p:ph type="title"/>
          </p:nvPr>
        </p:nvSpPr>
        <p:spPr/>
        <p:txBody>
          <a:bodyPr rtlCol="0"/>
          <a:lstStyle/>
          <a:p>
            <a:pPr rtl="0"/>
            <a:r>
              <a:rPr lang="sv-SE"/>
              <a:t>Bild 15</a:t>
            </a:r>
          </a:p>
        </p:txBody>
      </p:sp>
      <p:sp>
        <p:nvSpPr>
          <p:cNvPr id="5" name="textruta 4">
            <a:extLst>
              <a:ext uri="{FF2B5EF4-FFF2-40B4-BE49-F238E27FC236}">
                <a16:creationId xmlns:a16="http://schemas.microsoft.com/office/drawing/2014/main" id="{DC0450DB-37DA-4650-86C5-6A647FF4DC59}"/>
              </a:ext>
            </a:extLst>
          </p:cNvPr>
          <p:cNvSpPr txBox="1"/>
          <p:nvPr/>
        </p:nvSpPr>
        <p:spPr>
          <a:xfrm>
            <a:off x="0" y="6488668"/>
            <a:ext cx="966651" cy="369332"/>
          </a:xfrm>
          <a:prstGeom prst="rect">
            <a:avLst/>
          </a:prstGeom>
          <a:solidFill>
            <a:srgbClr val="F7F7F7"/>
          </a:solidFill>
        </p:spPr>
        <p:txBody>
          <a:bodyPr wrap="square" rtlCol="0">
            <a:spAutoFit/>
          </a:bodyPr>
          <a:lstStyle/>
          <a:p>
            <a:endParaRPr lang="en-SE" dirty="0"/>
          </a:p>
        </p:txBody>
      </p:sp>
    </p:spTree>
    <p:extLst>
      <p:ext uri="{BB962C8B-B14F-4D97-AF65-F5344CB8AC3E}">
        <p14:creationId xmlns:p14="http://schemas.microsoft.com/office/powerpoint/2010/main" val="3456346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ppt_x</p:attrName>
                                        </p:attrNameLst>
                                      </p:cBhvr>
                                      <p:tavLst>
                                        <p:tav tm="0">
                                          <p:val>
                                            <p:strVal val="#ppt_x-#ppt_w*1.125000"/>
                                          </p:val>
                                        </p:tav>
                                        <p:tav tm="100000">
                                          <p:val>
                                            <p:strVal val="#ppt_x"/>
                                          </p:val>
                                        </p:tav>
                                      </p:tavLst>
                                    </p:anim>
                                    <p:animEffect transition="in" filter="wipe(right)">
                                      <p:cBhvr>
                                        <p:cTn id="8" dur="500"/>
                                        <p:tgtEl>
                                          <p:spTgt spid="11"/>
                                        </p:tgtEl>
                                      </p:cBhvr>
                                    </p:animEffect>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Bild 5" descr="Fotografi av en fylld kaffekopp på ett bord omgiven av kaffeböno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Rektangulär 10">
            <a:extLst>
              <a:ext uri="{C183D7F6-B498-43B3-948B-1728B52AA6E4}">
                <adec:decorative xmlns:adec="http://schemas.microsoft.com/office/drawing/2017/decorative" val="1"/>
              </a:ext>
            </a:extLst>
          </p:cNvPr>
          <p:cNvSpPr/>
          <p:nvPr/>
        </p:nvSpPr>
        <p:spPr>
          <a:xfrm>
            <a:off x="-2" y="0"/>
            <a:ext cx="12192001" cy="6858000"/>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a:p>
        </p:txBody>
      </p:sp>
      <p:sp>
        <p:nvSpPr>
          <p:cNvPr id="18" name="Textruta 17"/>
          <p:cNvSpPr txBox="1"/>
          <p:nvPr/>
        </p:nvSpPr>
        <p:spPr>
          <a:xfrm>
            <a:off x="961228" y="1811629"/>
            <a:ext cx="4323693" cy="495905"/>
          </a:xfrm>
          <a:prstGeom prst="rect">
            <a:avLst/>
          </a:prstGeom>
          <a:noFill/>
        </p:spPr>
        <p:txBody>
          <a:bodyPr wrap="square" rtlCol="0">
            <a:spAutoFit/>
          </a:bodyPr>
          <a:lstStyle/>
          <a:p>
            <a:pPr rtl="0">
              <a:lnSpc>
                <a:spcPct val="80000"/>
              </a:lnSpc>
            </a:pPr>
            <a:r>
              <a:rPr lang="sv-SE" sz="3200" dirty="0">
                <a:solidFill>
                  <a:schemeClr val="accent1"/>
                </a:solidFill>
                <a:latin typeface="Arial Black" panose="020B0A04020102020204" pitchFamily="34" charset="0"/>
                <a:ea typeface="Lato Black" panose="020F0502020204030203" pitchFamily="34" charset="0"/>
                <a:cs typeface="Lato Black" panose="020F0502020204030203" pitchFamily="34" charset="0"/>
              </a:rPr>
              <a:t>VÅR STORA IDÉ</a:t>
            </a:r>
          </a:p>
        </p:txBody>
      </p:sp>
      <p:sp>
        <p:nvSpPr>
          <p:cNvPr id="19" name="Rektangulär 18"/>
          <p:cNvSpPr/>
          <p:nvPr/>
        </p:nvSpPr>
        <p:spPr>
          <a:xfrm>
            <a:off x="961229" y="2563242"/>
            <a:ext cx="3961291" cy="1361206"/>
          </a:xfrm>
          <a:prstGeom prst="rect">
            <a:avLst/>
          </a:prstGeom>
        </p:spPr>
        <p:txBody>
          <a:bodyPr wrap="square" rtlCol="0">
            <a:spAutoFit/>
          </a:bodyPr>
          <a:lstStyle/>
          <a:p>
            <a:pPr algn="just" rtl="0">
              <a:lnSpc>
                <a:spcPct val="120000"/>
              </a:lnSpc>
            </a:pPr>
            <a:r>
              <a:rPr lang="sv-SE" sz="1400" b="1" dirty="0">
                <a:solidFill>
                  <a:schemeClr val="accent1"/>
                </a:solidFill>
                <a:latin typeface="Arial" panose="020B0604020202020204" pitchFamily="34" charset="0"/>
                <a:ea typeface="Lato" panose="020F0502020204030203" pitchFamily="34" charset="0"/>
                <a:cs typeface="Arial" panose="020B0604020202020204" pitchFamily="34" charset="0"/>
              </a:rPr>
              <a:t>Team </a:t>
            </a:r>
            <a:r>
              <a:rPr lang="sv-SE" sz="1400" b="1" dirty="0" err="1">
                <a:solidFill>
                  <a:schemeClr val="accent1"/>
                </a:solidFill>
                <a:latin typeface="Arial" panose="020B0604020202020204" pitchFamily="34" charset="0"/>
                <a:ea typeface="Lato" panose="020F0502020204030203" pitchFamily="34" charset="0"/>
                <a:cs typeface="Arial" panose="020B0604020202020204" pitchFamily="34" charset="0"/>
              </a:rPr>
              <a:t>Seven’s</a:t>
            </a:r>
            <a:r>
              <a:rPr lang="sv-SE" sz="1400" b="1" dirty="0">
                <a:solidFill>
                  <a:schemeClr val="accent1"/>
                </a:solidFill>
                <a:latin typeface="Arial" panose="020B0604020202020204" pitchFamily="34" charset="0"/>
                <a:ea typeface="Lato" panose="020F0502020204030203" pitchFamily="34" charset="0"/>
                <a:cs typeface="Arial" panose="020B0604020202020204" pitchFamily="34" charset="0"/>
              </a:rPr>
              <a:t> </a:t>
            </a:r>
            <a:r>
              <a:rPr lang="sv-SE" sz="1400" dirty="0">
                <a:solidFill>
                  <a:schemeClr val="bg1"/>
                </a:solidFill>
                <a:latin typeface="Arial" panose="020B0604020202020204" pitchFamily="34" charset="0"/>
                <a:ea typeface="Lato" panose="020F0502020204030203" pitchFamily="34" charset="0"/>
                <a:cs typeface="Arial" panose="020B0604020202020204" pitchFamily="34" charset="0"/>
              </a:rPr>
              <a:t>mission är att bli ledande på marknaden när det kommer till att erbjuda ett enastående, fenomenalt och högkvalitativt </a:t>
            </a:r>
            <a:r>
              <a:rPr lang="sv-SE" sz="1400" dirty="0" err="1">
                <a:solidFill>
                  <a:schemeClr val="bg1"/>
                </a:solidFill>
                <a:latin typeface="Arial" panose="020B0604020202020204" pitchFamily="34" charset="0"/>
                <a:ea typeface="Lato" panose="020F0502020204030203" pitchFamily="34" charset="0"/>
                <a:cs typeface="Arial" panose="020B0604020202020204" pitchFamily="34" charset="0"/>
              </a:rPr>
              <a:t>snake</a:t>
            </a:r>
            <a:r>
              <a:rPr lang="sv-SE" sz="1400" dirty="0">
                <a:solidFill>
                  <a:schemeClr val="bg1"/>
                </a:solidFill>
                <a:latin typeface="Arial" panose="020B0604020202020204" pitchFamily="34" charset="0"/>
                <a:ea typeface="Lato" panose="020F0502020204030203" pitchFamily="34" charset="0"/>
                <a:cs typeface="Arial" panose="020B0604020202020204" pitchFamily="34" charset="0"/>
              </a:rPr>
              <a:t> spel som ska finnas på marknaden i flera generationer.</a:t>
            </a:r>
          </a:p>
        </p:txBody>
      </p:sp>
      <p:pic>
        <p:nvPicPr>
          <p:cNvPr id="38" name="Bild 37" descr="Illustration av en rykande kaffekopp på ett fat där ångan formulerar order “Coffee Shop”"/>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61229" y="3899962"/>
            <a:ext cx="1907451" cy="2747780"/>
          </a:xfrm>
          <a:prstGeom prst="rect">
            <a:avLst/>
          </a:prstGeom>
        </p:spPr>
      </p:pic>
      <p:sp>
        <p:nvSpPr>
          <p:cNvPr id="4" name="Rubrik 3" hidden="1">
            <a:extLst>
              <a:ext uri="{FF2B5EF4-FFF2-40B4-BE49-F238E27FC236}">
                <a16:creationId xmlns:a16="http://schemas.microsoft.com/office/drawing/2014/main" id="{B99C03C8-BF33-4C27-9832-97127EEB1CC4}"/>
              </a:ext>
            </a:extLst>
          </p:cNvPr>
          <p:cNvSpPr>
            <a:spLocks noGrp="1"/>
          </p:cNvSpPr>
          <p:nvPr>
            <p:ph type="title"/>
          </p:nvPr>
        </p:nvSpPr>
        <p:spPr/>
        <p:txBody>
          <a:bodyPr rtlCol="0"/>
          <a:lstStyle/>
          <a:p>
            <a:pPr rtl="0"/>
            <a:r>
              <a:rPr lang="sv-SE"/>
              <a:t>Bild 2</a:t>
            </a:r>
          </a:p>
        </p:txBody>
      </p:sp>
    </p:spTree>
    <p:extLst>
      <p:ext uri="{BB962C8B-B14F-4D97-AF65-F5344CB8AC3E}">
        <p14:creationId xmlns:p14="http://schemas.microsoft.com/office/powerpoint/2010/main" val="3503053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p:tgtEl>
                                          <p:spTgt spid="18"/>
                                        </p:tgtEl>
                                        <p:attrNameLst>
                                          <p:attrName>ppt_x</p:attrName>
                                        </p:attrNameLst>
                                      </p:cBhvr>
                                      <p:tavLst>
                                        <p:tav tm="0">
                                          <p:val>
                                            <p:strVal val="#ppt_x-#ppt_w*1.125000"/>
                                          </p:val>
                                        </p:tav>
                                        <p:tav tm="100000">
                                          <p:val>
                                            <p:strVal val="#ppt_x"/>
                                          </p:val>
                                        </p:tav>
                                      </p:tavLst>
                                    </p:anim>
                                    <p:animEffect transition="in" filter="wipe(right)">
                                      <p:cBhvr>
                                        <p:cTn id="8" dur="500"/>
                                        <p:tgtEl>
                                          <p:spTgt spid="1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750"/>
                                        <p:tgtEl>
                                          <p:spTgt spid="19"/>
                                        </p:tgtEl>
                                      </p:cBhvr>
                                    </p:animEffect>
                                  </p:childTnLst>
                                </p:cTn>
                              </p:par>
                            </p:childTnLst>
                          </p:cTn>
                        </p:par>
                        <p:par>
                          <p:cTn id="13" fill="hold">
                            <p:stCondLst>
                              <p:cond delay="1250"/>
                            </p:stCondLst>
                            <p:childTnLst>
                              <p:par>
                                <p:cTn id="14" presetID="2" presetClass="entr" presetSubtype="2" decel="30000" fill="hold" nodeType="afterEffect">
                                  <p:stCondLst>
                                    <p:cond delay="0"/>
                                  </p:stCondLst>
                                  <p:childTnLst>
                                    <p:set>
                                      <p:cBhvr>
                                        <p:cTn id="15" dur="1" fill="hold">
                                          <p:stCondLst>
                                            <p:cond delay="0"/>
                                          </p:stCondLst>
                                        </p:cTn>
                                        <p:tgtEl>
                                          <p:spTgt spid="38"/>
                                        </p:tgtEl>
                                        <p:attrNameLst>
                                          <p:attrName>style.visibility</p:attrName>
                                        </p:attrNameLst>
                                      </p:cBhvr>
                                      <p:to>
                                        <p:strVal val="visible"/>
                                      </p:to>
                                    </p:set>
                                    <p:anim calcmode="lin" valueType="num">
                                      <p:cBhvr additive="base">
                                        <p:cTn id="16" dur="1000" fill="hold"/>
                                        <p:tgtEl>
                                          <p:spTgt spid="38"/>
                                        </p:tgtEl>
                                        <p:attrNameLst>
                                          <p:attrName>ppt_x</p:attrName>
                                        </p:attrNameLst>
                                      </p:cBhvr>
                                      <p:tavLst>
                                        <p:tav tm="0">
                                          <p:val>
                                            <p:strVal val="1+#ppt_w/2"/>
                                          </p:val>
                                        </p:tav>
                                        <p:tav tm="100000">
                                          <p:val>
                                            <p:strVal val="#ppt_x"/>
                                          </p:val>
                                        </p:tav>
                                      </p:tavLst>
                                    </p:anim>
                                    <p:anim calcmode="lin" valueType="num">
                                      <p:cBhvr additive="base">
                                        <p:cTn id="17" dur="100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Bildobjekt 6">
            <a:extLst>
              <a:ext uri="{FF2B5EF4-FFF2-40B4-BE49-F238E27FC236}">
                <a16:creationId xmlns:a16="http://schemas.microsoft.com/office/drawing/2014/main" id="{78630685-1A03-4989-A1E1-0D8BA9DC6DA4}"/>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0" y="67112"/>
            <a:ext cx="12192000" cy="6744639"/>
          </a:xfrm>
          <a:prstGeom prst="rect">
            <a:avLst/>
          </a:prstGeom>
        </p:spPr>
      </p:pic>
      <p:sp>
        <p:nvSpPr>
          <p:cNvPr id="8" name="textruta 7">
            <a:extLst>
              <a:ext uri="{FF2B5EF4-FFF2-40B4-BE49-F238E27FC236}">
                <a16:creationId xmlns:a16="http://schemas.microsoft.com/office/drawing/2014/main" id="{1DEB5464-F793-41A5-883C-031DBCCE1975}"/>
              </a:ext>
            </a:extLst>
          </p:cNvPr>
          <p:cNvSpPr txBox="1"/>
          <p:nvPr/>
        </p:nvSpPr>
        <p:spPr>
          <a:xfrm>
            <a:off x="0" y="6811751"/>
            <a:ext cx="12192000" cy="230832"/>
          </a:xfrm>
          <a:prstGeom prst="rect">
            <a:avLst/>
          </a:prstGeom>
          <a:noFill/>
        </p:spPr>
        <p:txBody>
          <a:bodyPr wrap="square" rtlCol="0">
            <a:spAutoFit/>
          </a:bodyPr>
          <a:lstStyle/>
          <a:p>
            <a:r>
              <a:rPr lang="en-SE" sz="900">
                <a:hlinkClick r:id="rId4" tooltip="http://blog.hani-ibrahim.de/en/java-apps-pin-to-taskbar.html"/>
              </a:rPr>
              <a:t>Det här fotot</a:t>
            </a:r>
            <a:r>
              <a:rPr lang="en-SE" sz="900"/>
              <a:t> av Okänd författare licensieras enligt </a:t>
            </a:r>
            <a:r>
              <a:rPr lang="en-SE" sz="900">
                <a:hlinkClick r:id="rId5" tooltip="https://creativecommons.org/licenses/by-sa/3.0/"/>
              </a:rPr>
              <a:t>CC BY-SA</a:t>
            </a:r>
            <a:endParaRPr lang="en-SE" sz="900"/>
          </a:p>
        </p:txBody>
      </p:sp>
      <p:sp>
        <p:nvSpPr>
          <p:cNvPr id="1134" name="Textruta 1133"/>
          <p:cNvSpPr txBox="1"/>
          <p:nvPr/>
        </p:nvSpPr>
        <p:spPr>
          <a:xfrm>
            <a:off x="381000" y="243235"/>
            <a:ext cx="6099463" cy="495905"/>
          </a:xfrm>
          <a:prstGeom prst="rect">
            <a:avLst/>
          </a:prstGeom>
          <a:noFill/>
        </p:spPr>
        <p:txBody>
          <a:bodyPr wrap="square" rtlCol="0">
            <a:spAutoFit/>
          </a:bodyPr>
          <a:lstStyle/>
          <a:p>
            <a:pPr rtl="0">
              <a:lnSpc>
                <a:spcPct val="80000"/>
              </a:lnSpc>
            </a:pPr>
            <a:r>
              <a:rPr lang="sv-SE" sz="3200" b="1" dirty="0">
                <a:solidFill>
                  <a:schemeClr val="accent1"/>
                </a:solidFill>
                <a:latin typeface="Arial Black" panose="020B0A04020102020204" pitchFamily="34" charset="0"/>
                <a:ea typeface="Lato Black" panose="020F0502020204030203" pitchFamily="34" charset="0"/>
                <a:cs typeface="Lato Black" panose="020F0502020204030203" pitchFamily="34" charset="0"/>
              </a:rPr>
              <a:t>Utmaningar i gruppen</a:t>
            </a:r>
          </a:p>
        </p:txBody>
      </p:sp>
      <p:grpSp>
        <p:nvGrpSpPr>
          <p:cNvPr id="3" name="Grupp 2">
            <a:extLst>
              <a:ext uri="{C183D7F6-B498-43B3-948B-1728B52AA6E4}">
                <adec:decorative xmlns:adec="http://schemas.microsoft.com/office/drawing/2017/decorative" val="1"/>
              </a:ext>
            </a:extLst>
          </p:cNvPr>
          <p:cNvGrpSpPr/>
          <p:nvPr/>
        </p:nvGrpSpPr>
        <p:grpSpPr>
          <a:xfrm>
            <a:off x="0" y="148425"/>
            <a:ext cx="342900" cy="590715"/>
            <a:chOff x="0" y="148425"/>
            <a:chExt cx="342900" cy="590715"/>
          </a:xfrm>
        </p:grpSpPr>
        <p:sp>
          <p:nvSpPr>
            <p:cNvPr id="2" name="Rektangulär 1"/>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a:p>
          </p:txBody>
        </p:sp>
        <p:sp>
          <p:nvSpPr>
            <p:cNvPr id="49" name="Rektangulär 48"/>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dirty="0"/>
            </a:p>
          </p:txBody>
        </p:sp>
      </p:grpSp>
      <p:sp>
        <p:nvSpPr>
          <p:cNvPr id="4" name="Rubrik 3" hidden="1">
            <a:extLst>
              <a:ext uri="{FF2B5EF4-FFF2-40B4-BE49-F238E27FC236}">
                <a16:creationId xmlns:a16="http://schemas.microsoft.com/office/drawing/2014/main" id="{6BE13EF6-C310-4B5C-82B9-B423DA069543}"/>
              </a:ext>
            </a:extLst>
          </p:cNvPr>
          <p:cNvSpPr>
            <a:spLocks noGrp="1"/>
          </p:cNvSpPr>
          <p:nvPr>
            <p:ph type="title"/>
          </p:nvPr>
        </p:nvSpPr>
        <p:spPr>
          <a:xfrm>
            <a:off x="838200" y="365125"/>
            <a:ext cx="10515600" cy="1325563"/>
          </a:xfrm>
          <a:prstGeom prst="rect">
            <a:avLst/>
          </a:prstGeom>
        </p:spPr>
        <p:txBody>
          <a:bodyPr rtlCol="0"/>
          <a:lstStyle/>
          <a:p>
            <a:pPr rtl="0"/>
            <a:r>
              <a:rPr lang="sv-SE"/>
              <a:t>Bild 3</a:t>
            </a:r>
          </a:p>
        </p:txBody>
      </p:sp>
      <p:sp>
        <p:nvSpPr>
          <p:cNvPr id="6" name="textruta 5">
            <a:extLst>
              <a:ext uri="{FF2B5EF4-FFF2-40B4-BE49-F238E27FC236}">
                <a16:creationId xmlns:a16="http://schemas.microsoft.com/office/drawing/2014/main" id="{68471890-CFDA-43A0-95B9-2D55306B3C30}"/>
              </a:ext>
            </a:extLst>
          </p:cNvPr>
          <p:cNvSpPr txBox="1"/>
          <p:nvPr/>
        </p:nvSpPr>
        <p:spPr>
          <a:xfrm>
            <a:off x="1006679" y="1555174"/>
            <a:ext cx="3031224" cy="369332"/>
          </a:xfrm>
          <a:prstGeom prst="rect">
            <a:avLst/>
          </a:prstGeom>
          <a:noFill/>
        </p:spPr>
        <p:txBody>
          <a:bodyPr wrap="square" rtlCol="0">
            <a:spAutoFit/>
          </a:bodyPr>
          <a:lstStyle/>
          <a:p>
            <a:r>
              <a:rPr lang="sv-SE" dirty="0"/>
              <a:t>Tidsåtgång</a:t>
            </a:r>
          </a:p>
        </p:txBody>
      </p:sp>
      <p:sp>
        <p:nvSpPr>
          <p:cNvPr id="10" name="textruta 9">
            <a:extLst>
              <a:ext uri="{FF2B5EF4-FFF2-40B4-BE49-F238E27FC236}">
                <a16:creationId xmlns:a16="http://schemas.microsoft.com/office/drawing/2014/main" id="{009EDBDE-3A3B-487B-8997-607A76780D47}"/>
              </a:ext>
            </a:extLst>
          </p:cNvPr>
          <p:cNvSpPr txBox="1"/>
          <p:nvPr/>
        </p:nvSpPr>
        <p:spPr>
          <a:xfrm>
            <a:off x="4338507" y="1546785"/>
            <a:ext cx="3674378" cy="369332"/>
          </a:xfrm>
          <a:prstGeom prst="rect">
            <a:avLst/>
          </a:prstGeom>
          <a:noFill/>
        </p:spPr>
        <p:txBody>
          <a:bodyPr wrap="square" rtlCol="0">
            <a:spAutoFit/>
          </a:bodyPr>
          <a:lstStyle/>
          <a:p>
            <a:r>
              <a:rPr lang="sv-SE" dirty="0"/>
              <a:t>Motivation</a:t>
            </a:r>
          </a:p>
        </p:txBody>
      </p:sp>
      <p:sp>
        <p:nvSpPr>
          <p:cNvPr id="11" name="textruta 10">
            <a:extLst>
              <a:ext uri="{FF2B5EF4-FFF2-40B4-BE49-F238E27FC236}">
                <a16:creationId xmlns:a16="http://schemas.microsoft.com/office/drawing/2014/main" id="{305D4FFF-3498-4CBF-93FC-A6E03BAB719E}"/>
              </a:ext>
            </a:extLst>
          </p:cNvPr>
          <p:cNvSpPr txBox="1"/>
          <p:nvPr/>
        </p:nvSpPr>
        <p:spPr>
          <a:xfrm>
            <a:off x="8313489" y="1555174"/>
            <a:ext cx="2726423" cy="369332"/>
          </a:xfrm>
          <a:prstGeom prst="rect">
            <a:avLst/>
          </a:prstGeom>
          <a:noFill/>
        </p:spPr>
        <p:txBody>
          <a:bodyPr wrap="square" rtlCol="0">
            <a:spAutoFit/>
          </a:bodyPr>
          <a:lstStyle/>
          <a:p>
            <a:r>
              <a:rPr lang="sv-SE" dirty="0"/>
              <a:t>Tillgänglighet</a:t>
            </a:r>
          </a:p>
        </p:txBody>
      </p:sp>
      <p:sp>
        <p:nvSpPr>
          <p:cNvPr id="12" name="textruta 11">
            <a:extLst>
              <a:ext uri="{FF2B5EF4-FFF2-40B4-BE49-F238E27FC236}">
                <a16:creationId xmlns:a16="http://schemas.microsoft.com/office/drawing/2014/main" id="{F4A970EF-1131-4593-9A89-A21D577D756E}"/>
              </a:ext>
            </a:extLst>
          </p:cNvPr>
          <p:cNvSpPr txBox="1"/>
          <p:nvPr/>
        </p:nvSpPr>
        <p:spPr>
          <a:xfrm>
            <a:off x="4338507" y="3279890"/>
            <a:ext cx="3674378" cy="369332"/>
          </a:xfrm>
          <a:prstGeom prst="rect">
            <a:avLst/>
          </a:prstGeom>
          <a:noFill/>
        </p:spPr>
        <p:txBody>
          <a:bodyPr wrap="square" rtlCol="0">
            <a:spAutoFit/>
          </a:bodyPr>
          <a:lstStyle/>
          <a:p>
            <a:r>
              <a:rPr lang="sv-SE" dirty="0"/>
              <a:t>Problemlösning</a:t>
            </a:r>
          </a:p>
        </p:txBody>
      </p:sp>
      <p:sp>
        <p:nvSpPr>
          <p:cNvPr id="13" name="textruta 12">
            <a:extLst>
              <a:ext uri="{FF2B5EF4-FFF2-40B4-BE49-F238E27FC236}">
                <a16:creationId xmlns:a16="http://schemas.microsoft.com/office/drawing/2014/main" id="{7D4555F0-BA0C-4AF5-B71C-337C6230448E}"/>
              </a:ext>
            </a:extLst>
          </p:cNvPr>
          <p:cNvSpPr txBox="1"/>
          <p:nvPr/>
        </p:nvSpPr>
        <p:spPr>
          <a:xfrm>
            <a:off x="1006679" y="3279890"/>
            <a:ext cx="3031224" cy="369332"/>
          </a:xfrm>
          <a:prstGeom prst="rect">
            <a:avLst/>
          </a:prstGeom>
          <a:noFill/>
        </p:spPr>
        <p:txBody>
          <a:bodyPr wrap="square" rtlCol="0">
            <a:spAutoFit/>
          </a:bodyPr>
          <a:lstStyle/>
          <a:p>
            <a:r>
              <a:rPr lang="sv-SE" dirty="0"/>
              <a:t>Arbetsfördelning</a:t>
            </a:r>
          </a:p>
        </p:txBody>
      </p:sp>
      <p:sp>
        <p:nvSpPr>
          <p:cNvPr id="15" name="textruta 14">
            <a:extLst>
              <a:ext uri="{FF2B5EF4-FFF2-40B4-BE49-F238E27FC236}">
                <a16:creationId xmlns:a16="http://schemas.microsoft.com/office/drawing/2014/main" id="{8CAF7314-B6C5-43EE-9E88-354AE6C23B29}"/>
              </a:ext>
            </a:extLst>
          </p:cNvPr>
          <p:cNvSpPr txBox="1"/>
          <p:nvPr/>
        </p:nvSpPr>
        <p:spPr>
          <a:xfrm>
            <a:off x="8313489" y="3279890"/>
            <a:ext cx="2726423" cy="369332"/>
          </a:xfrm>
          <a:prstGeom prst="rect">
            <a:avLst/>
          </a:prstGeom>
          <a:noFill/>
        </p:spPr>
        <p:txBody>
          <a:bodyPr wrap="square" rtlCol="0">
            <a:spAutoFit/>
          </a:bodyPr>
          <a:lstStyle/>
          <a:p>
            <a:r>
              <a:rPr lang="sv-SE" dirty="0"/>
              <a:t>Olika kunskapsnivåer</a:t>
            </a:r>
          </a:p>
        </p:txBody>
      </p:sp>
    </p:spTree>
    <p:extLst>
      <p:ext uri="{BB962C8B-B14F-4D97-AF65-F5344CB8AC3E}">
        <p14:creationId xmlns:p14="http://schemas.microsoft.com/office/powerpoint/2010/main" val="8452861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34"/>
                                        </p:tgtEl>
                                        <p:attrNameLst>
                                          <p:attrName>style.visibility</p:attrName>
                                        </p:attrNameLst>
                                      </p:cBhvr>
                                      <p:to>
                                        <p:strVal val="visible"/>
                                      </p:to>
                                    </p:set>
                                    <p:animEffect transition="in" filter="fade">
                                      <p:cBhvr>
                                        <p:cTn id="7" dur="500"/>
                                        <p:tgtEl>
                                          <p:spTgt spid="1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 name="Textruta 1133"/>
          <p:cNvSpPr txBox="1"/>
          <p:nvPr/>
        </p:nvSpPr>
        <p:spPr>
          <a:xfrm>
            <a:off x="381000" y="243235"/>
            <a:ext cx="6099463" cy="495905"/>
          </a:xfrm>
          <a:prstGeom prst="rect">
            <a:avLst/>
          </a:prstGeom>
          <a:noFill/>
        </p:spPr>
        <p:txBody>
          <a:bodyPr wrap="square" rtlCol="0">
            <a:spAutoFit/>
          </a:bodyPr>
          <a:lstStyle/>
          <a:p>
            <a:pPr rtl="0">
              <a:lnSpc>
                <a:spcPct val="80000"/>
              </a:lnSpc>
            </a:pPr>
            <a:r>
              <a:rPr lang="sv-SE" sz="3200" dirty="0">
                <a:solidFill>
                  <a:schemeClr val="accent1"/>
                </a:solidFill>
                <a:latin typeface="Arial Black" panose="020B0A04020102020204" pitchFamily="34" charset="0"/>
                <a:ea typeface="Lato Black" panose="020F0502020204030203" pitchFamily="34" charset="0"/>
                <a:cs typeface="Lato Black" panose="020F0502020204030203" pitchFamily="34" charset="0"/>
              </a:rPr>
              <a:t>MOTIVATION</a:t>
            </a:r>
          </a:p>
        </p:txBody>
      </p:sp>
      <p:grpSp>
        <p:nvGrpSpPr>
          <p:cNvPr id="3" name="Grupp 2">
            <a:extLst>
              <a:ext uri="{C183D7F6-B498-43B3-948B-1728B52AA6E4}">
                <adec:decorative xmlns:adec="http://schemas.microsoft.com/office/drawing/2017/decorative" val="1"/>
              </a:ext>
            </a:extLst>
          </p:cNvPr>
          <p:cNvGrpSpPr/>
          <p:nvPr/>
        </p:nvGrpSpPr>
        <p:grpSpPr>
          <a:xfrm>
            <a:off x="0" y="148425"/>
            <a:ext cx="342900" cy="590715"/>
            <a:chOff x="0" y="148425"/>
            <a:chExt cx="342900" cy="590715"/>
          </a:xfrm>
        </p:grpSpPr>
        <p:sp>
          <p:nvSpPr>
            <p:cNvPr id="2" name="Rektangulär 1"/>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dirty="0"/>
            </a:p>
          </p:txBody>
        </p:sp>
        <p:sp>
          <p:nvSpPr>
            <p:cNvPr id="49" name="Rektangulär 48"/>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dirty="0"/>
            </a:p>
          </p:txBody>
        </p:sp>
      </p:grpSp>
      <p:sp>
        <p:nvSpPr>
          <p:cNvPr id="44" name="Rektangulär 43">
            <a:extLst>
              <a:ext uri="{C183D7F6-B498-43B3-948B-1728B52AA6E4}">
                <adec:decorative xmlns:adec="http://schemas.microsoft.com/office/drawing/2017/decorative" val="1"/>
              </a:ext>
            </a:extLst>
          </p:cNvPr>
          <p:cNvSpPr/>
          <p:nvPr/>
        </p:nvSpPr>
        <p:spPr>
          <a:xfrm>
            <a:off x="0" y="1376680"/>
            <a:ext cx="12192000" cy="24713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dirty="0"/>
          </a:p>
        </p:txBody>
      </p:sp>
      <p:sp>
        <p:nvSpPr>
          <p:cNvPr id="5" name="Rubrik 4" hidden="1">
            <a:extLst>
              <a:ext uri="{FF2B5EF4-FFF2-40B4-BE49-F238E27FC236}">
                <a16:creationId xmlns:a16="http://schemas.microsoft.com/office/drawing/2014/main" id="{91EB68CD-5A94-4E59-AA75-8FF956921CC1}"/>
              </a:ext>
            </a:extLst>
          </p:cNvPr>
          <p:cNvSpPr>
            <a:spLocks noGrp="1"/>
          </p:cNvSpPr>
          <p:nvPr>
            <p:ph type="title"/>
          </p:nvPr>
        </p:nvSpPr>
        <p:spPr>
          <a:xfrm>
            <a:off x="838200" y="365125"/>
            <a:ext cx="10515600" cy="1325563"/>
          </a:xfrm>
          <a:prstGeom prst="rect">
            <a:avLst/>
          </a:prstGeom>
        </p:spPr>
        <p:txBody>
          <a:bodyPr rtlCol="0"/>
          <a:lstStyle/>
          <a:p>
            <a:pPr rtl="0"/>
            <a:r>
              <a:rPr lang="sv-SE" dirty="0"/>
              <a:t>Bild 4</a:t>
            </a:r>
          </a:p>
        </p:txBody>
      </p:sp>
      <p:sp>
        <p:nvSpPr>
          <p:cNvPr id="25" name="textruta 24">
            <a:extLst>
              <a:ext uri="{FF2B5EF4-FFF2-40B4-BE49-F238E27FC236}">
                <a16:creationId xmlns:a16="http://schemas.microsoft.com/office/drawing/2014/main" id="{5C466645-97CD-4638-A3EF-3BC4E0CDCB48}"/>
              </a:ext>
            </a:extLst>
          </p:cNvPr>
          <p:cNvSpPr txBox="1"/>
          <p:nvPr/>
        </p:nvSpPr>
        <p:spPr>
          <a:xfrm>
            <a:off x="381000" y="2196846"/>
            <a:ext cx="6604233" cy="830997"/>
          </a:xfrm>
          <a:prstGeom prst="rect">
            <a:avLst/>
          </a:prstGeom>
          <a:noFill/>
        </p:spPr>
        <p:txBody>
          <a:bodyPr wrap="square" rtlCol="0">
            <a:spAutoFit/>
          </a:bodyPr>
          <a:lstStyle/>
          <a:p>
            <a:r>
              <a:rPr lang="sv-SE" sz="2400" dirty="0">
                <a:solidFill>
                  <a:schemeClr val="bg2"/>
                </a:solidFill>
              </a:rPr>
              <a:t>Vi valde en svår uppgift innehållande mycket vi inte lärt oss ännu. Till följd drog det ner motivationen.</a:t>
            </a:r>
          </a:p>
        </p:txBody>
      </p:sp>
      <p:sp>
        <p:nvSpPr>
          <p:cNvPr id="26" name="textruta 25">
            <a:extLst>
              <a:ext uri="{FF2B5EF4-FFF2-40B4-BE49-F238E27FC236}">
                <a16:creationId xmlns:a16="http://schemas.microsoft.com/office/drawing/2014/main" id="{B3BCFF2D-3973-4029-8D23-3305948A6D13}"/>
              </a:ext>
            </a:extLst>
          </p:cNvPr>
          <p:cNvSpPr txBox="1"/>
          <p:nvPr/>
        </p:nvSpPr>
        <p:spPr>
          <a:xfrm>
            <a:off x="3289968" y="4729407"/>
            <a:ext cx="4995105" cy="830997"/>
          </a:xfrm>
          <a:prstGeom prst="rect">
            <a:avLst/>
          </a:prstGeom>
          <a:noFill/>
        </p:spPr>
        <p:txBody>
          <a:bodyPr wrap="square" rtlCol="0">
            <a:spAutoFit/>
          </a:bodyPr>
          <a:lstStyle/>
          <a:p>
            <a:r>
              <a:rPr lang="sv-SE" sz="2400" dirty="0">
                <a:solidFill>
                  <a:schemeClr val="tx1">
                    <a:lumMod val="85000"/>
                    <a:lumOff val="15000"/>
                  </a:schemeClr>
                </a:solidFill>
              </a:rPr>
              <a:t>Genom att stötta varandra till att hitta en lösning så ökade motivationen. </a:t>
            </a:r>
          </a:p>
        </p:txBody>
      </p:sp>
      <p:sp>
        <p:nvSpPr>
          <p:cNvPr id="27" name="textruta 26">
            <a:extLst>
              <a:ext uri="{FF2B5EF4-FFF2-40B4-BE49-F238E27FC236}">
                <a16:creationId xmlns:a16="http://schemas.microsoft.com/office/drawing/2014/main" id="{4A2C88FD-53DD-49F8-A21C-B3372BD78143}"/>
              </a:ext>
            </a:extLst>
          </p:cNvPr>
          <p:cNvSpPr txBox="1"/>
          <p:nvPr/>
        </p:nvSpPr>
        <p:spPr>
          <a:xfrm rot="20961361">
            <a:off x="8469386" y="1707866"/>
            <a:ext cx="1001785" cy="461665"/>
          </a:xfrm>
          <a:prstGeom prst="rect">
            <a:avLst/>
          </a:prstGeom>
          <a:noFill/>
        </p:spPr>
        <p:txBody>
          <a:bodyPr wrap="square" rtlCol="0">
            <a:spAutoFit/>
          </a:bodyPr>
          <a:lstStyle/>
          <a:p>
            <a:r>
              <a:rPr lang="sv-SE" sz="2400" dirty="0" err="1">
                <a:solidFill>
                  <a:schemeClr val="bg2"/>
                </a:solidFill>
              </a:rPr>
              <a:t>JPanel</a:t>
            </a:r>
            <a:endParaRPr lang="sv-SE" sz="2400" dirty="0">
              <a:solidFill>
                <a:schemeClr val="bg2"/>
              </a:solidFill>
            </a:endParaRPr>
          </a:p>
        </p:txBody>
      </p:sp>
      <p:sp>
        <p:nvSpPr>
          <p:cNvPr id="28" name="textruta 27">
            <a:extLst>
              <a:ext uri="{FF2B5EF4-FFF2-40B4-BE49-F238E27FC236}">
                <a16:creationId xmlns:a16="http://schemas.microsoft.com/office/drawing/2014/main" id="{6092CBF0-E3A4-478D-B787-F95D7C1FC5E1}"/>
              </a:ext>
            </a:extLst>
          </p:cNvPr>
          <p:cNvSpPr txBox="1"/>
          <p:nvPr/>
        </p:nvSpPr>
        <p:spPr>
          <a:xfrm rot="20961361">
            <a:off x="9617349" y="2227004"/>
            <a:ext cx="1185935" cy="461665"/>
          </a:xfrm>
          <a:prstGeom prst="rect">
            <a:avLst/>
          </a:prstGeom>
          <a:noFill/>
        </p:spPr>
        <p:txBody>
          <a:bodyPr wrap="square" rtlCol="0">
            <a:spAutoFit/>
          </a:bodyPr>
          <a:lstStyle/>
          <a:p>
            <a:r>
              <a:rPr lang="sv-SE" sz="2400" dirty="0" err="1">
                <a:solidFill>
                  <a:schemeClr val="bg2"/>
                </a:solidFill>
              </a:rPr>
              <a:t>JFrame</a:t>
            </a:r>
            <a:endParaRPr lang="sv-SE" sz="2400" dirty="0">
              <a:solidFill>
                <a:schemeClr val="bg2"/>
              </a:solidFill>
            </a:endParaRPr>
          </a:p>
        </p:txBody>
      </p:sp>
      <p:sp>
        <p:nvSpPr>
          <p:cNvPr id="29" name="textruta 28">
            <a:extLst>
              <a:ext uri="{FF2B5EF4-FFF2-40B4-BE49-F238E27FC236}">
                <a16:creationId xmlns:a16="http://schemas.microsoft.com/office/drawing/2014/main" id="{8E2410B0-C4FA-4468-8E68-0771B1542533}"/>
              </a:ext>
            </a:extLst>
          </p:cNvPr>
          <p:cNvSpPr txBox="1"/>
          <p:nvPr/>
        </p:nvSpPr>
        <p:spPr>
          <a:xfrm rot="20961361">
            <a:off x="8032924" y="2997323"/>
            <a:ext cx="1144278" cy="461665"/>
          </a:xfrm>
          <a:prstGeom prst="rect">
            <a:avLst/>
          </a:prstGeom>
          <a:noFill/>
        </p:spPr>
        <p:txBody>
          <a:bodyPr wrap="square" rtlCol="0">
            <a:spAutoFit/>
          </a:bodyPr>
          <a:lstStyle/>
          <a:p>
            <a:r>
              <a:rPr lang="sv-SE" sz="2400" dirty="0">
                <a:solidFill>
                  <a:schemeClr val="bg2"/>
                </a:solidFill>
              </a:rPr>
              <a:t>Swing</a:t>
            </a:r>
          </a:p>
        </p:txBody>
      </p:sp>
      <p:sp>
        <p:nvSpPr>
          <p:cNvPr id="30" name="textruta 29">
            <a:extLst>
              <a:ext uri="{FF2B5EF4-FFF2-40B4-BE49-F238E27FC236}">
                <a16:creationId xmlns:a16="http://schemas.microsoft.com/office/drawing/2014/main" id="{D6216D0B-E8A2-4C16-8F31-D02325E3DBAD}"/>
              </a:ext>
            </a:extLst>
          </p:cNvPr>
          <p:cNvSpPr txBox="1"/>
          <p:nvPr/>
        </p:nvSpPr>
        <p:spPr>
          <a:xfrm rot="20961361">
            <a:off x="9533181" y="2908642"/>
            <a:ext cx="1702217" cy="461665"/>
          </a:xfrm>
          <a:prstGeom prst="rect">
            <a:avLst/>
          </a:prstGeom>
          <a:noFill/>
        </p:spPr>
        <p:txBody>
          <a:bodyPr wrap="square" rtlCol="0">
            <a:spAutoFit/>
          </a:bodyPr>
          <a:lstStyle/>
          <a:p>
            <a:r>
              <a:rPr lang="sv-SE" sz="2400" dirty="0" err="1">
                <a:solidFill>
                  <a:schemeClr val="bg2"/>
                </a:solidFill>
              </a:rPr>
              <a:t>KeyAdapter</a:t>
            </a:r>
            <a:endParaRPr lang="sv-SE" sz="2400" dirty="0">
              <a:solidFill>
                <a:schemeClr val="bg2"/>
              </a:solidFill>
            </a:endParaRPr>
          </a:p>
        </p:txBody>
      </p:sp>
      <p:sp>
        <p:nvSpPr>
          <p:cNvPr id="31" name="textruta 30">
            <a:extLst>
              <a:ext uri="{FF2B5EF4-FFF2-40B4-BE49-F238E27FC236}">
                <a16:creationId xmlns:a16="http://schemas.microsoft.com/office/drawing/2014/main" id="{8B7D1DBA-0BCD-4BCE-8D17-D630E6130784}"/>
              </a:ext>
            </a:extLst>
          </p:cNvPr>
          <p:cNvSpPr txBox="1"/>
          <p:nvPr/>
        </p:nvSpPr>
        <p:spPr>
          <a:xfrm rot="20961361">
            <a:off x="7264408" y="2442629"/>
            <a:ext cx="2041330" cy="461665"/>
          </a:xfrm>
          <a:prstGeom prst="rect">
            <a:avLst/>
          </a:prstGeom>
          <a:noFill/>
        </p:spPr>
        <p:txBody>
          <a:bodyPr wrap="square" rtlCol="0">
            <a:spAutoFit/>
          </a:bodyPr>
          <a:lstStyle/>
          <a:p>
            <a:r>
              <a:rPr lang="sv-SE" sz="2400" dirty="0" err="1">
                <a:solidFill>
                  <a:schemeClr val="bg2"/>
                </a:solidFill>
              </a:rPr>
              <a:t>ActionListener</a:t>
            </a:r>
            <a:endParaRPr lang="sv-SE" sz="2400" dirty="0">
              <a:solidFill>
                <a:schemeClr val="bg2"/>
              </a:solidFill>
            </a:endParaRPr>
          </a:p>
        </p:txBody>
      </p:sp>
      <p:sp>
        <p:nvSpPr>
          <p:cNvPr id="32" name="textruta 31">
            <a:extLst>
              <a:ext uri="{FF2B5EF4-FFF2-40B4-BE49-F238E27FC236}">
                <a16:creationId xmlns:a16="http://schemas.microsoft.com/office/drawing/2014/main" id="{2F7356DB-1055-425E-9EBE-758D2BD986DE}"/>
              </a:ext>
            </a:extLst>
          </p:cNvPr>
          <p:cNvSpPr txBox="1"/>
          <p:nvPr/>
        </p:nvSpPr>
        <p:spPr>
          <a:xfrm rot="20961361">
            <a:off x="10347702" y="1589818"/>
            <a:ext cx="1001785" cy="461665"/>
          </a:xfrm>
          <a:prstGeom prst="rect">
            <a:avLst/>
          </a:prstGeom>
          <a:noFill/>
        </p:spPr>
        <p:txBody>
          <a:bodyPr wrap="square" rtlCol="0">
            <a:spAutoFit/>
          </a:bodyPr>
          <a:lstStyle/>
          <a:p>
            <a:r>
              <a:rPr lang="sv-SE" sz="2400" dirty="0">
                <a:solidFill>
                  <a:schemeClr val="bg2"/>
                </a:solidFill>
              </a:rPr>
              <a:t>Timer</a:t>
            </a:r>
          </a:p>
        </p:txBody>
      </p:sp>
      <p:sp>
        <p:nvSpPr>
          <p:cNvPr id="4" name="textruta 3">
            <a:extLst>
              <a:ext uri="{FF2B5EF4-FFF2-40B4-BE49-F238E27FC236}">
                <a16:creationId xmlns:a16="http://schemas.microsoft.com/office/drawing/2014/main" id="{3322119C-6283-4937-B56C-E3AF40CD94A2}"/>
              </a:ext>
            </a:extLst>
          </p:cNvPr>
          <p:cNvSpPr txBox="1"/>
          <p:nvPr/>
        </p:nvSpPr>
        <p:spPr>
          <a:xfrm>
            <a:off x="0" y="6488668"/>
            <a:ext cx="966651" cy="369332"/>
          </a:xfrm>
          <a:prstGeom prst="rect">
            <a:avLst/>
          </a:prstGeom>
          <a:solidFill>
            <a:srgbClr val="F7F7F7"/>
          </a:solidFill>
        </p:spPr>
        <p:txBody>
          <a:bodyPr wrap="square" rtlCol="0">
            <a:spAutoFit/>
          </a:bodyPr>
          <a:lstStyle/>
          <a:p>
            <a:endParaRPr lang="en-SE" dirty="0"/>
          </a:p>
        </p:txBody>
      </p:sp>
    </p:spTree>
    <p:extLst>
      <p:ext uri="{BB962C8B-B14F-4D97-AF65-F5344CB8AC3E}">
        <p14:creationId xmlns:p14="http://schemas.microsoft.com/office/powerpoint/2010/main" val="16603449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withEffect">
                                  <p:stCondLst>
                                    <p:cond delay="1000"/>
                                  </p:stCondLst>
                                  <p:childTnLst>
                                    <p:animEffect transition="out" filter="fade">
                                      <p:cBhvr>
                                        <p:cTn id="6" dur="2000" tmFilter="0, 0; .2, .5; .8, .5; 1, 0"/>
                                        <p:tgtEl>
                                          <p:spTgt spid="28"/>
                                        </p:tgtEl>
                                      </p:cBhvr>
                                    </p:animEffect>
                                    <p:animScale>
                                      <p:cBhvr>
                                        <p:cTn id="7" dur="1000" autoRev="1" fill="hold"/>
                                        <p:tgtEl>
                                          <p:spTgt spid="28"/>
                                        </p:tgtEl>
                                      </p:cBhvr>
                                      <p:by x="105000" y="105000"/>
                                    </p:animScale>
                                  </p:childTnLst>
                                </p:cTn>
                              </p:par>
                              <p:par>
                                <p:cTn id="8" presetID="26" presetClass="emph" presetSubtype="0" repeatCount="indefinite" fill="hold" grpId="0" nodeType="withEffect">
                                  <p:stCondLst>
                                    <p:cond delay="1000"/>
                                  </p:stCondLst>
                                  <p:childTnLst>
                                    <p:animEffect transition="out" filter="fade">
                                      <p:cBhvr>
                                        <p:cTn id="9" dur="2000" tmFilter="0, 0; .2, .5; .8, .5; 1, 0"/>
                                        <p:tgtEl>
                                          <p:spTgt spid="27"/>
                                        </p:tgtEl>
                                      </p:cBhvr>
                                    </p:animEffect>
                                    <p:animScale>
                                      <p:cBhvr>
                                        <p:cTn id="10" dur="1000" autoRev="1" fill="hold"/>
                                        <p:tgtEl>
                                          <p:spTgt spid="27"/>
                                        </p:tgtEl>
                                      </p:cBhvr>
                                      <p:by x="105000" y="105000"/>
                                    </p:animScale>
                                  </p:childTnLst>
                                </p:cTn>
                              </p:par>
                              <p:par>
                                <p:cTn id="11" presetID="26" presetClass="emph" presetSubtype="0" repeatCount="indefinite" fill="hold" grpId="0" nodeType="withEffect">
                                  <p:stCondLst>
                                    <p:cond delay="0"/>
                                  </p:stCondLst>
                                  <p:childTnLst>
                                    <p:animEffect transition="out" filter="fade">
                                      <p:cBhvr>
                                        <p:cTn id="12" dur="2000" tmFilter="0, 0; .2, .5; .8, .5; 1, 0"/>
                                        <p:tgtEl>
                                          <p:spTgt spid="32"/>
                                        </p:tgtEl>
                                      </p:cBhvr>
                                    </p:animEffect>
                                    <p:animScale>
                                      <p:cBhvr>
                                        <p:cTn id="13" dur="1000" autoRev="1" fill="hold"/>
                                        <p:tgtEl>
                                          <p:spTgt spid="32"/>
                                        </p:tgtEl>
                                      </p:cBhvr>
                                      <p:by x="105000" y="105000"/>
                                    </p:animScale>
                                  </p:childTnLst>
                                </p:cTn>
                              </p:par>
                              <p:par>
                                <p:cTn id="14" presetID="26" presetClass="emph" presetSubtype="0" repeatCount="indefinite" fill="hold" grpId="0" nodeType="withEffect">
                                  <p:stCondLst>
                                    <p:cond delay="0"/>
                                  </p:stCondLst>
                                  <p:childTnLst>
                                    <p:animEffect transition="out" filter="fade">
                                      <p:cBhvr>
                                        <p:cTn id="15" dur="2000" tmFilter="0, 0; .2, .5; .8, .5; 1, 0"/>
                                        <p:tgtEl>
                                          <p:spTgt spid="31"/>
                                        </p:tgtEl>
                                      </p:cBhvr>
                                    </p:animEffect>
                                    <p:animScale>
                                      <p:cBhvr>
                                        <p:cTn id="16" dur="1000" autoRev="1" fill="hold"/>
                                        <p:tgtEl>
                                          <p:spTgt spid="31"/>
                                        </p:tgtEl>
                                      </p:cBhvr>
                                      <p:by x="105000" y="105000"/>
                                    </p:animScale>
                                  </p:childTnLst>
                                </p:cTn>
                              </p:par>
                              <p:par>
                                <p:cTn id="17" presetID="26" presetClass="emph" presetSubtype="0" repeatCount="indefinite" fill="hold" grpId="0" nodeType="withEffect">
                                  <p:stCondLst>
                                    <p:cond delay="1000"/>
                                  </p:stCondLst>
                                  <p:childTnLst>
                                    <p:animEffect transition="out" filter="fade">
                                      <p:cBhvr>
                                        <p:cTn id="18" dur="2000" tmFilter="0, 0; .2, .5; .8, .5; 1, 0"/>
                                        <p:tgtEl>
                                          <p:spTgt spid="29"/>
                                        </p:tgtEl>
                                      </p:cBhvr>
                                    </p:animEffect>
                                    <p:animScale>
                                      <p:cBhvr>
                                        <p:cTn id="19" dur="1000" autoRev="1" fill="hold"/>
                                        <p:tgtEl>
                                          <p:spTgt spid="29"/>
                                        </p:tgtEl>
                                      </p:cBhvr>
                                      <p:by x="105000" y="105000"/>
                                    </p:animScale>
                                  </p:childTnLst>
                                </p:cTn>
                              </p:par>
                              <p:par>
                                <p:cTn id="20" presetID="26" presetClass="emph" presetSubtype="0" repeatCount="indefinite" fill="hold" grpId="0" nodeType="withEffect">
                                  <p:stCondLst>
                                    <p:cond delay="0"/>
                                  </p:stCondLst>
                                  <p:childTnLst>
                                    <p:animEffect transition="out" filter="fade">
                                      <p:cBhvr>
                                        <p:cTn id="21" dur="2000" tmFilter="0, 0; .2, .5; .8, .5; 1, 0"/>
                                        <p:tgtEl>
                                          <p:spTgt spid="30"/>
                                        </p:tgtEl>
                                      </p:cBhvr>
                                    </p:animEffect>
                                    <p:animScale>
                                      <p:cBhvr>
                                        <p:cTn id="22" dur="1000" autoRev="1" fill="hold"/>
                                        <p:tgtEl>
                                          <p:spTgt spid="3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P spid="30" grpId="0"/>
      <p:bldP spid="31" grpId="0"/>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 name="Textruta 1133"/>
          <p:cNvSpPr txBox="1"/>
          <p:nvPr/>
        </p:nvSpPr>
        <p:spPr>
          <a:xfrm>
            <a:off x="381000" y="243235"/>
            <a:ext cx="6099463" cy="495905"/>
          </a:xfrm>
          <a:prstGeom prst="rect">
            <a:avLst/>
          </a:prstGeom>
          <a:noFill/>
        </p:spPr>
        <p:txBody>
          <a:bodyPr wrap="square" rtlCol="0">
            <a:spAutoFit/>
          </a:bodyPr>
          <a:lstStyle/>
          <a:p>
            <a:pPr rtl="0">
              <a:lnSpc>
                <a:spcPct val="80000"/>
              </a:lnSpc>
            </a:pPr>
            <a:r>
              <a:rPr lang="sv-SE" sz="3200" dirty="0">
                <a:solidFill>
                  <a:schemeClr val="accent1"/>
                </a:solidFill>
                <a:latin typeface="Arial Black" panose="020B0A04020102020204" pitchFamily="34" charset="0"/>
                <a:ea typeface="Lato Black" panose="020F0502020204030203" pitchFamily="34" charset="0"/>
                <a:cs typeface="Lato Black" panose="020F0502020204030203" pitchFamily="34" charset="0"/>
              </a:rPr>
              <a:t>TIDSÅTGÅNG</a:t>
            </a:r>
          </a:p>
        </p:txBody>
      </p:sp>
      <p:grpSp>
        <p:nvGrpSpPr>
          <p:cNvPr id="3" name="Grupp 2">
            <a:extLst>
              <a:ext uri="{C183D7F6-B498-43B3-948B-1728B52AA6E4}">
                <adec:decorative xmlns:adec="http://schemas.microsoft.com/office/drawing/2017/decorative" val="1"/>
              </a:ext>
            </a:extLst>
          </p:cNvPr>
          <p:cNvGrpSpPr/>
          <p:nvPr/>
        </p:nvGrpSpPr>
        <p:grpSpPr>
          <a:xfrm>
            <a:off x="0" y="148425"/>
            <a:ext cx="342900" cy="590715"/>
            <a:chOff x="0" y="148425"/>
            <a:chExt cx="342900" cy="590715"/>
          </a:xfrm>
        </p:grpSpPr>
        <p:sp>
          <p:nvSpPr>
            <p:cNvPr id="2" name="Rektangulär 1"/>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dirty="0"/>
            </a:p>
          </p:txBody>
        </p:sp>
        <p:sp>
          <p:nvSpPr>
            <p:cNvPr id="49" name="Rektangulär 48"/>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dirty="0"/>
            </a:p>
          </p:txBody>
        </p:sp>
      </p:grpSp>
      <p:sp>
        <p:nvSpPr>
          <p:cNvPr id="44" name="Rektangulär 43">
            <a:extLst>
              <a:ext uri="{C183D7F6-B498-43B3-948B-1728B52AA6E4}">
                <adec:decorative xmlns:adec="http://schemas.microsoft.com/office/drawing/2017/decorative" val="1"/>
              </a:ext>
            </a:extLst>
          </p:cNvPr>
          <p:cNvSpPr/>
          <p:nvPr/>
        </p:nvSpPr>
        <p:spPr>
          <a:xfrm>
            <a:off x="0" y="1376680"/>
            <a:ext cx="12192000" cy="24713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dirty="0"/>
          </a:p>
        </p:txBody>
      </p:sp>
      <p:sp>
        <p:nvSpPr>
          <p:cNvPr id="5" name="Rubrik 4" hidden="1">
            <a:extLst>
              <a:ext uri="{FF2B5EF4-FFF2-40B4-BE49-F238E27FC236}">
                <a16:creationId xmlns:a16="http://schemas.microsoft.com/office/drawing/2014/main" id="{91EB68CD-5A94-4E59-AA75-8FF956921CC1}"/>
              </a:ext>
            </a:extLst>
          </p:cNvPr>
          <p:cNvSpPr>
            <a:spLocks noGrp="1"/>
          </p:cNvSpPr>
          <p:nvPr>
            <p:ph type="title"/>
          </p:nvPr>
        </p:nvSpPr>
        <p:spPr>
          <a:xfrm>
            <a:off x="838200" y="365125"/>
            <a:ext cx="10515600" cy="1325563"/>
          </a:xfrm>
          <a:prstGeom prst="rect">
            <a:avLst/>
          </a:prstGeom>
        </p:spPr>
        <p:txBody>
          <a:bodyPr rtlCol="0"/>
          <a:lstStyle/>
          <a:p>
            <a:pPr rtl="0"/>
            <a:r>
              <a:rPr lang="sv-SE" dirty="0"/>
              <a:t>Bild 4</a:t>
            </a:r>
          </a:p>
        </p:txBody>
      </p:sp>
      <p:sp>
        <p:nvSpPr>
          <p:cNvPr id="25" name="textruta 24">
            <a:extLst>
              <a:ext uri="{FF2B5EF4-FFF2-40B4-BE49-F238E27FC236}">
                <a16:creationId xmlns:a16="http://schemas.microsoft.com/office/drawing/2014/main" id="{5C466645-97CD-4638-A3EF-3BC4E0CDCB48}"/>
              </a:ext>
            </a:extLst>
          </p:cNvPr>
          <p:cNvSpPr txBox="1"/>
          <p:nvPr/>
        </p:nvSpPr>
        <p:spPr>
          <a:xfrm>
            <a:off x="381000" y="2196846"/>
            <a:ext cx="4149055" cy="830997"/>
          </a:xfrm>
          <a:prstGeom prst="rect">
            <a:avLst/>
          </a:prstGeom>
          <a:noFill/>
        </p:spPr>
        <p:txBody>
          <a:bodyPr wrap="square" rtlCol="0">
            <a:spAutoFit/>
          </a:bodyPr>
          <a:lstStyle/>
          <a:p>
            <a:r>
              <a:rPr lang="sv-SE" sz="2400" dirty="0">
                <a:solidFill>
                  <a:schemeClr val="bg2"/>
                </a:solidFill>
              </a:rPr>
              <a:t>Att planera eller ”estimera” tidsåtgången var mycket svårt.</a:t>
            </a:r>
          </a:p>
        </p:txBody>
      </p:sp>
      <p:sp>
        <p:nvSpPr>
          <p:cNvPr id="4" name="textruta 3">
            <a:extLst>
              <a:ext uri="{FF2B5EF4-FFF2-40B4-BE49-F238E27FC236}">
                <a16:creationId xmlns:a16="http://schemas.microsoft.com/office/drawing/2014/main" id="{9DF6B3B5-A049-4F2F-87E8-D2BFA240F954}"/>
              </a:ext>
            </a:extLst>
          </p:cNvPr>
          <p:cNvSpPr txBox="1"/>
          <p:nvPr/>
        </p:nvSpPr>
        <p:spPr>
          <a:xfrm>
            <a:off x="4972224" y="4384882"/>
            <a:ext cx="6034132" cy="1569660"/>
          </a:xfrm>
          <a:prstGeom prst="rect">
            <a:avLst/>
          </a:prstGeom>
          <a:noFill/>
        </p:spPr>
        <p:txBody>
          <a:bodyPr wrap="square" rtlCol="0">
            <a:spAutoFit/>
          </a:bodyPr>
          <a:lstStyle/>
          <a:p>
            <a:r>
              <a:rPr lang="sv-SE" sz="2400" dirty="0">
                <a:solidFill>
                  <a:schemeClr val="tx1">
                    <a:lumMod val="85000"/>
                    <a:lumOff val="15000"/>
                  </a:schemeClr>
                </a:solidFill>
              </a:rPr>
              <a:t>Då vi tog oss an ett projekt med mycket tekniker som vi inte lärt oss sedan tidigare så blev tidsbedömningen väldigt svår. Under kommande sprintar blev det dock bättre.</a:t>
            </a:r>
          </a:p>
        </p:txBody>
      </p:sp>
      <p:sp>
        <p:nvSpPr>
          <p:cNvPr id="10" name="textruta 9">
            <a:extLst>
              <a:ext uri="{FF2B5EF4-FFF2-40B4-BE49-F238E27FC236}">
                <a16:creationId xmlns:a16="http://schemas.microsoft.com/office/drawing/2014/main" id="{2B77A612-5AE5-4B9B-ACB4-DFAB31FA720E}"/>
              </a:ext>
            </a:extLst>
          </p:cNvPr>
          <p:cNvSpPr txBox="1"/>
          <p:nvPr/>
        </p:nvSpPr>
        <p:spPr>
          <a:xfrm>
            <a:off x="0" y="6488668"/>
            <a:ext cx="966651" cy="369332"/>
          </a:xfrm>
          <a:prstGeom prst="rect">
            <a:avLst/>
          </a:prstGeom>
          <a:solidFill>
            <a:srgbClr val="F7F7F7"/>
          </a:solidFill>
        </p:spPr>
        <p:txBody>
          <a:bodyPr wrap="square" rtlCol="0">
            <a:spAutoFit/>
          </a:bodyPr>
          <a:lstStyle/>
          <a:p>
            <a:endParaRPr lang="en-SE" dirty="0"/>
          </a:p>
        </p:txBody>
      </p:sp>
    </p:spTree>
    <p:extLst>
      <p:ext uri="{BB962C8B-B14F-4D97-AF65-F5344CB8AC3E}">
        <p14:creationId xmlns:p14="http://schemas.microsoft.com/office/powerpoint/2010/main" val="381230714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 name="Textruta 1133"/>
          <p:cNvSpPr txBox="1"/>
          <p:nvPr/>
        </p:nvSpPr>
        <p:spPr>
          <a:xfrm>
            <a:off x="381000" y="243235"/>
            <a:ext cx="6099463" cy="495905"/>
          </a:xfrm>
          <a:prstGeom prst="rect">
            <a:avLst/>
          </a:prstGeom>
          <a:noFill/>
        </p:spPr>
        <p:txBody>
          <a:bodyPr wrap="square" rtlCol="0">
            <a:spAutoFit/>
          </a:bodyPr>
          <a:lstStyle/>
          <a:p>
            <a:pPr rtl="0">
              <a:lnSpc>
                <a:spcPct val="80000"/>
              </a:lnSpc>
            </a:pPr>
            <a:r>
              <a:rPr lang="sv-SE" sz="3200" dirty="0">
                <a:solidFill>
                  <a:schemeClr val="accent1"/>
                </a:solidFill>
                <a:latin typeface="Arial Black" panose="020B0A04020102020204" pitchFamily="34" charset="0"/>
                <a:ea typeface="Lato Black" panose="020F0502020204030203" pitchFamily="34" charset="0"/>
                <a:cs typeface="Lato Black" panose="020F0502020204030203" pitchFamily="34" charset="0"/>
              </a:rPr>
              <a:t>TILLGÄNGLIGHET</a:t>
            </a:r>
          </a:p>
        </p:txBody>
      </p:sp>
      <p:grpSp>
        <p:nvGrpSpPr>
          <p:cNvPr id="3" name="Grupp 2">
            <a:extLst>
              <a:ext uri="{C183D7F6-B498-43B3-948B-1728B52AA6E4}">
                <adec:decorative xmlns:adec="http://schemas.microsoft.com/office/drawing/2017/decorative" val="1"/>
              </a:ext>
            </a:extLst>
          </p:cNvPr>
          <p:cNvGrpSpPr/>
          <p:nvPr/>
        </p:nvGrpSpPr>
        <p:grpSpPr>
          <a:xfrm>
            <a:off x="0" y="148425"/>
            <a:ext cx="342900" cy="590715"/>
            <a:chOff x="0" y="148425"/>
            <a:chExt cx="342900" cy="590715"/>
          </a:xfrm>
        </p:grpSpPr>
        <p:sp>
          <p:nvSpPr>
            <p:cNvPr id="2" name="Rektangulär 1"/>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dirty="0"/>
            </a:p>
          </p:txBody>
        </p:sp>
        <p:sp>
          <p:nvSpPr>
            <p:cNvPr id="49" name="Rektangulär 48"/>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dirty="0"/>
            </a:p>
          </p:txBody>
        </p:sp>
      </p:grpSp>
      <p:sp>
        <p:nvSpPr>
          <p:cNvPr id="44" name="Rektangulär 43">
            <a:extLst>
              <a:ext uri="{C183D7F6-B498-43B3-948B-1728B52AA6E4}">
                <adec:decorative xmlns:adec="http://schemas.microsoft.com/office/drawing/2017/decorative" val="1"/>
              </a:ext>
            </a:extLst>
          </p:cNvPr>
          <p:cNvSpPr/>
          <p:nvPr/>
        </p:nvSpPr>
        <p:spPr>
          <a:xfrm>
            <a:off x="0" y="1376680"/>
            <a:ext cx="12192000" cy="24713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dirty="0"/>
          </a:p>
        </p:txBody>
      </p:sp>
      <p:sp>
        <p:nvSpPr>
          <p:cNvPr id="5" name="Rubrik 4" hidden="1">
            <a:extLst>
              <a:ext uri="{FF2B5EF4-FFF2-40B4-BE49-F238E27FC236}">
                <a16:creationId xmlns:a16="http://schemas.microsoft.com/office/drawing/2014/main" id="{91EB68CD-5A94-4E59-AA75-8FF956921CC1}"/>
              </a:ext>
            </a:extLst>
          </p:cNvPr>
          <p:cNvSpPr>
            <a:spLocks noGrp="1"/>
          </p:cNvSpPr>
          <p:nvPr>
            <p:ph type="title"/>
          </p:nvPr>
        </p:nvSpPr>
        <p:spPr>
          <a:xfrm>
            <a:off x="838200" y="365125"/>
            <a:ext cx="10515600" cy="1325563"/>
          </a:xfrm>
          <a:prstGeom prst="rect">
            <a:avLst/>
          </a:prstGeom>
        </p:spPr>
        <p:txBody>
          <a:bodyPr rtlCol="0"/>
          <a:lstStyle/>
          <a:p>
            <a:pPr rtl="0"/>
            <a:r>
              <a:rPr lang="sv-SE" dirty="0"/>
              <a:t>Bild 4</a:t>
            </a:r>
          </a:p>
        </p:txBody>
      </p:sp>
      <p:sp>
        <p:nvSpPr>
          <p:cNvPr id="25" name="textruta 24">
            <a:extLst>
              <a:ext uri="{FF2B5EF4-FFF2-40B4-BE49-F238E27FC236}">
                <a16:creationId xmlns:a16="http://schemas.microsoft.com/office/drawing/2014/main" id="{5C466645-97CD-4638-A3EF-3BC4E0CDCB48}"/>
              </a:ext>
            </a:extLst>
          </p:cNvPr>
          <p:cNvSpPr txBox="1"/>
          <p:nvPr/>
        </p:nvSpPr>
        <p:spPr>
          <a:xfrm>
            <a:off x="381000" y="2196846"/>
            <a:ext cx="5843631" cy="830997"/>
          </a:xfrm>
          <a:prstGeom prst="rect">
            <a:avLst/>
          </a:prstGeom>
          <a:noFill/>
        </p:spPr>
        <p:txBody>
          <a:bodyPr wrap="square" rtlCol="0">
            <a:spAutoFit/>
          </a:bodyPr>
          <a:lstStyle/>
          <a:p>
            <a:r>
              <a:rPr lang="sv-SE" sz="2400" dirty="0">
                <a:solidFill>
                  <a:schemeClr val="bg2"/>
                </a:solidFill>
              </a:rPr>
              <a:t>Sammanstrålning av gruppen var utmanande. Jul, nyår och jobb blev hinder.</a:t>
            </a:r>
          </a:p>
        </p:txBody>
      </p:sp>
      <p:sp>
        <p:nvSpPr>
          <p:cNvPr id="26" name="textruta 25">
            <a:extLst>
              <a:ext uri="{FF2B5EF4-FFF2-40B4-BE49-F238E27FC236}">
                <a16:creationId xmlns:a16="http://schemas.microsoft.com/office/drawing/2014/main" id="{B3BCFF2D-3973-4029-8D23-3305948A6D13}"/>
              </a:ext>
            </a:extLst>
          </p:cNvPr>
          <p:cNvSpPr txBox="1"/>
          <p:nvPr/>
        </p:nvSpPr>
        <p:spPr>
          <a:xfrm>
            <a:off x="3491304" y="4402236"/>
            <a:ext cx="4995105" cy="1569660"/>
          </a:xfrm>
          <a:prstGeom prst="rect">
            <a:avLst/>
          </a:prstGeom>
          <a:noFill/>
        </p:spPr>
        <p:txBody>
          <a:bodyPr wrap="square" rtlCol="0">
            <a:spAutoFit/>
          </a:bodyPr>
          <a:lstStyle/>
          <a:p>
            <a:r>
              <a:rPr lang="sv-SE" sz="2400" dirty="0">
                <a:solidFill>
                  <a:schemeClr val="tx1">
                    <a:lumMod val="85000"/>
                    <a:lumOff val="15000"/>
                  </a:schemeClr>
                </a:solidFill>
              </a:rPr>
              <a:t>Att ha en öppen kommunikation i gruppen och stadga mötestider mellan 8-17 enade gruppen. Försöka att anpassa möten efter hinder.</a:t>
            </a:r>
          </a:p>
        </p:txBody>
      </p:sp>
      <p:sp>
        <p:nvSpPr>
          <p:cNvPr id="10" name="textruta 9">
            <a:extLst>
              <a:ext uri="{FF2B5EF4-FFF2-40B4-BE49-F238E27FC236}">
                <a16:creationId xmlns:a16="http://schemas.microsoft.com/office/drawing/2014/main" id="{5A18DC96-7BA7-4478-AAAF-9DE3766897BC}"/>
              </a:ext>
            </a:extLst>
          </p:cNvPr>
          <p:cNvSpPr txBox="1"/>
          <p:nvPr/>
        </p:nvSpPr>
        <p:spPr>
          <a:xfrm>
            <a:off x="0" y="6488668"/>
            <a:ext cx="966651" cy="369332"/>
          </a:xfrm>
          <a:prstGeom prst="rect">
            <a:avLst/>
          </a:prstGeom>
          <a:solidFill>
            <a:srgbClr val="F7F7F7"/>
          </a:solidFill>
        </p:spPr>
        <p:txBody>
          <a:bodyPr wrap="square" rtlCol="0">
            <a:spAutoFit/>
          </a:bodyPr>
          <a:lstStyle/>
          <a:p>
            <a:endParaRPr lang="en-SE" dirty="0"/>
          </a:p>
        </p:txBody>
      </p:sp>
    </p:spTree>
    <p:extLst>
      <p:ext uri="{BB962C8B-B14F-4D97-AF65-F5344CB8AC3E}">
        <p14:creationId xmlns:p14="http://schemas.microsoft.com/office/powerpoint/2010/main" val="119733122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 name="Textruta 1133"/>
          <p:cNvSpPr txBox="1"/>
          <p:nvPr/>
        </p:nvSpPr>
        <p:spPr>
          <a:xfrm>
            <a:off x="381000" y="243235"/>
            <a:ext cx="6099463" cy="495905"/>
          </a:xfrm>
          <a:prstGeom prst="rect">
            <a:avLst/>
          </a:prstGeom>
          <a:noFill/>
        </p:spPr>
        <p:txBody>
          <a:bodyPr wrap="square" rtlCol="0">
            <a:spAutoFit/>
          </a:bodyPr>
          <a:lstStyle/>
          <a:p>
            <a:pPr rtl="0">
              <a:lnSpc>
                <a:spcPct val="80000"/>
              </a:lnSpc>
            </a:pPr>
            <a:r>
              <a:rPr lang="sv-SE" sz="3200" dirty="0">
                <a:solidFill>
                  <a:schemeClr val="accent1"/>
                </a:solidFill>
                <a:latin typeface="Arial Black" panose="020B0A04020102020204" pitchFamily="34" charset="0"/>
                <a:ea typeface="Lato Black" panose="020F0502020204030203" pitchFamily="34" charset="0"/>
                <a:cs typeface="Lato Black" panose="020F0502020204030203" pitchFamily="34" charset="0"/>
              </a:rPr>
              <a:t>ARBETSFÖRDELNING</a:t>
            </a:r>
          </a:p>
        </p:txBody>
      </p:sp>
      <p:grpSp>
        <p:nvGrpSpPr>
          <p:cNvPr id="3" name="Grupp 2">
            <a:extLst>
              <a:ext uri="{C183D7F6-B498-43B3-948B-1728B52AA6E4}">
                <adec:decorative xmlns:adec="http://schemas.microsoft.com/office/drawing/2017/decorative" val="1"/>
              </a:ext>
            </a:extLst>
          </p:cNvPr>
          <p:cNvGrpSpPr/>
          <p:nvPr/>
        </p:nvGrpSpPr>
        <p:grpSpPr>
          <a:xfrm>
            <a:off x="0" y="148425"/>
            <a:ext cx="342900" cy="590715"/>
            <a:chOff x="0" y="148425"/>
            <a:chExt cx="342900" cy="590715"/>
          </a:xfrm>
        </p:grpSpPr>
        <p:sp>
          <p:nvSpPr>
            <p:cNvPr id="2" name="Rektangulär 1"/>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dirty="0"/>
            </a:p>
          </p:txBody>
        </p:sp>
        <p:sp>
          <p:nvSpPr>
            <p:cNvPr id="49" name="Rektangulär 48"/>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dirty="0"/>
            </a:p>
          </p:txBody>
        </p:sp>
      </p:grpSp>
      <p:sp>
        <p:nvSpPr>
          <p:cNvPr id="44" name="Rektangulär 43">
            <a:extLst>
              <a:ext uri="{C183D7F6-B498-43B3-948B-1728B52AA6E4}">
                <adec:decorative xmlns:adec="http://schemas.microsoft.com/office/drawing/2017/decorative" val="1"/>
              </a:ext>
            </a:extLst>
          </p:cNvPr>
          <p:cNvSpPr/>
          <p:nvPr/>
        </p:nvSpPr>
        <p:spPr>
          <a:xfrm>
            <a:off x="0" y="1376680"/>
            <a:ext cx="12192000" cy="24713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dirty="0"/>
          </a:p>
        </p:txBody>
      </p:sp>
      <p:sp>
        <p:nvSpPr>
          <p:cNvPr id="5" name="Rubrik 4" hidden="1">
            <a:extLst>
              <a:ext uri="{FF2B5EF4-FFF2-40B4-BE49-F238E27FC236}">
                <a16:creationId xmlns:a16="http://schemas.microsoft.com/office/drawing/2014/main" id="{91EB68CD-5A94-4E59-AA75-8FF956921CC1}"/>
              </a:ext>
            </a:extLst>
          </p:cNvPr>
          <p:cNvSpPr>
            <a:spLocks noGrp="1"/>
          </p:cNvSpPr>
          <p:nvPr>
            <p:ph type="title"/>
          </p:nvPr>
        </p:nvSpPr>
        <p:spPr>
          <a:xfrm>
            <a:off x="838200" y="365125"/>
            <a:ext cx="10515600" cy="1325563"/>
          </a:xfrm>
          <a:prstGeom prst="rect">
            <a:avLst/>
          </a:prstGeom>
        </p:spPr>
        <p:txBody>
          <a:bodyPr rtlCol="0"/>
          <a:lstStyle/>
          <a:p>
            <a:pPr rtl="0"/>
            <a:r>
              <a:rPr lang="sv-SE" dirty="0"/>
              <a:t>Bild 4</a:t>
            </a:r>
          </a:p>
        </p:txBody>
      </p:sp>
      <p:sp>
        <p:nvSpPr>
          <p:cNvPr id="25" name="textruta 24">
            <a:extLst>
              <a:ext uri="{FF2B5EF4-FFF2-40B4-BE49-F238E27FC236}">
                <a16:creationId xmlns:a16="http://schemas.microsoft.com/office/drawing/2014/main" id="{5C466645-97CD-4638-A3EF-3BC4E0CDCB48}"/>
              </a:ext>
            </a:extLst>
          </p:cNvPr>
          <p:cNvSpPr txBox="1"/>
          <p:nvPr/>
        </p:nvSpPr>
        <p:spPr>
          <a:xfrm>
            <a:off x="342900" y="2196846"/>
            <a:ext cx="6604233" cy="1200329"/>
          </a:xfrm>
          <a:prstGeom prst="rect">
            <a:avLst/>
          </a:prstGeom>
          <a:noFill/>
        </p:spPr>
        <p:txBody>
          <a:bodyPr wrap="square" rtlCol="0">
            <a:spAutoFit/>
          </a:bodyPr>
          <a:lstStyle/>
          <a:p>
            <a:r>
              <a:rPr lang="sv-SE" sz="2400" dirty="0">
                <a:solidFill>
                  <a:schemeClr val="bg2"/>
                </a:solidFill>
              </a:rPr>
              <a:t>Det blev lätt att en med mer erfarenhet tog over projektet.</a:t>
            </a:r>
          </a:p>
          <a:p>
            <a:endParaRPr lang="sv-SE" sz="2400" dirty="0">
              <a:solidFill>
                <a:schemeClr val="bg2"/>
              </a:solidFill>
            </a:endParaRPr>
          </a:p>
        </p:txBody>
      </p:sp>
      <p:sp>
        <p:nvSpPr>
          <p:cNvPr id="26" name="textruta 25">
            <a:extLst>
              <a:ext uri="{FF2B5EF4-FFF2-40B4-BE49-F238E27FC236}">
                <a16:creationId xmlns:a16="http://schemas.microsoft.com/office/drawing/2014/main" id="{B3BCFF2D-3973-4029-8D23-3305948A6D13}"/>
              </a:ext>
            </a:extLst>
          </p:cNvPr>
          <p:cNvSpPr txBox="1"/>
          <p:nvPr/>
        </p:nvSpPr>
        <p:spPr>
          <a:xfrm>
            <a:off x="5810184" y="4116296"/>
            <a:ext cx="5503608" cy="2308324"/>
          </a:xfrm>
          <a:prstGeom prst="rect">
            <a:avLst/>
          </a:prstGeom>
          <a:noFill/>
        </p:spPr>
        <p:txBody>
          <a:bodyPr wrap="square" rtlCol="0">
            <a:spAutoFit/>
          </a:bodyPr>
          <a:lstStyle/>
          <a:p>
            <a:r>
              <a:rPr lang="sv-SE" sz="2400" dirty="0">
                <a:solidFill>
                  <a:schemeClr val="tx1">
                    <a:lumMod val="85000"/>
                    <a:lumOff val="15000"/>
                  </a:schemeClr>
                </a:solidFill>
              </a:rPr>
              <a:t>I en grupp reflektion kom vi överens om att utnyttja en timer för att alla ska få skriva lika mycket. Vi kom överens om stramare regler kring vem som skriver under en mobb- eller par-programmerings sektion.</a:t>
            </a:r>
          </a:p>
        </p:txBody>
      </p:sp>
      <p:sp>
        <p:nvSpPr>
          <p:cNvPr id="10" name="textruta 9">
            <a:extLst>
              <a:ext uri="{FF2B5EF4-FFF2-40B4-BE49-F238E27FC236}">
                <a16:creationId xmlns:a16="http://schemas.microsoft.com/office/drawing/2014/main" id="{54851462-203E-46BA-BF7A-E1CEC33D1B7F}"/>
              </a:ext>
            </a:extLst>
          </p:cNvPr>
          <p:cNvSpPr txBox="1"/>
          <p:nvPr/>
        </p:nvSpPr>
        <p:spPr>
          <a:xfrm>
            <a:off x="0" y="6488668"/>
            <a:ext cx="966651" cy="369332"/>
          </a:xfrm>
          <a:prstGeom prst="rect">
            <a:avLst/>
          </a:prstGeom>
          <a:solidFill>
            <a:srgbClr val="F7F7F7"/>
          </a:solidFill>
        </p:spPr>
        <p:txBody>
          <a:bodyPr wrap="square" rtlCol="0">
            <a:spAutoFit/>
          </a:bodyPr>
          <a:lstStyle/>
          <a:p>
            <a:endParaRPr lang="en-SE" dirty="0"/>
          </a:p>
        </p:txBody>
      </p:sp>
    </p:spTree>
    <p:extLst>
      <p:ext uri="{BB962C8B-B14F-4D97-AF65-F5344CB8AC3E}">
        <p14:creationId xmlns:p14="http://schemas.microsoft.com/office/powerpoint/2010/main" val="100229969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 name="Textruta 1133"/>
          <p:cNvSpPr txBox="1"/>
          <p:nvPr/>
        </p:nvSpPr>
        <p:spPr>
          <a:xfrm>
            <a:off x="381000" y="243235"/>
            <a:ext cx="6099463" cy="495905"/>
          </a:xfrm>
          <a:prstGeom prst="rect">
            <a:avLst/>
          </a:prstGeom>
          <a:noFill/>
        </p:spPr>
        <p:txBody>
          <a:bodyPr wrap="square" rtlCol="0">
            <a:spAutoFit/>
          </a:bodyPr>
          <a:lstStyle/>
          <a:p>
            <a:pPr rtl="0">
              <a:lnSpc>
                <a:spcPct val="80000"/>
              </a:lnSpc>
            </a:pPr>
            <a:r>
              <a:rPr lang="sv-SE" sz="3200" dirty="0">
                <a:solidFill>
                  <a:schemeClr val="accent1"/>
                </a:solidFill>
                <a:latin typeface="Arial Black" panose="020B0A04020102020204" pitchFamily="34" charset="0"/>
                <a:ea typeface="Lato Black" panose="020F0502020204030203" pitchFamily="34" charset="0"/>
                <a:cs typeface="Lato Black" panose="020F0502020204030203" pitchFamily="34" charset="0"/>
              </a:rPr>
              <a:t>PROBLEMLÖSNING</a:t>
            </a:r>
          </a:p>
        </p:txBody>
      </p:sp>
      <p:grpSp>
        <p:nvGrpSpPr>
          <p:cNvPr id="3" name="Grupp 2">
            <a:extLst>
              <a:ext uri="{C183D7F6-B498-43B3-948B-1728B52AA6E4}">
                <adec:decorative xmlns:adec="http://schemas.microsoft.com/office/drawing/2017/decorative" val="1"/>
              </a:ext>
            </a:extLst>
          </p:cNvPr>
          <p:cNvGrpSpPr/>
          <p:nvPr/>
        </p:nvGrpSpPr>
        <p:grpSpPr>
          <a:xfrm>
            <a:off x="0" y="148425"/>
            <a:ext cx="342900" cy="590715"/>
            <a:chOff x="0" y="148425"/>
            <a:chExt cx="342900" cy="590715"/>
          </a:xfrm>
        </p:grpSpPr>
        <p:sp>
          <p:nvSpPr>
            <p:cNvPr id="2" name="Rektangulär 1"/>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dirty="0"/>
            </a:p>
          </p:txBody>
        </p:sp>
        <p:sp>
          <p:nvSpPr>
            <p:cNvPr id="49" name="Rektangulär 48"/>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dirty="0"/>
            </a:p>
          </p:txBody>
        </p:sp>
      </p:grpSp>
      <p:sp>
        <p:nvSpPr>
          <p:cNvPr id="44" name="Rektangulär 43">
            <a:extLst>
              <a:ext uri="{C183D7F6-B498-43B3-948B-1728B52AA6E4}">
                <adec:decorative xmlns:adec="http://schemas.microsoft.com/office/drawing/2017/decorative" val="1"/>
              </a:ext>
            </a:extLst>
          </p:cNvPr>
          <p:cNvSpPr/>
          <p:nvPr/>
        </p:nvSpPr>
        <p:spPr>
          <a:xfrm>
            <a:off x="0" y="1376680"/>
            <a:ext cx="12192000" cy="24713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dirty="0"/>
          </a:p>
        </p:txBody>
      </p:sp>
      <p:sp>
        <p:nvSpPr>
          <p:cNvPr id="5" name="Rubrik 4" hidden="1">
            <a:extLst>
              <a:ext uri="{FF2B5EF4-FFF2-40B4-BE49-F238E27FC236}">
                <a16:creationId xmlns:a16="http://schemas.microsoft.com/office/drawing/2014/main" id="{91EB68CD-5A94-4E59-AA75-8FF956921CC1}"/>
              </a:ext>
            </a:extLst>
          </p:cNvPr>
          <p:cNvSpPr>
            <a:spLocks noGrp="1"/>
          </p:cNvSpPr>
          <p:nvPr>
            <p:ph type="title"/>
          </p:nvPr>
        </p:nvSpPr>
        <p:spPr>
          <a:xfrm>
            <a:off x="838200" y="365125"/>
            <a:ext cx="10515600" cy="1325563"/>
          </a:xfrm>
          <a:prstGeom prst="rect">
            <a:avLst/>
          </a:prstGeom>
        </p:spPr>
        <p:txBody>
          <a:bodyPr rtlCol="0"/>
          <a:lstStyle/>
          <a:p>
            <a:pPr rtl="0"/>
            <a:r>
              <a:rPr lang="sv-SE" dirty="0"/>
              <a:t>Bild 4</a:t>
            </a:r>
          </a:p>
        </p:txBody>
      </p:sp>
      <p:sp>
        <p:nvSpPr>
          <p:cNvPr id="25" name="textruta 24">
            <a:extLst>
              <a:ext uri="{FF2B5EF4-FFF2-40B4-BE49-F238E27FC236}">
                <a16:creationId xmlns:a16="http://schemas.microsoft.com/office/drawing/2014/main" id="{5C466645-97CD-4638-A3EF-3BC4E0CDCB48}"/>
              </a:ext>
            </a:extLst>
          </p:cNvPr>
          <p:cNvSpPr txBox="1"/>
          <p:nvPr/>
        </p:nvSpPr>
        <p:spPr>
          <a:xfrm>
            <a:off x="381000" y="2196846"/>
            <a:ext cx="7244593" cy="830997"/>
          </a:xfrm>
          <a:prstGeom prst="rect">
            <a:avLst/>
          </a:prstGeom>
          <a:noFill/>
        </p:spPr>
        <p:txBody>
          <a:bodyPr wrap="square" rtlCol="0">
            <a:spAutoFit/>
          </a:bodyPr>
          <a:lstStyle/>
          <a:p>
            <a:r>
              <a:rPr lang="sv-SE" sz="2400" dirty="0">
                <a:solidFill>
                  <a:schemeClr val="bg2"/>
                </a:solidFill>
              </a:rPr>
              <a:t>Då vi tog oss an mer komplicerad kod än vi redan lärt oss fick vi lägga mycket tid och energi på problemlösning. </a:t>
            </a:r>
          </a:p>
        </p:txBody>
      </p:sp>
      <p:sp>
        <p:nvSpPr>
          <p:cNvPr id="26" name="textruta 25">
            <a:extLst>
              <a:ext uri="{FF2B5EF4-FFF2-40B4-BE49-F238E27FC236}">
                <a16:creationId xmlns:a16="http://schemas.microsoft.com/office/drawing/2014/main" id="{B3BCFF2D-3973-4029-8D23-3305948A6D13}"/>
              </a:ext>
            </a:extLst>
          </p:cNvPr>
          <p:cNvSpPr txBox="1"/>
          <p:nvPr/>
        </p:nvSpPr>
        <p:spPr>
          <a:xfrm>
            <a:off x="1570225" y="4753998"/>
            <a:ext cx="5451360" cy="830997"/>
          </a:xfrm>
          <a:prstGeom prst="rect">
            <a:avLst/>
          </a:prstGeom>
          <a:noFill/>
        </p:spPr>
        <p:txBody>
          <a:bodyPr wrap="square" rtlCol="0">
            <a:spAutoFit/>
          </a:bodyPr>
          <a:lstStyle/>
          <a:p>
            <a:r>
              <a:rPr lang="sv-SE" sz="2400" dirty="0">
                <a:solidFill>
                  <a:schemeClr val="tx1">
                    <a:lumMod val="85000"/>
                    <a:lumOff val="15000"/>
                  </a:schemeClr>
                </a:solidFill>
              </a:rPr>
              <a:t>Detta har stärkt gruppen då vi gemensamt hittat lösningar på problemen.</a:t>
            </a:r>
          </a:p>
        </p:txBody>
      </p:sp>
      <p:sp>
        <p:nvSpPr>
          <p:cNvPr id="10" name="textruta 9">
            <a:extLst>
              <a:ext uri="{FF2B5EF4-FFF2-40B4-BE49-F238E27FC236}">
                <a16:creationId xmlns:a16="http://schemas.microsoft.com/office/drawing/2014/main" id="{2D7DD39F-0C5A-4C84-BE3B-5E1A55D3E53B}"/>
              </a:ext>
            </a:extLst>
          </p:cNvPr>
          <p:cNvSpPr txBox="1"/>
          <p:nvPr/>
        </p:nvSpPr>
        <p:spPr>
          <a:xfrm>
            <a:off x="0" y="6488668"/>
            <a:ext cx="966651" cy="369332"/>
          </a:xfrm>
          <a:prstGeom prst="rect">
            <a:avLst/>
          </a:prstGeom>
          <a:solidFill>
            <a:srgbClr val="F7F7F7"/>
          </a:solidFill>
        </p:spPr>
        <p:txBody>
          <a:bodyPr wrap="square" rtlCol="0">
            <a:spAutoFit/>
          </a:bodyPr>
          <a:lstStyle/>
          <a:p>
            <a:endParaRPr lang="en-SE" dirty="0"/>
          </a:p>
        </p:txBody>
      </p:sp>
    </p:spTree>
    <p:extLst>
      <p:ext uri="{BB962C8B-B14F-4D97-AF65-F5344CB8AC3E}">
        <p14:creationId xmlns:p14="http://schemas.microsoft.com/office/powerpoint/2010/main" val="142704016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 name="Textruta 1133"/>
          <p:cNvSpPr txBox="1"/>
          <p:nvPr/>
        </p:nvSpPr>
        <p:spPr>
          <a:xfrm>
            <a:off x="381000" y="243235"/>
            <a:ext cx="6099463" cy="495905"/>
          </a:xfrm>
          <a:prstGeom prst="rect">
            <a:avLst/>
          </a:prstGeom>
          <a:noFill/>
        </p:spPr>
        <p:txBody>
          <a:bodyPr wrap="square" rtlCol="0">
            <a:spAutoFit/>
          </a:bodyPr>
          <a:lstStyle/>
          <a:p>
            <a:pPr rtl="0">
              <a:lnSpc>
                <a:spcPct val="80000"/>
              </a:lnSpc>
            </a:pPr>
            <a:r>
              <a:rPr lang="sv-SE" sz="3200" dirty="0">
                <a:solidFill>
                  <a:schemeClr val="accent1"/>
                </a:solidFill>
                <a:latin typeface="Arial Black" panose="020B0A04020102020204" pitchFamily="34" charset="0"/>
                <a:ea typeface="Lato Black" panose="020F0502020204030203" pitchFamily="34" charset="0"/>
                <a:cs typeface="Lato Black" panose="020F0502020204030203" pitchFamily="34" charset="0"/>
              </a:rPr>
              <a:t>OLIKA KUNSKAPSNIVÅER</a:t>
            </a:r>
          </a:p>
        </p:txBody>
      </p:sp>
      <p:grpSp>
        <p:nvGrpSpPr>
          <p:cNvPr id="3" name="Grupp 2">
            <a:extLst>
              <a:ext uri="{C183D7F6-B498-43B3-948B-1728B52AA6E4}">
                <adec:decorative xmlns:adec="http://schemas.microsoft.com/office/drawing/2017/decorative" val="1"/>
              </a:ext>
            </a:extLst>
          </p:cNvPr>
          <p:cNvGrpSpPr/>
          <p:nvPr/>
        </p:nvGrpSpPr>
        <p:grpSpPr>
          <a:xfrm>
            <a:off x="0" y="148425"/>
            <a:ext cx="342900" cy="590715"/>
            <a:chOff x="0" y="148425"/>
            <a:chExt cx="342900" cy="590715"/>
          </a:xfrm>
        </p:grpSpPr>
        <p:sp>
          <p:nvSpPr>
            <p:cNvPr id="2" name="Rektangulär 1"/>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dirty="0"/>
            </a:p>
          </p:txBody>
        </p:sp>
        <p:sp>
          <p:nvSpPr>
            <p:cNvPr id="49" name="Rektangulär 48"/>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dirty="0"/>
            </a:p>
          </p:txBody>
        </p:sp>
      </p:grpSp>
      <p:sp>
        <p:nvSpPr>
          <p:cNvPr id="44" name="Rektangulär 43">
            <a:extLst>
              <a:ext uri="{C183D7F6-B498-43B3-948B-1728B52AA6E4}">
                <adec:decorative xmlns:adec="http://schemas.microsoft.com/office/drawing/2017/decorative" val="1"/>
              </a:ext>
            </a:extLst>
          </p:cNvPr>
          <p:cNvSpPr/>
          <p:nvPr/>
        </p:nvSpPr>
        <p:spPr>
          <a:xfrm>
            <a:off x="0" y="1376680"/>
            <a:ext cx="12192000" cy="24713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dirty="0"/>
          </a:p>
        </p:txBody>
      </p:sp>
      <p:sp>
        <p:nvSpPr>
          <p:cNvPr id="5" name="Rubrik 4" hidden="1">
            <a:extLst>
              <a:ext uri="{FF2B5EF4-FFF2-40B4-BE49-F238E27FC236}">
                <a16:creationId xmlns:a16="http://schemas.microsoft.com/office/drawing/2014/main" id="{91EB68CD-5A94-4E59-AA75-8FF956921CC1}"/>
              </a:ext>
            </a:extLst>
          </p:cNvPr>
          <p:cNvSpPr>
            <a:spLocks noGrp="1"/>
          </p:cNvSpPr>
          <p:nvPr>
            <p:ph type="title"/>
          </p:nvPr>
        </p:nvSpPr>
        <p:spPr>
          <a:xfrm>
            <a:off x="838200" y="365125"/>
            <a:ext cx="10515600" cy="1325563"/>
          </a:xfrm>
          <a:prstGeom prst="rect">
            <a:avLst/>
          </a:prstGeom>
        </p:spPr>
        <p:txBody>
          <a:bodyPr rtlCol="0"/>
          <a:lstStyle/>
          <a:p>
            <a:pPr rtl="0"/>
            <a:r>
              <a:rPr lang="sv-SE" dirty="0"/>
              <a:t>Bild 4</a:t>
            </a:r>
          </a:p>
        </p:txBody>
      </p:sp>
      <p:sp>
        <p:nvSpPr>
          <p:cNvPr id="25" name="textruta 24">
            <a:extLst>
              <a:ext uri="{FF2B5EF4-FFF2-40B4-BE49-F238E27FC236}">
                <a16:creationId xmlns:a16="http://schemas.microsoft.com/office/drawing/2014/main" id="{5C466645-97CD-4638-A3EF-3BC4E0CDCB48}"/>
              </a:ext>
            </a:extLst>
          </p:cNvPr>
          <p:cNvSpPr txBox="1"/>
          <p:nvPr/>
        </p:nvSpPr>
        <p:spPr>
          <a:xfrm>
            <a:off x="386675" y="1827515"/>
            <a:ext cx="6604233" cy="1569660"/>
          </a:xfrm>
          <a:prstGeom prst="rect">
            <a:avLst/>
          </a:prstGeom>
          <a:noFill/>
        </p:spPr>
        <p:txBody>
          <a:bodyPr wrap="square" rtlCol="0">
            <a:spAutoFit/>
          </a:bodyPr>
          <a:lstStyle/>
          <a:p>
            <a:r>
              <a:rPr lang="sv-SE" sz="2400" dirty="0">
                <a:solidFill>
                  <a:schemeClr val="bg2"/>
                </a:solidFill>
              </a:rPr>
              <a:t>Det är svårt för de med högre erfarenhet sen tidigare att släppa fram de med mindre erfarenhet. De med mindre erfarenhet vågar inte alltid avbryta den med mer erfarenhet.</a:t>
            </a:r>
          </a:p>
        </p:txBody>
      </p:sp>
      <p:sp>
        <p:nvSpPr>
          <p:cNvPr id="16" name="textruta 15">
            <a:extLst>
              <a:ext uri="{FF2B5EF4-FFF2-40B4-BE49-F238E27FC236}">
                <a16:creationId xmlns:a16="http://schemas.microsoft.com/office/drawing/2014/main" id="{15BD9BD6-8F58-41B3-8F7D-CBFA012B67C9}"/>
              </a:ext>
            </a:extLst>
          </p:cNvPr>
          <p:cNvSpPr txBox="1"/>
          <p:nvPr/>
        </p:nvSpPr>
        <p:spPr>
          <a:xfrm>
            <a:off x="4747738" y="4403679"/>
            <a:ext cx="5503608" cy="1200329"/>
          </a:xfrm>
          <a:prstGeom prst="rect">
            <a:avLst/>
          </a:prstGeom>
          <a:noFill/>
        </p:spPr>
        <p:txBody>
          <a:bodyPr wrap="square" rtlCol="0">
            <a:spAutoFit/>
          </a:bodyPr>
          <a:lstStyle/>
          <a:p>
            <a:r>
              <a:rPr lang="sv-SE" sz="2400" dirty="0">
                <a:solidFill>
                  <a:schemeClr val="tx1">
                    <a:lumMod val="85000"/>
                    <a:lumOff val="15000"/>
                  </a:schemeClr>
                </a:solidFill>
              </a:rPr>
              <a:t>Fråga om någon specifik vill skriva. Ge utrymme för de med mindre erfarenhet att skriva.</a:t>
            </a:r>
          </a:p>
        </p:txBody>
      </p:sp>
      <p:sp>
        <p:nvSpPr>
          <p:cNvPr id="10" name="textruta 9">
            <a:extLst>
              <a:ext uri="{FF2B5EF4-FFF2-40B4-BE49-F238E27FC236}">
                <a16:creationId xmlns:a16="http://schemas.microsoft.com/office/drawing/2014/main" id="{C6DA1D0B-7F06-45A4-B2FD-EC84AC22DD07}"/>
              </a:ext>
            </a:extLst>
          </p:cNvPr>
          <p:cNvSpPr txBox="1"/>
          <p:nvPr/>
        </p:nvSpPr>
        <p:spPr>
          <a:xfrm>
            <a:off x="0" y="6488668"/>
            <a:ext cx="1541417" cy="369332"/>
          </a:xfrm>
          <a:prstGeom prst="rect">
            <a:avLst/>
          </a:prstGeom>
          <a:solidFill>
            <a:srgbClr val="F7F7F7"/>
          </a:solidFill>
        </p:spPr>
        <p:txBody>
          <a:bodyPr wrap="square" rtlCol="0">
            <a:spAutoFit/>
          </a:bodyPr>
          <a:lstStyle/>
          <a:p>
            <a:r>
              <a:rPr lang="en-SE" b="0" i="0" dirty="0">
                <a:solidFill>
                  <a:srgbClr val="FFFFFF"/>
                </a:solidFill>
                <a:effectLst/>
                <a:latin typeface="Segoe UI" panose="020B0502040204020203" pitchFamily="34" charset="0"/>
              </a:rPr>
              <a:t>╭∩╮(･◡･)╭∩╮</a:t>
            </a:r>
            <a:endParaRPr lang="en-SE" dirty="0"/>
          </a:p>
        </p:txBody>
      </p:sp>
    </p:spTree>
    <p:extLst>
      <p:ext uri="{BB962C8B-B14F-4D97-AF65-F5344CB8AC3E}">
        <p14:creationId xmlns:p14="http://schemas.microsoft.com/office/powerpoint/2010/main" val="2682411274"/>
      </p:ext>
    </p:extLst>
  </p:cSld>
  <p:clrMapOvr>
    <a:masterClrMapping/>
  </p:clrMapOvr>
  <p:transition spd="slow">
    <p:push dir="u"/>
  </p:transition>
</p:sld>
</file>

<file path=ppt/theme/theme1.xml><?xml version="1.0" encoding="utf-8"?>
<a:theme xmlns:a="http://schemas.openxmlformats.org/drawingml/2006/main" name="Office-tema">
  <a:themeElements>
    <a:clrScheme name="Custom 1">
      <a:dk1>
        <a:srgbClr val="000000"/>
      </a:dk1>
      <a:lt1>
        <a:srgbClr val="FFFFFF"/>
      </a:lt1>
      <a:dk2>
        <a:srgbClr val="2F2F2F"/>
      </a:dk2>
      <a:lt2>
        <a:srgbClr val="E6E6E6"/>
      </a:lt2>
      <a:accent1>
        <a:srgbClr val="D83B01"/>
      </a:accent1>
      <a:accent2>
        <a:srgbClr val="2F2F2F"/>
      </a:accent2>
      <a:accent3>
        <a:srgbClr val="D2D2D2"/>
      </a:accent3>
      <a:accent4>
        <a:srgbClr val="E6E6E6"/>
      </a:accent4>
      <a:accent5>
        <a:srgbClr val="000000"/>
      </a:accent5>
      <a:accent6>
        <a:srgbClr val="D83B01"/>
      </a:accent6>
      <a:hlink>
        <a:srgbClr val="D83B01"/>
      </a:hlink>
      <a:folHlink>
        <a:srgbClr val="D83B0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0399004_TF16401884_Win32" id="{E1D307D1-BF94-4772-8A4A-FC5D46EBF3CE}" vid="{1FBB15E7-78E2-4C5D-BC3A-58E07C83EA43}"/>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CBCEF3AB-10D4-49E3-B75C-776D60141D78}">
  <ds:schemaRefs>
    <ds:schemaRef ds:uri="http://schemas.microsoft.com/sharepoint/v3/contenttype/forms"/>
  </ds:schemaRefs>
</ds:datastoreItem>
</file>

<file path=customXml/itemProps2.xml><?xml version="1.0" encoding="utf-8"?>
<ds:datastoreItem xmlns:ds="http://schemas.openxmlformats.org/officeDocument/2006/customXml" ds:itemID="{D3510E7F-70F5-4475-850F-7F9C0A821B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AC98A6E-22EC-4DD4-9EEB-7896057C12A3}">
  <ds:schemaRefs>
    <ds:schemaRef ds:uri="71af3243-3dd4-4a8d-8c0d-dd76da1f02a5"/>
    <ds:schemaRef ds:uri="http://purl.org/dc/dcmitype/"/>
    <ds:schemaRef ds:uri="http://schemas.microsoft.com/office/2006/documentManagement/types"/>
    <ds:schemaRef ds:uri="http://www.w3.org/XML/1998/namespace"/>
    <ds:schemaRef ds:uri="http://schemas.microsoft.com/office/2006/metadata/properties"/>
    <ds:schemaRef ds:uri="http://purl.org/dc/elements/1.1/"/>
    <ds:schemaRef ds:uri="http://schemas.microsoft.com/office/infopath/2007/PartnerControls"/>
    <ds:schemaRef ds:uri="http://schemas.openxmlformats.org/package/2006/metadata/core-properties"/>
    <ds:schemaRef ds:uri="16c05727-aa75-4e4a-9b5f-8a80a1165891"/>
    <ds:schemaRef ds:uri="http://purl.org/dc/terms/"/>
  </ds:schemaRefs>
</ds:datastoreItem>
</file>

<file path=docProps/app.xml><?xml version="1.0" encoding="utf-8"?>
<Properties xmlns="http://schemas.openxmlformats.org/officeDocument/2006/extended-properties" xmlns:vt="http://schemas.openxmlformats.org/officeDocument/2006/docPropsVTypes">
  <Template>Säljpresentation med bildspel för café</Template>
  <TotalTime>338</TotalTime>
  <Words>449</Words>
  <Application>Microsoft Office PowerPoint</Application>
  <PresentationFormat>Bredbild</PresentationFormat>
  <Paragraphs>89</Paragraphs>
  <Slides>12</Slides>
  <Notes>12</Notes>
  <HiddenSlides>0</HiddenSlides>
  <MMClips>0</MMClips>
  <ScaleCrop>false</ScaleCrop>
  <HeadingPairs>
    <vt:vector size="6" baseType="variant">
      <vt:variant>
        <vt:lpstr>Använt teckensnitt</vt:lpstr>
      </vt:variant>
      <vt:variant>
        <vt:i4>5</vt:i4>
      </vt:variant>
      <vt:variant>
        <vt:lpstr>Tema</vt:lpstr>
      </vt:variant>
      <vt:variant>
        <vt:i4>1</vt:i4>
      </vt:variant>
      <vt:variant>
        <vt:lpstr>Bildrubriker</vt:lpstr>
      </vt:variant>
      <vt:variant>
        <vt:i4>12</vt:i4>
      </vt:variant>
    </vt:vector>
  </HeadingPairs>
  <TitlesOfParts>
    <vt:vector size="18" baseType="lpstr">
      <vt:lpstr>Arial</vt:lpstr>
      <vt:lpstr>Arial Black</vt:lpstr>
      <vt:lpstr>Calibri</vt:lpstr>
      <vt:lpstr>Calibri Light</vt:lpstr>
      <vt:lpstr>Segoe UI</vt:lpstr>
      <vt:lpstr>Office-tema</vt:lpstr>
      <vt:lpstr>Bild 1</vt:lpstr>
      <vt:lpstr>Bild 2</vt:lpstr>
      <vt:lpstr>Bild 3</vt:lpstr>
      <vt:lpstr>Bild 4</vt:lpstr>
      <vt:lpstr>Bild 4</vt:lpstr>
      <vt:lpstr>Bild 4</vt:lpstr>
      <vt:lpstr>Bild 4</vt:lpstr>
      <vt:lpstr>Bild 4</vt:lpstr>
      <vt:lpstr>Bild 4</vt:lpstr>
      <vt:lpstr>Bild 5</vt:lpstr>
      <vt:lpstr>Bild 7</vt:lpstr>
      <vt:lpstr>Bild 15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Bild 1</dc:title>
  <dc:creator>Douglas Alexandersson</dc:creator>
  <cp:lastModifiedBy>David Ó Ciarnain</cp:lastModifiedBy>
  <cp:revision>4</cp:revision>
  <dcterms:created xsi:type="dcterms:W3CDTF">2022-01-04T08:10:22Z</dcterms:created>
  <dcterms:modified xsi:type="dcterms:W3CDTF">2022-01-07T10:09:13Z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