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61" r:id="rId6"/>
    <p:sldId id="723" r:id="rId7"/>
    <p:sldId id="725" r:id="rId8"/>
    <p:sldId id="742" r:id="rId9"/>
    <p:sldId id="743" r:id="rId10"/>
    <p:sldId id="744" r:id="rId11"/>
    <p:sldId id="745" r:id="rId12"/>
    <p:sldId id="746" r:id="rId13"/>
    <p:sldId id="740" r:id="rId14"/>
    <p:sldId id="727" r:id="rId15"/>
    <p:sldId id="729" r:id="rId16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92FD5-C997-4FD1-8086-CAA6F0146744}" v="234" dt="2022-01-05T08:34:12.281"/>
    <p1510:client id="{8CC559BB-6FF7-4DD3-8763-8A34C6FE2DDA}" v="605" dt="2022-01-04T10:40:54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5BA14-EFBB-44DA-B7A9-D93105952DA1}" type="datetime1">
              <a:rPr lang="sv-SE" smtClean="0"/>
              <a:t>2022-01-05</a:t>
            </a:fld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5702-7DF9-4BFF-8A8E-90E442266A17}" type="datetime1">
              <a:rPr lang="sv-SE" smtClean="0"/>
              <a:pPr/>
              <a:t>2022-01-05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5634E28-7DF0-4A2F-A0E7-7D629D13B0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079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35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649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19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9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622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181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544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sv-SE" noProof="0"/>
              <a:t>Dra och släpp bilden här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npassad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A272DF34-EA0C-41CA-AA48-468BCDBD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AD98C6E-6652-438D-BDEB-5B1158A4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047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ulär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ktangulär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noProof="0"/>
            </a:p>
          </p:txBody>
        </p:sp>
        <p:sp>
          <p:nvSpPr>
            <p:cNvPr id="17" name="Rektangulär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noProof="0"/>
            </a:p>
          </p:txBody>
        </p:sp>
      </p:grpSp>
      <p:sp>
        <p:nvSpPr>
          <p:cNvPr id="2" name="Rektangulär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2" name="Textruta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sv-SE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 rtl="0"/>
              <a:t>‹#›</a:t>
            </a:fld>
            <a:endParaRPr lang="sv-SE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ruta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sv-SE" sz="1200" b="1" noProof="0">
                <a:solidFill>
                  <a:schemeClr val="accent1"/>
                </a:solidFill>
                <a:latin typeface="+mn-lt"/>
              </a:rPr>
              <a:t>Ditt Café</a:t>
            </a: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2" r:id="rId3"/>
    <p:sldLayoutId id="214748378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blog.hani-ibrahim.de/en/java-apps-pin-to-taskba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ulä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" name="Platshållare för bild 1" descr="Grafisk design och ikoner för Caféer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ubrik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Bild 1</a:t>
            </a:r>
          </a:p>
        </p:txBody>
      </p:sp>
      <p:sp>
        <p:nvSpPr>
          <p:cNvPr id="6" name="Rektangulä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4" name="Bild 3" descr="Illustration av en rykande kaffekopp på ett fat där ångan formulerar order “Coffee Shop”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ruta 21"/>
          <p:cNvSpPr txBox="1"/>
          <p:nvPr/>
        </p:nvSpPr>
        <p:spPr>
          <a:xfrm>
            <a:off x="4646447" y="4658381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sv-SE" sz="3200" b="1" dirty="0">
                <a:solidFill>
                  <a:schemeClr val="bg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Seven</a:t>
            </a:r>
          </a:p>
        </p:txBody>
      </p:sp>
      <p:sp>
        <p:nvSpPr>
          <p:cNvPr id="23" name="Textruta 22"/>
          <p:cNvSpPr txBox="1"/>
          <p:nvPr/>
        </p:nvSpPr>
        <p:spPr>
          <a:xfrm>
            <a:off x="4389443" y="6423298"/>
            <a:ext cx="3413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sv-SE" sz="1600" spc="6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Projektpresentation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otografi på en kaffekopp på ett fat med kaffebönor som runnit ö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ktangulä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29" name="Textruta 28"/>
          <p:cNvSpPr txBox="1"/>
          <p:nvPr/>
        </p:nvSpPr>
        <p:spPr>
          <a:xfrm>
            <a:off x="961228" y="1811629"/>
            <a:ext cx="7785957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VÅRA PERSONLIGA EGENSKAPER</a:t>
            </a:r>
          </a:p>
        </p:txBody>
      </p:sp>
      <p:pic>
        <p:nvPicPr>
          <p:cNvPr id="38" name="Bild 37" descr="Kaffemugg-ik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2767583"/>
            <a:ext cx="343070" cy="494211"/>
          </a:xfrm>
          <a:prstGeom prst="rect">
            <a:avLst/>
          </a:prstGeom>
        </p:spPr>
      </p:pic>
      <p:sp>
        <p:nvSpPr>
          <p:cNvPr id="10" name="Rektangulär 9"/>
          <p:cNvSpPr/>
          <p:nvPr/>
        </p:nvSpPr>
        <p:spPr>
          <a:xfrm>
            <a:off x="1838427" y="2870981"/>
            <a:ext cx="3251201" cy="3908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Hjälpsamma</a:t>
            </a:r>
          </a:p>
        </p:txBody>
      </p:sp>
      <p:pic>
        <p:nvPicPr>
          <p:cNvPr id="31" name="Bild 30" descr="Kaffemugg-ik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1" y="3359605"/>
            <a:ext cx="343070" cy="494211"/>
          </a:xfrm>
          <a:prstGeom prst="rect">
            <a:avLst/>
          </a:prstGeom>
        </p:spPr>
      </p:pic>
      <p:sp>
        <p:nvSpPr>
          <p:cNvPr id="32" name="Rektangulär 31"/>
          <p:cNvSpPr/>
          <p:nvPr/>
        </p:nvSpPr>
        <p:spPr>
          <a:xfrm>
            <a:off x="1922317" y="3463003"/>
            <a:ext cx="3251201" cy="39081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Öppna för förändring</a:t>
            </a:r>
          </a:p>
        </p:txBody>
      </p:sp>
      <p:pic>
        <p:nvPicPr>
          <p:cNvPr id="34" name="Bild 33" descr="Kaffemugg-ik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01" y="3951627"/>
            <a:ext cx="343070" cy="494211"/>
          </a:xfrm>
          <a:prstGeom prst="rect">
            <a:avLst/>
          </a:prstGeom>
        </p:spPr>
      </p:pic>
      <p:sp>
        <p:nvSpPr>
          <p:cNvPr id="35" name="Rektangulär 34"/>
          <p:cNvSpPr/>
          <p:nvPr/>
        </p:nvSpPr>
        <p:spPr>
          <a:xfrm>
            <a:off x="2006207" y="4055025"/>
            <a:ext cx="3251201" cy="394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Positiva</a:t>
            </a:r>
          </a:p>
        </p:txBody>
      </p:sp>
      <p:sp>
        <p:nvSpPr>
          <p:cNvPr id="2" name="Rubrik 1" hidden="1">
            <a:extLst>
              <a:ext uri="{FF2B5EF4-FFF2-40B4-BE49-F238E27FC236}">
                <a16:creationId xmlns:a16="http://schemas.microsoft.com/office/drawing/2014/main" id="{9F3820DA-290B-43AA-AA9C-82643FA3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Bild 5</a:t>
            </a:r>
          </a:p>
        </p:txBody>
      </p:sp>
      <p:pic>
        <p:nvPicPr>
          <p:cNvPr id="15" name="Bild 33" descr="Kaffemugg-ikon">
            <a:extLst>
              <a:ext uri="{FF2B5EF4-FFF2-40B4-BE49-F238E27FC236}">
                <a16:creationId xmlns:a16="http://schemas.microsoft.com/office/drawing/2014/main" id="{51B3BCD0-EA56-4E4E-92BA-307EEB488AA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91" y="4543649"/>
            <a:ext cx="343070" cy="494211"/>
          </a:xfrm>
          <a:prstGeom prst="rect">
            <a:avLst/>
          </a:prstGeom>
        </p:spPr>
      </p:pic>
      <p:sp>
        <p:nvSpPr>
          <p:cNvPr id="16" name="Rektangulär 34">
            <a:extLst>
              <a:ext uri="{FF2B5EF4-FFF2-40B4-BE49-F238E27FC236}">
                <a16:creationId xmlns:a16="http://schemas.microsoft.com/office/drawing/2014/main" id="{8DF7AEEB-A877-4421-9D67-A1F0C43C8F40}"/>
              </a:ext>
            </a:extLst>
          </p:cNvPr>
          <p:cNvSpPr/>
          <p:nvPr/>
        </p:nvSpPr>
        <p:spPr>
          <a:xfrm>
            <a:off x="2090097" y="4647047"/>
            <a:ext cx="3251201" cy="394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Tillbakadragen</a:t>
            </a:r>
          </a:p>
        </p:txBody>
      </p:sp>
      <p:pic>
        <p:nvPicPr>
          <p:cNvPr id="19" name="Bild 33" descr="Kaffemugg-ikon">
            <a:extLst>
              <a:ext uri="{FF2B5EF4-FFF2-40B4-BE49-F238E27FC236}">
                <a16:creationId xmlns:a16="http://schemas.microsoft.com/office/drawing/2014/main" id="{BF35E2F4-59B7-4459-90CA-3F8F78E998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81" y="5132274"/>
            <a:ext cx="343070" cy="494211"/>
          </a:xfrm>
          <a:prstGeom prst="rect">
            <a:avLst/>
          </a:prstGeom>
        </p:spPr>
      </p:pic>
      <p:sp>
        <p:nvSpPr>
          <p:cNvPr id="20" name="Rektangulär 34">
            <a:extLst>
              <a:ext uri="{FF2B5EF4-FFF2-40B4-BE49-F238E27FC236}">
                <a16:creationId xmlns:a16="http://schemas.microsoft.com/office/drawing/2014/main" id="{FE650060-AA91-4743-BE2B-B962722CAD32}"/>
              </a:ext>
            </a:extLst>
          </p:cNvPr>
          <p:cNvSpPr/>
          <p:nvPr/>
        </p:nvSpPr>
        <p:spPr>
          <a:xfrm>
            <a:off x="2173987" y="5235672"/>
            <a:ext cx="3251201" cy="394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sv-SE" b="1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Tappar fokus</a:t>
            </a:r>
          </a:p>
        </p:txBody>
      </p:sp>
    </p:spTree>
    <p:extLst>
      <p:ext uri="{BB962C8B-B14F-4D97-AF65-F5344CB8AC3E}">
        <p14:creationId xmlns:p14="http://schemas.microsoft.com/office/powerpoint/2010/main" val="1477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  <p:bldP spid="32" grpId="0"/>
      <p:bldP spid="35" grpId="0"/>
      <p:bldP spid="1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7932490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VÅRA PERSONLIGA EGENSKAPER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</p:grpSp>
      <p:grpSp>
        <p:nvGrpSpPr>
          <p:cNvPr id="4" name="Grupp 3" descr="Kolumn 1 Rubrik"/>
          <p:cNvGrpSpPr/>
          <p:nvPr/>
        </p:nvGrpSpPr>
        <p:grpSpPr>
          <a:xfrm>
            <a:off x="851409" y="1724527"/>
            <a:ext cx="3266127" cy="471428"/>
            <a:chOff x="935299" y="1724527"/>
            <a:chExt cx="3266127" cy="471428"/>
          </a:xfrm>
        </p:grpSpPr>
        <p:sp>
          <p:nvSpPr>
            <p:cNvPr id="5" name="Rektangulär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ruta 7"/>
            <p:cNvSpPr txBox="1"/>
            <p:nvPr/>
          </p:nvSpPr>
          <p:spPr>
            <a:xfrm>
              <a:off x="1040131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HJÄLPSAMMA</a:t>
              </a:r>
            </a:p>
          </p:txBody>
        </p:sp>
      </p:grpSp>
      <p:grpSp>
        <p:nvGrpSpPr>
          <p:cNvPr id="6" name="Grupp 5" descr="Kolumn 1 Text"/>
          <p:cNvGrpSpPr/>
          <p:nvPr/>
        </p:nvGrpSpPr>
        <p:grpSpPr>
          <a:xfrm>
            <a:off x="851409" y="2195955"/>
            <a:ext cx="3266127" cy="1495201"/>
            <a:chOff x="935299" y="2195955"/>
            <a:chExt cx="3266127" cy="3161406"/>
          </a:xfrm>
        </p:grpSpPr>
        <p:sp>
          <p:nvSpPr>
            <p:cNvPr id="51" name="Rektangulär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ruta 53"/>
            <p:cNvSpPr txBox="1"/>
            <p:nvPr/>
          </p:nvSpPr>
          <p:spPr>
            <a:xfrm>
              <a:off x="1040131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Alla vill hjälpa varandra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Lär oss av att hjälpa varandra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Kan bromsa det egna arbetet</a:t>
              </a:r>
            </a:p>
          </p:txBody>
        </p:sp>
      </p:grpSp>
      <p:grpSp>
        <p:nvGrpSpPr>
          <p:cNvPr id="10" name="Grupp 9" descr="Kolumn 2 Rubrik"/>
          <p:cNvGrpSpPr/>
          <p:nvPr/>
        </p:nvGrpSpPr>
        <p:grpSpPr>
          <a:xfrm>
            <a:off x="4174791" y="1724527"/>
            <a:ext cx="3836695" cy="471428"/>
            <a:chOff x="4335651" y="1724527"/>
            <a:chExt cx="3527638" cy="471428"/>
          </a:xfrm>
        </p:grpSpPr>
        <p:sp>
          <p:nvSpPr>
            <p:cNvPr id="48" name="Rektangulär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ruta 45"/>
            <p:cNvSpPr txBox="1"/>
            <p:nvPr/>
          </p:nvSpPr>
          <p:spPr>
            <a:xfrm>
              <a:off x="4335651" y="1775575"/>
              <a:ext cx="3527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ÖPPNA FÖR FÖRÄNDRING</a:t>
              </a:r>
            </a:p>
          </p:txBody>
        </p:sp>
      </p:grpSp>
      <p:grpSp>
        <p:nvGrpSpPr>
          <p:cNvPr id="11" name="Grupp 10" descr="Kolumn 2 text"/>
          <p:cNvGrpSpPr/>
          <p:nvPr/>
        </p:nvGrpSpPr>
        <p:grpSpPr>
          <a:xfrm>
            <a:off x="4303552" y="2195955"/>
            <a:ext cx="3581577" cy="1495201"/>
            <a:chOff x="4462937" y="2195955"/>
            <a:chExt cx="3266127" cy="3161406"/>
          </a:xfrm>
        </p:grpSpPr>
        <p:sp>
          <p:nvSpPr>
            <p:cNvPr id="50" name="Rektangulär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ruta 46"/>
            <p:cNvSpPr txBox="1"/>
            <p:nvPr/>
          </p:nvSpPr>
          <p:spPr>
            <a:xfrm>
              <a:off x="4567769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Om vi tycker olika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Justera mötestider efter ev. förhinder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Kan dra ut på tiden</a:t>
              </a:r>
            </a:p>
          </p:txBody>
        </p:sp>
      </p:grpSp>
      <p:grpSp>
        <p:nvGrpSpPr>
          <p:cNvPr id="12" name="Grupp 11" descr="Kolumn 3 Rubrik"/>
          <p:cNvGrpSpPr/>
          <p:nvPr/>
        </p:nvGrpSpPr>
        <p:grpSpPr>
          <a:xfrm>
            <a:off x="8074465" y="1724527"/>
            <a:ext cx="3266127" cy="471428"/>
            <a:chOff x="7990575" y="1724527"/>
            <a:chExt cx="3266127" cy="471428"/>
          </a:xfrm>
        </p:grpSpPr>
        <p:sp>
          <p:nvSpPr>
            <p:cNvPr id="81" name="Rektangulär 8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0575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ruta 54"/>
            <p:cNvSpPr txBox="1"/>
            <p:nvPr/>
          </p:nvSpPr>
          <p:spPr>
            <a:xfrm>
              <a:off x="8095407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POSITIVA</a:t>
              </a:r>
            </a:p>
          </p:txBody>
        </p:sp>
      </p:grpSp>
      <p:grpSp>
        <p:nvGrpSpPr>
          <p:cNvPr id="13" name="Grupp 12" descr="Kolumn 3 text"/>
          <p:cNvGrpSpPr/>
          <p:nvPr/>
        </p:nvGrpSpPr>
        <p:grpSpPr>
          <a:xfrm>
            <a:off x="8074465" y="2195955"/>
            <a:ext cx="3266127" cy="1495201"/>
            <a:chOff x="7990575" y="2195955"/>
            <a:chExt cx="3266127" cy="3161406"/>
          </a:xfrm>
        </p:grpSpPr>
        <p:sp>
          <p:nvSpPr>
            <p:cNvPr id="82" name="Rektangulär 8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90575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ruta 79"/>
            <p:cNvSpPr txBox="1"/>
            <p:nvPr/>
          </p:nvSpPr>
          <p:spPr>
            <a:xfrm>
              <a:off x="8095407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Kollar läget med varandra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Småpratar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Kan leda till tappat fokus</a:t>
              </a:r>
            </a:p>
          </p:txBody>
        </p:sp>
      </p:grpSp>
      <p:sp>
        <p:nvSpPr>
          <p:cNvPr id="7" name="Rubrik 6" hidden="1">
            <a:extLst>
              <a:ext uri="{FF2B5EF4-FFF2-40B4-BE49-F238E27FC236}">
                <a16:creationId xmlns:a16="http://schemas.microsoft.com/office/drawing/2014/main" id="{D602B064-C2D4-46FC-86C8-40ABA1F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/>
              <a:t>Bild 7</a:t>
            </a:r>
          </a:p>
        </p:txBody>
      </p:sp>
      <p:grpSp>
        <p:nvGrpSpPr>
          <p:cNvPr id="25" name="Grupp 24" descr="Kolumn 1 Rubrik">
            <a:extLst>
              <a:ext uri="{FF2B5EF4-FFF2-40B4-BE49-F238E27FC236}">
                <a16:creationId xmlns:a16="http://schemas.microsoft.com/office/drawing/2014/main" id="{D1C98D0D-D11C-4BF6-9D48-3CADE910468F}"/>
              </a:ext>
            </a:extLst>
          </p:cNvPr>
          <p:cNvGrpSpPr/>
          <p:nvPr/>
        </p:nvGrpSpPr>
        <p:grpSpPr>
          <a:xfrm>
            <a:off x="2755710" y="3926870"/>
            <a:ext cx="3266127" cy="471428"/>
            <a:chOff x="935299" y="1724527"/>
            <a:chExt cx="3266127" cy="471428"/>
          </a:xfrm>
        </p:grpSpPr>
        <p:sp>
          <p:nvSpPr>
            <p:cNvPr id="26" name="Rektangulär 4">
              <a:extLst>
                <a:ext uri="{FF2B5EF4-FFF2-40B4-BE49-F238E27FC236}">
                  <a16:creationId xmlns:a16="http://schemas.microsoft.com/office/drawing/2014/main" id="{30F15550-D84A-4C27-951C-D38CB5598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ruta 7">
              <a:extLst>
                <a:ext uri="{FF2B5EF4-FFF2-40B4-BE49-F238E27FC236}">
                  <a16:creationId xmlns:a16="http://schemas.microsoft.com/office/drawing/2014/main" id="{4264CB44-1A31-44F4-BA56-18EF4B11254B}"/>
                </a:ext>
              </a:extLst>
            </p:cNvPr>
            <p:cNvSpPr txBox="1"/>
            <p:nvPr/>
          </p:nvSpPr>
          <p:spPr>
            <a:xfrm>
              <a:off x="1040131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TILLBAKADRAGEN</a:t>
              </a:r>
            </a:p>
          </p:txBody>
        </p:sp>
      </p:grpSp>
      <p:grpSp>
        <p:nvGrpSpPr>
          <p:cNvPr id="28" name="Grupp 27" descr="Kolumn 1 Text">
            <a:extLst>
              <a:ext uri="{FF2B5EF4-FFF2-40B4-BE49-F238E27FC236}">
                <a16:creationId xmlns:a16="http://schemas.microsoft.com/office/drawing/2014/main" id="{65F3B595-8879-448D-B20E-CB2ED10C5BBC}"/>
              </a:ext>
            </a:extLst>
          </p:cNvPr>
          <p:cNvGrpSpPr/>
          <p:nvPr/>
        </p:nvGrpSpPr>
        <p:grpSpPr>
          <a:xfrm>
            <a:off x="2755710" y="4398298"/>
            <a:ext cx="3266127" cy="1495201"/>
            <a:chOff x="935299" y="2195955"/>
            <a:chExt cx="3266127" cy="3161406"/>
          </a:xfrm>
        </p:grpSpPr>
        <p:sp>
          <p:nvSpPr>
            <p:cNvPr id="29" name="Rektangulär 50">
              <a:extLst>
                <a:ext uri="{FF2B5EF4-FFF2-40B4-BE49-F238E27FC236}">
                  <a16:creationId xmlns:a16="http://schemas.microsoft.com/office/drawing/2014/main" id="{CD420F37-2E0D-4FC2-90AC-93A3DDBE3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299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ruta 53">
              <a:extLst>
                <a:ext uri="{FF2B5EF4-FFF2-40B4-BE49-F238E27FC236}">
                  <a16:creationId xmlns:a16="http://schemas.microsoft.com/office/drawing/2014/main" id="{25B46B22-DC59-4825-8A1D-0A79D5AE70F7}"/>
                </a:ext>
              </a:extLst>
            </p:cNvPr>
            <p:cNvSpPr txBox="1"/>
            <p:nvPr/>
          </p:nvSpPr>
          <p:spPr>
            <a:xfrm>
              <a:off x="1040131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Vågar inte avbryta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Vill inte vara till besvär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Känner sig dum när man inte förstår</a:t>
              </a:r>
            </a:p>
          </p:txBody>
        </p:sp>
      </p:grpSp>
      <p:grpSp>
        <p:nvGrpSpPr>
          <p:cNvPr id="31" name="Grupp 30" descr="Kolumn 2 Rubrik">
            <a:extLst>
              <a:ext uri="{FF2B5EF4-FFF2-40B4-BE49-F238E27FC236}">
                <a16:creationId xmlns:a16="http://schemas.microsoft.com/office/drawing/2014/main" id="{0D837C0C-40FD-468F-8280-D78AC2F3DD67}"/>
              </a:ext>
            </a:extLst>
          </p:cNvPr>
          <p:cNvGrpSpPr/>
          <p:nvPr/>
        </p:nvGrpSpPr>
        <p:grpSpPr>
          <a:xfrm>
            <a:off x="6283348" y="3926870"/>
            <a:ext cx="3266127" cy="471428"/>
            <a:chOff x="4462937" y="1724527"/>
            <a:chExt cx="3266127" cy="471428"/>
          </a:xfrm>
        </p:grpSpPr>
        <p:sp>
          <p:nvSpPr>
            <p:cNvPr id="32" name="Rektangulär 47">
              <a:extLst>
                <a:ext uri="{FF2B5EF4-FFF2-40B4-BE49-F238E27FC236}">
                  <a16:creationId xmlns:a16="http://schemas.microsoft.com/office/drawing/2014/main" id="{E69F878E-8A86-402F-B607-EB8F46BEC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1724527"/>
              <a:ext cx="3266127" cy="4714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ruta 45">
              <a:extLst>
                <a:ext uri="{FF2B5EF4-FFF2-40B4-BE49-F238E27FC236}">
                  <a16:creationId xmlns:a16="http://schemas.microsoft.com/office/drawing/2014/main" id="{4C9B8690-0D5B-45DF-919B-CF78E815F4A2}"/>
                </a:ext>
              </a:extLst>
            </p:cNvPr>
            <p:cNvSpPr txBox="1"/>
            <p:nvPr/>
          </p:nvSpPr>
          <p:spPr>
            <a:xfrm>
              <a:off x="4567769" y="1775575"/>
              <a:ext cx="305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TAPPAR FOKUS</a:t>
              </a:r>
            </a:p>
          </p:txBody>
        </p:sp>
      </p:grpSp>
      <p:grpSp>
        <p:nvGrpSpPr>
          <p:cNvPr id="34" name="Grupp 33" descr="Kolumn 2 text">
            <a:extLst>
              <a:ext uri="{FF2B5EF4-FFF2-40B4-BE49-F238E27FC236}">
                <a16:creationId xmlns:a16="http://schemas.microsoft.com/office/drawing/2014/main" id="{36E925A3-36DF-4D7C-9E02-F32762D5C8D0}"/>
              </a:ext>
            </a:extLst>
          </p:cNvPr>
          <p:cNvGrpSpPr/>
          <p:nvPr/>
        </p:nvGrpSpPr>
        <p:grpSpPr>
          <a:xfrm>
            <a:off x="6283348" y="4398298"/>
            <a:ext cx="3266127" cy="1495201"/>
            <a:chOff x="4462937" y="2195955"/>
            <a:chExt cx="3266127" cy="3161406"/>
          </a:xfrm>
        </p:grpSpPr>
        <p:sp>
          <p:nvSpPr>
            <p:cNvPr id="35" name="Rektangulär 49">
              <a:extLst>
                <a:ext uri="{FF2B5EF4-FFF2-40B4-BE49-F238E27FC236}">
                  <a16:creationId xmlns:a16="http://schemas.microsoft.com/office/drawing/2014/main" id="{1D544BAD-E4B7-4736-A0A0-BA8CA3909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62937" y="2195955"/>
              <a:ext cx="3266127" cy="3161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sz="1200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ruta 46">
              <a:extLst>
                <a:ext uri="{FF2B5EF4-FFF2-40B4-BE49-F238E27FC236}">
                  <a16:creationId xmlns:a16="http://schemas.microsoft.com/office/drawing/2014/main" id="{84E952AA-0BE8-4A17-8BEA-E052620F20BE}"/>
                </a:ext>
              </a:extLst>
            </p:cNvPr>
            <p:cNvSpPr txBox="1"/>
            <p:nvPr/>
          </p:nvSpPr>
          <p:spPr>
            <a:xfrm>
              <a:off x="4567769" y="2310374"/>
              <a:ext cx="3056463" cy="241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Barn och husdjur kan störa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Telefonsamtal</a:t>
              </a:r>
            </a:p>
            <a:p>
              <a:pPr marL="171450" indent="-171450" rtl="0">
                <a:lnSpc>
                  <a:spcPct val="20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sv-SE" sz="1200" dirty="0">
                  <a:solidFill>
                    <a:schemeClr val="tx2"/>
                  </a:solidFill>
                  <a:latin typeface="Arial" panose="020B0604020202020204" pitchFamily="34" charset="0"/>
                  <a:ea typeface="Lato" panose="020F0502020204030203" pitchFamily="34" charset="0"/>
                  <a:cs typeface="Arial" panose="020B0604020202020204" pitchFamily="34" charset="0"/>
                </a:rPr>
                <a:t>Tar en paus om vi inte hittar tillbaka</a:t>
              </a:r>
            </a:p>
          </p:txBody>
        </p:sp>
      </p:grpSp>
      <p:sp>
        <p:nvSpPr>
          <p:cNvPr id="37" name="textruta 36">
            <a:extLst>
              <a:ext uri="{FF2B5EF4-FFF2-40B4-BE49-F238E27FC236}">
                <a16:creationId xmlns:a16="http://schemas.microsoft.com/office/drawing/2014/main" id="{E723E60B-5F1F-4391-A27A-ADDAC065F442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7072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Illustration av en rykande kaffekopp på ett fat där ångan formulerar order “Coffee Shop”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ruta 10"/>
          <p:cNvSpPr txBox="1"/>
          <p:nvPr/>
        </p:nvSpPr>
        <p:spPr>
          <a:xfrm rot="20323119">
            <a:off x="980804" y="1829046"/>
            <a:ext cx="4772297" cy="251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96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TACK</a:t>
            </a:r>
            <a:r>
              <a:rPr lang="sv-SE" sz="19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!</a:t>
            </a:r>
          </a:p>
        </p:txBody>
      </p:sp>
      <p:sp>
        <p:nvSpPr>
          <p:cNvPr id="2" name="Rubrik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Bild 15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C0450DB-37DA-4650-86C5-6A647FF4DC59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otografi av en fylld kaffekopp på ett bord omgiven av kaffeböno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ktangulä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8" name="Textruta 17"/>
          <p:cNvSpPr txBox="1"/>
          <p:nvPr/>
        </p:nvSpPr>
        <p:spPr>
          <a:xfrm>
            <a:off x="961228" y="1811629"/>
            <a:ext cx="432369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VÅR STORA IDÉ</a:t>
            </a:r>
          </a:p>
        </p:txBody>
      </p:sp>
      <p:sp>
        <p:nvSpPr>
          <p:cNvPr id="19" name="Rektangulär 18"/>
          <p:cNvSpPr/>
          <p:nvPr/>
        </p:nvSpPr>
        <p:spPr>
          <a:xfrm>
            <a:off x="961229" y="2563242"/>
            <a:ext cx="3961291" cy="13612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 rtl="0">
              <a:lnSpc>
                <a:spcPct val="120000"/>
              </a:lnSpc>
            </a:pPr>
            <a:r>
              <a:rPr lang="sv-SE" sz="1400" b="1" dirty="0">
                <a:solidFill>
                  <a:schemeClr val="accent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Team </a:t>
            </a:r>
            <a:r>
              <a:rPr lang="sv-SE" sz="1400" b="1" dirty="0" err="1">
                <a:solidFill>
                  <a:schemeClr val="accent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Seven’s</a:t>
            </a:r>
            <a:r>
              <a:rPr lang="sv-SE" sz="1400" b="1" dirty="0">
                <a:solidFill>
                  <a:schemeClr val="accent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sv-SE" sz="14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mission är att bli ledande på marknaden när det kommer till att erbjuda ett enastående, fenomenalt och högkvalitativt </a:t>
            </a:r>
            <a:r>
              <a:rPr lang="sv-SE" sz="1400" dirty="0" err="1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snake</a:t>
            </a:r>
            <a:r>
              <a:rPr lang="sv-SE" sz="1400" dirty="0">
                <a:solidFill>
                  <a:schemeClr val="bg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spel som ska finnas på marknaden i flera generationer.</a:t>
            </a:r>
          </a:p>
        </p:txBody>
      </p:sp>
      <p:pic>
        <p:nvPicPr>
          <p:cNvPr id="38" name="Bild 37" descr="Illustration av en rykande kaffekopp på ett fat där ångan formulerar order “Coffee Shop”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Rubrik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Bild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78630685-1A03-4989-A1E1-0D8BA9DC6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67112"/>
            <a:ext cx="12192000" cy="6744639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1DEB5464-F793-41A5-883C-031DBCCE1975}"/>
              </a:ext>
            </a:extLst>
          </p:cNvPr>
          <p:cNvSpPr txBox="1"/>
          <p:nvPr/>
        </p:nvSpPr>
        <p:spPr>
          <a:xfrm>
            <a:off x="0" y="6811751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900">
                <a:hlinkClick r:id="rId4" tooltip="http://blog.hani-ibrahim.de/en/java-apps-pin-to-taskbar.html"/>
              </a:rPr>
              <a:t>Det här fotot</a:t>
            </a:r>
            <a:r>
              <a:rPr lang="en-SE" sz="900"/>
              <a:t> av Okänd författare licensieras enligt </a:t>
            </a:r>
            <a:r>
              <a:rPr lang="en-SE" sz="900">
                <a:hlinkClick r:id="rId5" tooltip="https://creativecommons.org/licenses/by-sa/3.0/"/>
              </a:rPr>
              <a:t>CC BY-SA</a:t>
            </a:r>
            <a:endParaRPr lang="en-SE" sz="900"/>
          </a:p>
        </p:txBody>
      </p:sp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b="1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Utmaningar i gruppen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" name="Rubrik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/>
              <a:t>Bild 3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8471890-CFDA-43A0-95B9-2D55306B3C30}"/>
              </a:ext>
            </a:extLst>
          </p:cNvPr>
          <p:cNvSpPr txBox="1"/>
          <p:nvPr/>
        </p:nvSpPr>
        <p:spPr>
          <a:xfrm>
            <a:off x="1006679" y="1555174"/>
            <a:ext cx="30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Tidsåtgång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09EDBDE-3A3B-487B-8997-607A76780D47}"/>
              </a:ext>
            </a:extLst>
          </p:cNvPr>
          <p:cNvSpPr txBox="1"/>
          <p:nvPr/>
        </p:nvSpPr>
        <p:spPr>
          <a:xfrm>
            <a:off x="4338507" y="1546785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Motivation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05D4FFF-3498-4CBF-93FC-A6E03BAB719E}"/>
              </a:ext>
            </a:extLst>
          </p:cNvPr>
          <p:cNvSpPr txBox="1"/>
          <p:nvPr/>
        </p:nvSpPr>
        <p:spPr>
          <a:xfrm>
            <a:off x="8313489" y="1555174"/>
            <a:ext cx="27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Tillgänglighet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F4A970EF-1131-4593-9A89-A21D577D756E}"/>
              </a:ext>
            </a:extLst>
          </p:cNvPr>
          <p:cNvSpPr txBox="1"/>
          <p:nvPr/>
        </p:nvSpPr>
        <p:spPr>
          <a:xfrm>
            <a:off x="4338507" y="3279890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Problemlösning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7D4555F0-BA0C-4AF5-B71C-337C6230448E}"/>
              </a:ext>
            </a:extLst>
          </p:cNvPr>
          <p:cNvSpPr txBox="1"/>
          <p:nvPr/>
        </p:nvSpPr>
        <p:spPr>
          <a:xfrm>
            <a:off x="1006679" y="3279890"/>
            <a:ext cx="30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Arbetsfördelning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8CAF7314-B6C5-43EE-9E88-354AE6C23B29}"/>
              </a:ext>
            </a:extLst>
          </p:cNvPr>
          <p:cNvSpPr txBox="1"/>
          <p:nvPr/>
        </p:nvSpPr>
        <p:spPr>
          <a:xfrm>
            <a:off x="8313489" y="3279890"/>
            <a:ext cx="272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Olika kunskapsnivåer</a:t>
            </a:r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MOTIVATION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660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Vi valde en svår uppgift innehållande mycket vi inte lärt oss ännu. Till följd drog det ner motivationen.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3289968" y="4729407"/>
            <a:ext cx="4995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Genom att stötta varandra till att hitta en lösning så ökade motivationen. 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4A2C88FD-53DD-49F8-A21C-B3372BD78143}"/>
              </a:ext>
            </a:extLst>
          </p:cNvPr>
          <p:cNvSpPr txBox="1"/>
          <p:nvPr/>
        </p:nvSpPr>
        <p:spPr>
          <a:xfrm rot="20961361">
            <a:off x="8469386" y="1707866"/>
            <a:ext cx="10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JPanel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6092CBF0-E3A4-478D-B787-F95D7C1FC5E1}"/>
              </a:ext>
            </a:extLst>
          </p:cNvPr>
          <p:cNvSpPr txBox="1"/>
          <p:nvPr/>
        </p:nvSpPr>
        <p:spPr>
          <a:xfrm rot="20961361">
            <a:off x="9617349" y="2227004"/>
            <a:ext cx="118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JFrame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8E2410B0-C4FA-4468-8E68-0771B1542533}"/>
              </a:ext>
            </a:extLst>
          </p:cNvPr>
          <p:cNvSpPr txBox="1"/>
          <p:nvPr/>
        </p:nvSpPr>
        <p:spPr>
          <a:xfrm rot="20961361">
            <a:off x="8032924" y="2997323"/>
            <a:ext cx="114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Swing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D6216D0B-E8A2-4C16-8F31-D02325E3DBAD}"/>
              </a:ext>
            </a:extLst>
          </p:cNvPr>
          <p:cNvSpPr txBox="1"/>
          <p:nvPr/>
        </p:nvSpPr>
        <p:spPr>
          <a:xfrm rot="20961361">
            <a:off x="9533181" y="2908642"/>
            <a:ext cx="17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KeyAdapter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8B7D1DBA-0BCD-4BCE-8D17-D630E6130784}"/>
              </a:ext>
            </a:extLst>
          </p:cNvPr>
          <p:cNvSpPr txBox="1"/>
          <p:nvPr/>
        </p:nvSpPr>
        <p:spPr>
          <a:xfrm rot="20961361">
            <a:off x="7264408" y="2442629"/>
            <a:ext cx="204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>
                <a:solidFill>
                  <a:schemeClr val="bg2"/>
                </a:solidFill>
              </a:rPr>
              <a:t>ActionListener</a:t>
            </a:r>
            <a:endParaRPr lang="sv-SE" sz="2400" dirty="0">
              <a:solidFill>
                <a:schemeClr val="bg2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2F7356DB-1055-425E-9EBE-758D2BD986DE}"/>
              </a:ext>
            </a:extLst>
          </p:cNvPr>
          <p:cNvSpPr txBox="1"/>
          <p:nvPr/>
        </p:nvSpPr>
        <p:spPr>
          <a:xfrm rot="20961361">
            <a:off x="10347702" y="1589818"/>
            <a:ext cx="100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Timer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322119C-6283-4937-B56C-E3AF40CD94A2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60344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TIDSÅTGÅNG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4149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Att planera eller ”</a:t>
            </a:r>
            <a:r>
              <a:rPr lang="sv-SE" sz="2400" dirty="0" err="1">
                <a:solidFill>
                  <a:schemeClr val="bg2"/>
                </a:solidFill>
              </a:rPr>
              <a:t>guesstimera</a:t>
            </a:r>
            <a:r>
              <a:rPr lang="sv-SE" sz="2400" dirty="0">
                <a:solidFill>
                  <a:schemeClr val="bg2"/>
                </a:solidFill>
              </a:rPr>
              <a:t>” tidsåtgången var mycket svårt.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DF6B3B5-A049-4F2F-87E8-D2BFA240F954}"/>
              </a:ext>
            </a:extLst>
          </p:cNvPr>
          <p:cNvSpPr txBox="1"/>
          <p:nvPr/>
        </p:nvSpPr>
        <p:spPr>
          <a:xfrm>
            <a:off x="4972224" y="4384882"/>
            <a:ext cx="6034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Då vi tog oss an ett projekt med mycket tekniker som vi inte lärt oss sedan tidigare så blev tidsbedömningen väldigt svår. Under kommande sprintar blev det dock bättre.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B77A612-5AE5-4B9B-ACB4-DFAB31FA720E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123071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TILLGÄNGLIGHET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5843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Sammanstrålning av gruppen var utmanande. Jul, nyår och jobb blev hinder.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3491304" y="4402236"/>
            <a:ext cx="4995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 ha en öppen kommunikation i gruppen och stadga mötestider mellan 8-17 enade gruppen. Försöka att anpassa möten efter hinder.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A18DC96-7BA7-4478-AAAF-9DE3766897BC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973312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ARBETSFÖRDELNING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42900" y="2196846"/>
            <a:ext cx="660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Vi behöver stramare regler kring vem som skriver under en mobb- eller par-programmerings sektion.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4747738" y="4403679"/>
            <a:ext cx="5503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 blev lätt att en med mer erfarenhet tog över projektet. I en grupp reflektion kom vi överens om att utnyttja en timer för att alla ska få skriva lika mycket.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4851462-203E-46BA-BF7A-E1CEC33D1B7F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229969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PROBLEMLÖSNING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1000" y="2196846"/>
            <a:ext cx="724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Då vi tog oss an mer komplicerad kod än vi redan lärt oss fick vi lägga mycket tid och energi på problemlösning. 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B3BCFF2D-3973-4029-8D23-3305948A6D13}"/>
              </a:ext>
            </a:extLst>
          </p:cNvPr>
          <p:cNvSpPr txBox="1"/>
          <p:nvPr/>
        </p:nvSpPr>
        <p:spPr>
          <a:xfrm>
            <a:off x="1570225" y="4753998"/>
            <a:ext cx="545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Detta har stärkt gruppen då vi gemensamt hittat lösningar på problemen.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D7DD39F-0C5A-4C84-BE3B-5E1A55D3E53B}"/>
              </a:ext>
            </a:extLst>
          </p:cNvPr>
          <p:cNvSpPr txBox="1"/>
          <p:nvPr/>
        </p:nvSpPr>
        <p:spPr>
          <a:xfrm>
            <a:off x="0" y="6488668"/>
            <a:ext cx="966651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270401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ruta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sv-SE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OLIKA KUNSKAPSNIVÅER</a:t>
            </a:r>
          </a:p>
        </p:txBody>
      </p:sp>
      <p:grpSp>
        <p:nvGrpSpPr>
          <p:cNvPr id="3" name="Grup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ktangulär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  <p:sp>
          <p:nvSpPr>
            <p:cNvPr id="49" name="Rektangulär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 dirty="0"/>
            </a:p>
          </p:txBody>
        </p:sp>
      </p:grpSp>
      <p:sp>
        <p:nvSpPr>
          <p:cNvPr id="44" name="Rektangulä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76680"/>
            <a:ext cx="12192000" cy="2471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dirty="0"/>
          </a:p>
        </p:txBody>
      </p:sp>
      <p:sp>
        <p:nvSpPr>
          <p:cNvPr id="5" name="Rubrik 4" hidden="1">
            <a:extLst>
              <a:ext uri="{FF2B5EF4-FFF2-40B4-BE49-F238E27FC236}">
                <a16:creationId xmlns:a16="http://schemas.microsoft.com/office/drawing/2014/main" id="{91EB68CD-5A94-4E59-AA75-8FF95692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sv-SE" dirty="0"/>
              <a:t>Bild 4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5C466645-97CD-4638-A3EF-3BC4E0CDCB48}"/>
              </a:ext>
            </a:extLst>
          </p:cNvPr>
          <p:cNvSpPr txBox="1"/>
          <p:nvPr/>
        </p:nvSpPr>
        <p:spPr>
          <a:xfrm>
            <a:off x="386675" y="1827515"/>
            <a:ext cx="6604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2"/>
                </a:solidFill>
              </a:rPr>
              <a:t>Det är svårt för de med högre erfarenhet sen tidigare att släppa fram de med mindre erfarenhet. De med mindre erfarenhet vågar inte alltid avbryta den med mer erfarenhet.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15BD9BD6-8F58-41B3-8F7D-CBFA012B67C9}"/>
              </a:ext>
            </a:extLst>
          </p:cNvPr>
          <p:cNvSpPr txBox="1"/>
          <p:nvPr/>
        </p:nvSpPr>
        <p:spPr>
          <a:xfrm>
            <a:off x="4747738" y="4403679"/>
            <a:ext cx="550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Fråga om någon specifik vill skriva. Ge utrymme för de med mindre erfarenhet att skriva.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6DA1D0B-7F06-45A4-B2FD-EC84AC22DD07}"/>
              </a:ext>
            </a:extLst>
          </p:cNvPr>
          <p:cNvSpPr txBox="1"/>
          <p:nvPr/>
        </p:nvSpPr>
        <p:spPr>
          <a:xfrm>
            <a:off x="0" y="6488668"/>
            <a:ext cx="1541417" cy="369332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en-SE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╭∩╮(･◡･)╭∩╮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824112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ema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9004_TF16401884_Win32" id="{E1D307D1-BF94-4772-8A4A-FC5D46EBF3CE}" vid="{1FBB15E7-78E2-4C5D-BC3A-58E07C83EA43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98A6E-22EC-4DD4-9EEB-7896057C12A3}">
  <ds:schemaRefs>
    <ds:schemaRef ds:uri="71af3243-3dd4-4a8d-8c0d-dd76da1f02a5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Säljpresentation med bildspel för café</Template>
  <TotalTime>203</TotalTime>
  <Words>447</Words>
  <Application>Microsoft Office PowerPoint</Application>
  <PresentationFormat>Bredbild</PresentationFormat>
  <Paragraphs>89</Paragraphs>
  <Slides>12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Segoe UI</vt:lpstr>
      <vt:lpstr>Office-tema</vt:lpstr>
      <vt:lpstr>Bild 1</vt:lpstr>
      <vt:lpstr>Bild 2</vt:lpstr>
      <vt:lpstr>Bild 3</vt:lpstr>
      <vt:lpstr>Bild 4</vt:lpstr>
      <vt:lpstr>Bild 4</vt:lpstr>
      <vt:lpstr>Bild 4</vt:lpstr>
      <vt:lpstr>Bild 4</vt:lpstr>
      <vt:lpstr>Bild 4</vt:lpstr>
      <vt:lpstr>Bild 4</vt:lpstr>
      <vt:lpstr>Bild 5</vt:lpstr>
      <vt:lpstr>Bild 7</vt:lpstr>
      <vt:lpstr>Bild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Douglas Alexandersson</dc:creator>
  <cp:lastModifiedBy>Dennis Forss</cp:lastModifiedBy>
  <cp:revision>3</cp:revision>
  <dcterms:created xsi:type="dcterms:W3CDTF">2022-01-04T08:10:22Z</dcterms:created>
  <dcterms:modified xsi:type="dcterms:W3CDTF">2022-01-05T09:04:55Z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