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4" r:id="rId2"/>
  </p:sldMasterIdLst>
  <p:notesMasterIdLst>
    <p:notesMasterId r:id="rId18"/>
  </p:notesMasterIdLst>
  <p:handoutMasterIdLst>
    <p:handoutMasterId r:id="rId19"/>
  </p:handoutMasterIdLst>
  <p:sldIdLst>
    <p:sldId id="256" r:id="rId3"/>
    <p:sldId id="257" r:id="rId4"/>
    <p:sldId id="264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3" autoAdjust="0"/>
    <p:restoredTop sz="97495" autoAdjust="0"/>
  </p:normalViewPr>
  <p:slideViewPr>
    <p:cSldViewPr>
      <p:cViewPr>
        <p:scale>
          <a:sx n="100" d="100"/>
          <a:sy n="100" d="100"/>
        </p:scale>
        <p:origin x="45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-218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059713-2AA2-6940-A1B2-2EA70B886CA9}" type="datetimeFigureOut">
              <a:rPr lang="en-US" smtClean="0"/>
              <a:t>1/28/2013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990FCD-DC7A-E243-8EB2-D296C9681B8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057400" y="29972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5939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2447E72A-D913-4DC2-9E0A-E520CE8FCC86}" type="datetimeFigureOut">
              <a:rPr lang="en-US" smtClean="0"/>
              <a:pPr/>
              <a:t>1/28/2013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A5D78FC6-CE17-4259-A63C-DDFC12E048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191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Beginning</a:t>
            </a:r>
            <a:r>
              <a:rPr lang="en-US" baseline="0" dirty="0" smtClean="0"/>
              <a:t> c</a:t>
            </a:r>
            <a:r>
              <a:rPr lang="en-US" dirty="0" smtClean="0"/>
              <a:t>ourse details </a:t>
            </a:r>
            <a:r>
              <a:rPr lang="en-US" baseline="0" dirty="0" smtClean="0"/>
              <a:t>and/or books/materials needed for a class/project.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A schedule design for optional periods of time/objectives.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Introductory notes.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 bright="42000" contrast="-68000"/>
          </a:blip>
          <a:srcRect/>
          <a:stretch>
            <a:fillRect l="-30000" t="-20000" r="-2000" b="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/>
            <a:fld id="{CAF710E4-C9E7-49C3-A6F7-C6698B8E0157}" type="datetime8">
              <a:rPr lang="en-US" smtClean="0"/>
              <a:t>1/28/2013 9:03 AM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/>
            <a:r>
              <a:rPr lang="da-DK" smtClean="0">
                <a:solidFill>
                  <a:schemeClr val="tx2"/>
                </a:solidFill>
              </a:rPr>
              <a:t>(c) 2012 Ophir Frieder et al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AC53DF-4216-466D-99A7-94400E6C2A25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1FB2B-D54A-4111-9CA6-16363B80988A}" type="datetime8">
              <a:rPr lang="en-US" smtClean="0">
                <a:solidFill>
                  <a:schemeClr val="tx2"/>
                </a:solidFill>
              </a:rPr>
              <a:t>1/28/2013 9:03 AM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(c) 2012 Ophir Frieder et 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04CF6701-B2F7-468B-B666-C7F0A584130E}" type="datetime8">
              <a:rPr lang="en-US" smtClean="0">
                <a:solidFill>
                  <a:schemeClr val="tx2"/>
                </a:solidFill>
              </a:rPr>
              <a:t>1/28/2013 9:03 AM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da-DK" smtClean="0"/>
              <a:t>(c) 2012 Ophir Frieder et al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8AA7C-F69A-48AC-8B3B-F2DA1CBF5597}" type="datetime8">
              <a:rPr lang="en-US" smtClean="0"/>
              <a:t>1/28/2013 9:03 AM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(c) 2012 Ophir Frieder et 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F10E8-F1E6-4183-B0AC-FA4E8C4B42DC}" type="datetime8">
              <a:rPr lang="en-US" smtClean="0"/>
              <a:t>1/28/2013 9:03 AM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a-DK" smtClean="0"/>
              <a:t>(c) 2012 Ophir Frieder et al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897BBDE-61B9-423F-B050-7C339D0BB5F1}" type="datetime8">
              <a:rPr lang="en-US" smtClean="0"/>
              <a:t>1/28/2013 9:03 AM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da-DK" smtClean="0"/>
              <a:t>(c) 2012 Ophir Frieder et al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995CB06-0954-4F43-81BA-344334F99421}" type="datetime8">
              <a:rPr lang="en-US" smtClean="0"/>
              <a:t>1/28/2013 9:03 AM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da-DK" smtClean="0"/>
              <a:t>(c) 2012 Ophir Frieder et al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4FD62-0B64-447E-8373-91455DE958E1}" type="datetime8">
              <a:rPr lang="en-US" smtClean="0"/>
              <a:t>1/28/2013 9:03 AM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(c) 2012 Ophir Frieder et 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4925F-BA5B-4D27-86D2-5D8DCDE55356}" type="datetime8">
              <a:rPr lang="en-US" smtClean="0"/>
              <a:t>1/28/2013 9:03 AM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(c) 2012 Ophir Frieder et 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C867-DE5E-4E9B-A426-4F18BA520712}" type="datetime8">
              <a:rPr lang="en-US" smtClean="0"/>
              <a:t>1/28/2013 9:03 AM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(c) 2012 Ophir Frieder et 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8" name="Picture 7" descr="sm_pencil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12648" y="1755648"/>
            <a:ext cx="1615307" cy="2145615"/>
          </a:xfrm>
          <a:prstGeom prst="rect">
            <a:avLst/>
          </a:prstGeom>
          <a:ln w="50800" cap="sq" cmpd="dbl">
            <a:solidFill>
              <a:schemeClr val="accent2"/>
            </a:solidFill>
            <a:miter lim="800000"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A69D90F7-12A7-44E8-B06F-8D92F14D9FBA}" type="datetime8">
              <a:rPr lang="en-US" smtClean="0"/>
              <a:t>1/28/2013 9:03 AM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da-DK" smtClean="0"/>
              <a:t>(c) 2012 Ophir Frieder et al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fld id="{F1FFC972-8462-420F-8CAB-CCBFA4478370}" type="datetime8">
              <a:rPr lang="en-US" smtClean="0">
                <a:solidFill>
                  <a:schemeClr val="tx2"/>
                </a:solidFill>
              </a:rPr>
              <a:t>1/28/2013 9:03 AM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pPr algn="r"/>
            <a:r>
              <a:rPr lang="da-DK" sz="1400" smtClean="0">
                <a:solidFill>
                  <a:schemeClr val="tx2"/>
                </a:solidFill>
              </a:rPr>
              <a:t>(c) 2012 Ophir Frieder et al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</a:lstStyle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2286000" y="4343400"/>
            <a:ext cx="6477000" cy="1447800"/>
          </a:xfrm>
        </p:spPr>
        <p:txBody>
          <a:bodyPr>
            <a:normAutofit fontScale="90000"/>
          </a:bodyPr>
          <a:lstStyle/>
          <a:p>
            <a:r>
              <a:rPr lang="en-US" sz="5000" dirty="0" smtClean="0">
                <a:solidFill>
                  <a:schemeClr val="accent1">
                    <a:lumMod val="75000"/>
                  </a:schemeClr>
                </a:solidFill>
              </a:rPr>
              <a:t>Chapter 1: </a:t>
            </a: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3222" dirty="0" smtClean="0">
                <a:solidFill>
                  <a:schemeClr val="accent1">
                    <a:lumMod val="75000"/>
                  </a:schemeClr>
                </a:solidFill>
              </a:rPr>
              <a:t>Introduction to Computer Science </a:t>
            </a:r>
            <a:endParaRPr lang="en-US" sz="3222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 to Computer Science Using Ruby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a-DK" smtClean="0">
                <a:solidFill>
                  <a:schemeClr val="tx2"/>
                </a:solidFill>
              </a:rPr>
              <a:t>(c) 2012 Ophir Frieder et al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4: Test the Code in the Computer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500" dirty="0" smtClean="0"/>
              <a:t>See if the code runs properly </a:t>
            </a:r>
          </a:p>
          <a:p>
            <a:r>
              <a:rPr lang="en-US" sz="3500" dirty="0" smtClean="0"/>
              <a:t>Test the code in sections as your write </a:t>
            </a:r>
            <a:endParaRPr lang="en-US" sz="35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(c) 2012 Ophir Frieder et 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Step-by-step methods for solving problems </a:t>
            </a:r>
          </a:p>
          <a:p>
            <a:r>
              <a:rPr lang="en-US" dirty="0" smtClean="0"/>
              <a:t>Describe the process, but not each and every minutia</a:t>
            </a:r>
          </a:p>
          <a:p>
            <a:pPr>
              <a:buNone/>
            </a:pPr>
            <a:endParaRPr lang="en-US" dirty="0" smtClean="0"/>
          </a:p>
          <a:p>
            <a:r>
              <a:rPr lang="en-US" b="1" dirty="0" smtClean="0"/>
              <a:t>Example Algorithm for Directions: </a:t>
            </a:r>
          </a:p>
          <a:p>
            <a:pPr marL="971550" lvl="1" indent="-514350">
              <a:buFont typeface="Calibri" pitchFamily="1" charset="0"/>
              <a:buAutoNum type="arabicPeriod"/>
            </a:pPr>
            <a:r>
              <a:rPr lang="en-US" dirty="0" smtClean="0"/>
              <a:t>Start going South on River Road.</a:t>
            </a:r>
          </a:p>
          <a:p>
            <a:pPr marL="971550" lvl="1" indent="-514350">
              <a:buFont typeface="Calibri" pitchFamily="1" charset="0"/>
              <a:buAutoNum type="arabicPeriod"/>
            </a:pPr>
            <a:r>
              <a:rPr lang="en-US" dirty="0" smtClean="0"/>
              <a:t>Turn left (East) on Main Street.</a:t>
            </a:r>
          </a:p>
          <a:p>
            <a:pPr marL="971550" lvl="1" indent="-514350">
              <a:buFont typeface="Calibri" pitchFamily="1" charset="0"/>
              <a:buAutoNum type="arabicPeriod"/>
            </a:pPr>
            <a:r>
              <a:rPr lang="en-US" dirty="0" smtClean="0"/>
              <a:t>Take a right (South) on Ruby Lane.</a:t>
            </a:r>
          </a:p>
          <a:p>
            <a:pPr marL="971550" lvl="1" indent="-514350">
              <a:buFont typeface="Calibri" pitchFamily="1" charset="0"/>
              <a:buAutoNum type="arabicPeriod"/>
            </a:pPr>
            <a:r>
              <a:rPr lang="en-US" dirty="0" smtClean="0"/>
              <a:t>Turn left (East) toward Algorithm Circle.</a:t>
            </a:r>
          </a:p>
          <a:p>
            <a:pPr marL="971550" lvl="1" indent="-514350">
              <a:buFont typeface="Calibri" pitchFamily="1" charset="0"/>
              <a:buAutoNum type="arabicPeriod"/>
            </a:pPr>
            <a:r>
              <a:rPr lang="en-US" dirty="0" smtClean="0"/>
              <a:t>Continue until you come to 345 Algorithm Circle.</a:t>
            </a:r>
          </a:p>
          <a:p>
            <a:endParaRPr lang="en-US" dirty="0" smtClean="0">
              <a:ea typeface="ＭＳ Ｐゴシック" pitchFamily="1" charset="-128"/>
              <a:cs typeface="ＭＳ Ｐゴシック" pitchFamily="1" charset="-128"/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(c) 2012 Ophir Frieder et 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Algorithm for Directions (Figure 1.2)  </a:t>
            </a:r>
            <a:endParaRPr lang="en-US" dirty="0"/>
          </a:p>
        </p:txBody>
      </p:sp>
      <p:pic>
        <p:nvPicPr>
          <p:cNvPr id="5" name="Content Placeholder 3" descr="algorithm-circle-1.pdf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-7824" r="-7824"/>
          <a:stretch>
            <a:fillRect/>
          </a:stretch>
        </p:blipFill>
        <p:spPr/>
      </p:pic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a-DK" smtClean="0"/>
              <a:t>(c) 2012 Ophir Frieder et 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Efficient algorithms reduce the number of steps needed </a:t>
            </a:r>
          </a:p>
          <a:p>
            <a:endParaRPr lang="en-US" dirty="0" smtClean="0"/>
          </a:p>
          <a:p>
            <a:r>
              <a:rPr lang="en-US" b="1" dirty="0" smtClean="0"/>
              <a:t>Improved Algorithm for Directions: </a:t>
            </a:r>
          </a:p>
          <a:p>
            <a:pPr marL="971550" lvl="1" indent="-514350">
              <a:buFont typeface="Calibri" pitchFamily="1" charset="0"/>
              <a:buAutoNum type="arabicPeriod"/>
            </a:pPr>
            <a:r>
              <a:rPr lang="en-US" dirty="0" smtClean="0"/>
              <a:t>Start going South on River Road.</a:t>
            </a:r>
          </a:p>
          <a:p>
            <a:pPr marL="971550" lvl="1" indent="-514350">
              <a:buFont typeface="Calibri" pitchFamily="1" charset="0"/>
              <a:buAutoNum type="arabicPeriod"/>
            </a:pPr>
            <a:r>
              <a:rPr lang="en-US" dirty="0" smtClean="0"/>
              <a:t>Turn lest (East) one block South of Main Street on to Algorithm Circle.</a:t>
            </a:r>
          </a:p>
          <a:p>
            <a:pPr marL="971550" lvl="1" indent="-514350">
              <a:buFont typeface="Calibri" pitchFamily="1" charset="0"/>
              <a:buAutoNum type="arabicPeriod"/>
            </a:pPr>
            <a:r>
              <a:rPr lang="en-US" dirty="0" smtClean="0"/>
              <a:t>Continue until you come to 345 Algorithm Circle.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(c) 2012 Ophir Frieder et 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Improved Algorithm for Directions (Figure 1.3) </a:t>
            </a:r>
            <a:endParaRPr lang="en-US" dirty="0"/>
          </a:p>
        </p:txBody>
      </p:sp>
      <p:pic>
        <p:nvPicPr>
          <p:cNvPr id="5" name="Content Placeholder 3" descr="algorithm-circle-2.pdf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-7824" r="-7824"/>
          <a:stretch>
            <a:fillRect/>
          </a:stretch>
        </p:blipFill>
        <p:spPr/>
      </p:pic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a-DK" smtClean="0"/>
              <a:t>(c) 2012 Ophir Frieder et 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Computer science uses algorithms to solve problems </a:t>
            </a:r>
          </a:p>
          <a:p>
            <a:r>
              <a:rPr lang="en-US" dirty="0" smtClean="0"/>
              <a:t>The computer needs every detail to solve the problem </a:t>
            </a:r>
          </a:p>
          <a:p>
            <a:r>
              <a:rPr lang="en-US" dirty="0" smtClean="0"/>
              <a:t>Efficiency should be considered 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962400" cy="35814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rgbClr val="1F497D"/>
                </a:solidFill>
                <a:cs typeface="Tw Cen MT"/>
              </a:rPr>
              <a:t>Step 1</a:t>
            </a:r>
            <a:r>
              <a:rPr lang="en-US" dirty="0" smtClean="0">
                <a:cs typeface="Tw Cen MT"/>
              </a:rPr>
              <a:t>: Understand the problem.</a:t>
            </a:r>
          </a:p>
          <a:p>
            <a:r>
              <a:rPr lang="en-US" dirty="0" smtClean="0">
                <a:solidFill>
                  <a:srgbClr val="1F497D"/>
                </a:solidFill>
                <a:cs typeface="Tw Cen MT"/>
              </a:rPr>
              <a:t>Step 2</a:t>
            </a:r>
            <a:r>
              <a:rPr lang="en-US" dirty="0" smtClean="0">
                <a:cs typeface="Tw Cen MT"/>
              </a:rPr>
              <a:t>: Write out a plain language (or another pseudo-code) solution.</a:t>
            </a:r>
          </a:p>
          <a:p>
            <a:r>
              <a:rPr lang="en-US" dirty="0" smtClean="0">
                <a:solidFill>
                  <a:srgbClr val="1F497D"/>
                </a:solidFill>
                <a:cs typeface="Tw Cen MT"/>
              </a:rPr>
              <a:t>Step 3</a:t>
            </a:r>
            <a:r>
              <a:rPr lang="en-US" dirty="0" smtClean="0">
                <a:cs typeface="Tw Cen MT"/>
              </a:rPr>
              <a:t>: Translate the</a:t>
            </a:r>
            <a:r>
              <a:rPr lang="en-US" dirty="0" smtClean="0">
                <a:ea typeface="ＭＳ Ｐゴシック" pitchFamily="1" charset="-128"/>
                <a:cs typeface="Tw Cen MT"/>
              </a:rPr>
              <a:t> plain language or pseudo-code</a:t>
            </a:r>
            <a:r>
              <a:rPr lang="en-US" altLang="ja-JP" dirty="0" smtClean="0">
                <a:ea typeface="ＭＳ Ｐゴシック" pitchFamily="1" charset="-128"/>
                <a:cs typeface="Tw Cen MT"/>
              </a:rPr>
              <a:t> </a:t>
            </a:r>
            <a:r>
              <a:rPr lang="en-US" altLang="ja-JP" dirty="0" smtClean="0">
                <a:cs typeface="Tw Cen MT"/>
              </a:rPr>
              <a:t>into code.</a:t>
            </a:r>
          </a:p>
          <a:p>
            <a:r>
              <a:rPr lang="en-US" dirty="0" smtClean="0">
                <a:solidFill>
                  <a:srgbClr val="1F497D"/>
                </a:solidFill>
                <a:cs typeface="Tw Cen MT"/>
              </a:rPr>
              <a:t>Step 4</a:t>
            </a:r>
            <a:r>
              <a:rPr lang="en-US" dirty="0" smtClean="0">
                <a:cs typeface="Tw Cen MT"/>
              </a:rPr>
              <a:t>: Test the code in the computer.</a:t>
            </a:r>
            <a:endParaRPr lang="en-US" dirty="0">
              <a:cs typeface="Tw Cen MT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Algorithms: step-by-step methods for solving problems 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Basic Steps for Computer Science Programs: 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a-DK" smtClean="0"/>
              <a:t>(c) 2012 Ophir Frieder et 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Computer Science? 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ln w="12700" cmpd="dbl">
            <a:solidFill>
              <a:schemeClr val="accent2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dirty="0" smtClean="0"/>
              <a:t>The study of </a:t>
            </a:r>
            <a:r>
              <a:rPr lang="en-US" b="1" dirty="0" smtClean="0"/>
              <a:t>algorithm</a:t>
            </a:r>
            <a:r>
              <a:rPr lang="en-US" dirty="0" smtClean="0"/>
              <a:t> design and implementation </a:t>
            </a:r>
          </a:p>
          <a:p>
            <a:pPr lvl="1"/>
            <a:r>
              <a:rPr lang="en-US" b="1" dirty="0" smtClean="0"/>
              <a:t>Algorithm</a:t>
            </a:r>
            <a:r>
              <a:rPr lang="en-US" dirty="0" smtClean="0"/>
              <a:t>: the description of the steps required to solve a problem</a:t>
            </a:r>
          </a:p>
          <a:p>
            <a:pPr lvl="1"/>
            <a:r>
              <a:rPr lang="en-US" dirty="0" smtClean="0"/>
              <a:t>The steps are expressed by </a:t>
            </a:r>
            <a:r>
              <a:rPr lang="en-US" b="1" dirty="0" smtClean="0"/>
              <a:t>instructions </a:t>
            </a:r>
            <a:r>
              <a:rPr lang="en-US" dirty="0" smtClean="0"/>
              <a:t>to the computer 	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(c) 2012 Ophir Frieder et 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1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Computer Science? 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Computer program</a:t>
            </a:r>
            <a:r>
              <a:rPr lang="en-US" dirty="0" smtClean="0"/>
              <a:t>: the sequence of all the instructions needed for the algorithms </a:t>
            </a:r>
          </a:p>
          <a:p>
            <a:r>
              <a:rPr lang="en-US" b="1" dirty="0" smtClean="0"/>
              <a:t>Programming language</a:t>
            </a:r>
            <a:r>
              <a:rPr lang="en-US" dirty="0" smtClean="0"/>
              <a:t>: the tool to specify the computer program 	</a:t>
            </a:r>
          </a:p>
          <a:p>
            <a:pPr lvl="1"/>
            <a:r>
              <a:rPr lang="en-US" dirty="0" smtClean="0"/>
              <a:t>Examples: Ruby, C, C++, Python, Java 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(c) 2012 Ophir Frieder et 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Computer Science? 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8153400" cy="1153633"/>
          </a:xfrm>
        </p:spPr>
        <p:txBody>
          <a:bodyPr/>
          <a:lstStyle/>
          <a:p>
            <a:r>
              <a:rPr lang="en-US" dirty="0" smtClean="0"/>
              <a:t>The study of algorithms helps to </a:t>
            </a:r>
            <a:r>
              <a:rPr lang="en-US" b="1" dirty="0" smtClean="0"/>
              <a:t>create solutions </a:t>
            </a:r>
            <a:r>
              <a:rPr lang="en-US" dirty="0" smtClean="0"/>
              <a:t>that yield correct results in a </a:t>
            </a:r>
            <a:r>
              <a:rPr lang="en-US" b="1" dirty="0" smtClean="0"/>
              <a:t>timely manner</a:t>
            </a:r>
          </a:p>
          <a:p>
            <a:endParaRPr lang="en-US" dirty="0" smtClean="0"/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685800" y="3810001"/>
            <a:ext cx="2286000" cy="2209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>
              <a:spcAft>
                <a:spcPts val="600"/>
              </a:spcAft>
            </a:pPr>
            <a:r>
              <a:rPr lang="en-US" sz="2000" b="1" dirty="0" smtClean="0">
                <a:solidFill>
                  <a:srgbClr val="000000"/>
                </a:solidFill>
                <a:latin typeface="Tw Cen MT"/>
                <a:cs typeface="Tw Cen MT"/>
              </a:rPr>
              <a:t>How </a:t>
            </a:r>
            <a:r>
              <a:rPr lang="en-US" sz="2000" b="1" dirty="0">
                <a:solidFill>
                  <a:srgbClr val="000000"/>
                </a:solidFill>
                <a:latin typeface="Tw Cen MT"/>
                <a:cs typeface="Tw Cen MT"/>
              </a:rPr>
              <a:t>do I</a:t>
            </a:r>
            <a:r>
              <a:rPr lang="en-US" sz="2000" b="1" dirty="0" smtClean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br>
              <a:rPr lang="en-US" sz="2000" b="1" dirty="0" smtClean="0">
                <a:solidFill>
                  <a:srgbClr val="000000"/>
                </a:solidFill>
                <a:latin typeface="Tw Cen MT"/>
                <a:cs typeface="Tw Cen MT"/>
              </a:rPr>
            </a:br>
            <a:r>
              <a:rPr lang="en-US" sz="2000" b="1" dirty="0" smtClean="0">
                <a:solidFill>
                  <a:srgbClr val="000000"/>
                </a:solidFill>
                <a:latin typeface="Tw Cen MT"/>
                <a:cs typeface="Tw Cen MT"/>
              </a:rPr>
              <a:t>get </a:t>
            </a:r>
            <a:r>
              <a:rPr lang="en-US" sz="2000" b="1" dirty="0">
                <a:solidFill>
                  <a:srgbClr val="000000"/>
                </a:solidFill>
                <a:latin typeface="Tw Cen MT"/>
                <a:cs typeface="Tw Cen MT"/>
              </a:rPr>
              <a:t>to</a:t>
            </a:r>
            <a:r>
              <a:rPr lang="en-US" sz="2000" b="1" dirty="0" smtClean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br>
              <a:rPr lang="en-US" sz="2000" b="1" dirty="0" smtClean="0">
                <a:solidFill>
                  <a:srgbClr val="000000"/>
                </a:solidFill>
                <a:latin typeface="Tw Cen MT"/>
                <a:cs typeface="Tw Cen MT"/>
              </a:rPr>
            </a:br>
            <a:r>
              <a:rPr lang="en-US" sz="2000" b="1" dirty="0" smtClean="0">
                <a:solidFill>
                  <a:srgbClr val="000000"/>
                </a:solidFill>
                <a:latin typeface="Tw Cen MT"/>
                <a:cs typeface="Tw Cen MT"/>
              </a:rPr>
              <a:t>Ruby </a:t>
            </a:r>
            <a:r>
              <a:rPr lang="en-US" sz="2000" b="1" dirty="0">
                <a:solidFill>
                  <a:srgbClr val="000000"/>
                </a:solidFill>
                <a:latin typeface="Tw Cen MT"/>
                <a:cs typeface="Tw Cen MT"/>
              </a:rPr>
              <a:t>Lane?</a:t>
            </a:r>
          </a:p>
          <a:p>
            <a:pPr algn="ctr">
              <a:spcAft>
                <a:spcPts val="600"/>
              </a:spcAft>
            </a:pPr>
            <a:endParaRPr lang="en-US" dirty="0">
              <a:solidFill>
                <a:srgbClr val="000000"/>
              </a:solidFill>
              <a:latin typeface="Calibri" pitchFamily="1" charset="0"/>
            </a:endParaRP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3581400" y="3810001"/>
            <a:ext cx="2363788" cy="2209799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marL="342900" indent="-342900" algn="ctr"/>
            <a:r>
              <a:rPr lang="en-US" b="1" u="sng" dirty="0">
                <a:cs typeface="Century Gothic"/>
              </a:rPr>
              <a:t>Directions</a:t>
            </a:r>
          </a:p>
          <a:p>
            <a:pPr marL="342900" indent="-342900">
              <a:buFontTx/>
              <a:buAutoNum type="arabicPeriod"/>
            </a:pPr>
            <a:r>
              <a:rPr lang="en-US" b="1" dirty="0">
                <a:cs typeface="Century Gothic"/>
              </a:rPr>
              <a:t>Go straight.</a:t>
            </a:r>
          </a:p>
          <a:p>
            <a:pPr marL="342900" indent="-342900">
              <a:buFontTx/>
              <a:buAutoNum type="arabicPeriod"/>
            </a:pPr>
            <a:r>
              <a:rPr lang="en-US" b="1" dirty="0">
                <a:cs typeface="Century Gothic"/>
              </a:rPr>
              <a:t>Take right.</a:t>
            </a:r>
          </a:p>
          <a:p>
            <a:pPr marL="342900" indent="-342900">
              <a:buFontTx/>
              <a:buAutoNum type="arabicPeriod"/>
            </a:pPr>
            <a:r>
              <a:rPr lang="en-US" b="1" dirty="0" smtClean="0">
                <a:cs typeface="Century Gothic"/>
              </a:rPr>
              <a:t>Take second </a:t>
            </a:r>
            <a:r>
              <a:rPr lang="en-US" b="1" dirty="0">
                <a:cs typeface="Century Gothic"/>
              </a:rPr>
              <a:t>right.</a:t>
            </a:r>
          </a:p>
          <a:p>
            <a:pPr marL="342900" indent="-342900">
              <a:buFontTx/>
              <a:buAutoNum type="arabicPeriod"/>
            </a:pPr>
            <a:endParaRPr lang="en-US" sz="1900" dirty="0">
              <a:latin typeface="Calibri" pitchFamily="1" charset="0"/>
            </a:endParaRPr>
          </a:p>
        </p:txBody>
      </p:sp>
      <p:grpSp>
        <p:nvGrpSpPr>
          <p:cNvPr id="8" name="Group 11"/>
          <p:cNvGrpSpPr>
            <a:grpSpLocks/>
          </p:cNvGrpSpPr>
          <p:nvPr/>
        </p:nvGrpSpPr>
        <p:grpSpPr bwMode="auto">
          <a:xfrm>
            <a:off x="6324600" y="3810000"/>
            <a:ext cx="2349500" cy="2249487"/>
            <a:chOff x="238370" y="146231"/>
            <a:chExt cx="8643469" cy="6142073"/>
          </a:xfrm>
        </p:grpSpPr>
        <p:grpSp>
          <p:nvGrpSpPr>
            <p:cNvPr id="9" name="Group 30"/>
            <p:cNvGrpSpPr>
              <a:grpSpLocks/>
            </p:cNvGrpSpPr>
            <p:nvPr/>
          </p:nvGrpSpPr>
          <p:grpSpPr bwMode="auto">
            <a:xfrm>
              <a:off x="238370" y="146231"/>
              <a:ext cx="8643469" cy="6142073"/>
              <a:chOff x="238370" y="146231"/>
              <a:chExt cx="8643469" cy="6142073"/>
            </a:xfrm>
          </p:grpSpPr>
          <p:grpSp>
            <p:nvGrpSpPr>
              <p:cNvPr id="13" name="Group 15"/>
              <p:cNvGrpSpPr>
                <a:grpSpLocks/>
              </p:cNvGrpSpPr>
              <p:nvPr/>
            </p:nvGrpSpPr>
            <p:grpSpPr bwMode="auto">
              <a:xfrm>
                <a:off x="238370" y="146231"/>
                <a:ext cx="8643469" cy="6142073"/>
                <a:chOff x="238370" y="146231"/>
                <a:chExt cx="8643469" cy="6142073"/>
              </a:xfrm>
            </p:grpSpPr>
            <p:sp>
              <p:nvSpPr>
                <p:cNvPr id="18" name="Oval 17"/>
                <p:cNvSpPr>
                  <a:spLocks noChangeArrowheads="1"/>
                </p:cNvSpPr>
                <p:nvPr/>
              </p:nvSpPr>
              <p:spPr bwMode="auto">
                <a:xfrm>
                  <a:off x="238370" y="146231"/>
                  <a:ext cx="8643469" cy="6142073"/>
                </a:xfrm>
                <a:prstGeom prst="ellipse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9" name="Rectangle 18"/>
                <p:cNvSpPr>
                  <a:spLocks noChangeArrowheads="1"/>
                </p:cNvSpPr>
                <p:nvPr/>
              </p:nvSpPr>
              <p:spPr bwMode="auto">
                <a:xfrm>
                  <a:off x="4974759" y="2590924"/>
                  <a:ext cx="794265" cy="2631081"/>
                </a:xfrm>
                <a:prstGeom prst="rect">
                  <a:avLst/>
                </a:prstGeom>
                <a:gradFill rotWithShape="1">
                  <a:gsLst>
                    <a:gs pos="0">
                      <a:srgbClr val="99C3FA"/>
                    </a:gs>
                    <a:gs pos="100000">
                      <a:srgbClr val="3F80CD"/>
                    </a:gs>
                  </a:gsLst>
                  <a:lin ang="5400000"/>
                </a:gradFill>
                <a:ln w="9525">
                  <a:solidFill>
                    <a:srgbClr val="4A7EBB"/>
                  </a:solidFill>
                  <a:miter lim="800000"/>
                  <a:headEnd/>
                  <a:tailEnd/>
                </a:ln>
                <a:effectLst>
                  <a:outerShdw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0" name="Rectangle 19"/>
                <p:cNvSpPr>
                  <a:spLocks noChangeArrowheads="1"/>
                </p:cNvSpPr>
                <p:nvPr/>
              </p:nvSpPr>
              <p:spPr bwMode="auto">
                <a:xfrm>
                  <a:off x="2060506" y="1086832"/>
                  <a:ext cx="2914253" cy="767216"/>
                </a:xfrm>
                <a:prstGeom prst="rect">
                  <a:avLst/>
                </a:prstGeom>
                <a:gradFill rotWithShape="1">
                  <a:gsLst>
                    <a:gs pos="0">
                      <a:srgbClr val="9BC1FF"/>
                    </a:gs>
                    <a:gs pos="100000">
                      <a:srgbClr val="3F80CD"/>
                    </a:gs>
                  </a:gsLst>
                  <a:lin ang="5400000"/>
                </a:gradFill>
                <a:ln w="9525">
                  <a:solidFill>
                    <a:srgbClr val="4A7EBB"/>
                  </a:solidFill>
                  <a:miter lim="800000"/>
                  <a:headEnd/>
                  <a:tailEnd/>
                </a:ln>
                <a:effectLst>
                  <a:outerShdw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1" name="Rectangle 20"/>
                <p:cNvSpPr>
                  <a:spLocks noChangeArrowheads="1"/>
                </p:cNvSpPr>
                <p:nvPr/>
              </p:nvSpPr>
              <p:spPr bwMode="auto">
                <a:xfrm>
                  <a:off x="2060506" y="2590924"/>
                  <a:ext cx="788426" cy="1061969"/>
                </a:xfrm>
                <a:prstGeom prst="rect">
                  <a:avLst/>
                </a:prstGeom>
                <a:gradFill rotWithShape="1">
                  <a:gsLst>
                    <a:gs pos="0">
                      <a:srgbClr val="9BC1FF"/>
                    </a:gs>
                    <a:gs pos="100000">
                      <a:srgbClr val="3F80CD"/>
                    </a:gs>
                  </a:gsLst>
                  <a:lin ang="5400000"/>
                </a:gradFill>
                <a:ln w="9525">
                  <a:solidFill>
                    <a:srgbClr val="4A7EBB"/>
                  </a:solidFill>
                  <a:miter lim="800000"/>
                  <a:headEnd/>
                  <a:tailEnd/>
                </a:ln>
                <a:effectLst>
                  <a:outerShdw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2971800" y="3712464"/>
                  <a:ext cx="548640" cy="54864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C8291A">
                        <a:alpha val="80000"/>
                      </a:srgbClr>
                    </a:gs>
                    <a:gs pos="100000">
                      <a:srgbClr val="800000">
                        <a:alpha val="80000"/>
                      </a:srgbClr>
                    </a:gs>
                    <a:gs pos="50000">
                      <a:srgbClr val="C8291A">
                        <a:alpha val="80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>
                  <a:solidFill>
                    <a:srgbClr val="C8291A">
                      <a:alpha val="88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cxnSp>
            <p:nvCxnSpPr>
              <p:cNvPr id="14" name="Straight Arrow Connector 13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2711406" y="3124076"/>
                <a:ext cx="1057633" cy="0"/>
              </a:xfrm>
              <a:prstGeom prst="straightConnector1">
                <a:avLst/>
              </a:prstGeom>
              <a:noFill/>
              <a:ln w="47625">
                <a:solidFill>
                  <a:srgbClr val="595959"/>
                </a:solidFill>
                <a:round/>
                <a:headEnd/>
                <a:tailEnd type="arrow" w="med" len="med"/>
              </a:ln>
              <a:effectLst>
                <a:outerShdw dist="20000" dir="5400000" rotWithShape="0">
                  <a:srgbClr val="808080">
                    <a:alpha val="37999"/>
                  </a:srgbClr>
                </a:outerShdw>
              </a:effectLst>
            </p:spPr>
          </p:cxnSp>
          <p:cxnSp>
            <p:nvCxnSpPr>
              <p:cNvPr id="15" name="Straight Arrow Connector 14"/>
              <p:cNvCxnSpPr>
                <a:cxnSpLocks noChangeShapeType="1"/>
              </p:cNvCxnSpPr>
              <p:nvPr/>
            </p:nvCxnSpPr>
            <p:spPr bwMode="auto">
              <a:xfrm>
                <a:off x="3152622" y="2192144"/>
                <a:ext cx="1138834" cy="0"/>
              </a:xfrm>
              <a:prstGeom prst="straightConnector1">
                <a:avLst/>
              </a:prstGeom>
              <a:noFill/>
              <a:ln w="47625">
                <a:solidFill>
                  <a:srgbClr val="595959"/>
                </a:solidFill>
                <a:round/>
                <a:headEnd/>
                <a:tailEnd type="arrow" w="med" len="med"/>
              </a:ln>
              <a:effectLst>
                <a:outerShdw dist="20000" dir="5400000" rotWithShape="0">
                  <a:srgbClr val="808080">
                    <a:alpha val="37999"/>
                  </a:srgbClr>
                </a:outerShdw>
              </a:effectLst>
            </p:spPr>
          </p:cxnSp>
          <p:cxnSp>
            <p:nvCxnSpPr>
              <p:cNvPr id="16" name="Straight Arrow Connector 15"/>
              <p:cNvCxnSpPr>
                <a:cxnSpLocks noChangeShapeType="1"/>
              </p:cNvCxnSpPr>
              <p:nvPr/>
            </p:nvCxnSpPr>
            <p:spPr bwMode="auto">
              <a:xfrm flipV="1">
                <a:off x="4367380" y="2192144"/>
                <a:ext cx="1956459" cy="0"/>
              </a:xfrm>
              <a:prstGeom prst="straightConnector1">
                <a:avLst/>
              </a:prstGeom>
              <a:noFill/>
              <a:ln w="47625">
                <a:solidFill>
                  <a:srgbClr val="595959"/>
                </a:solidFill>
                <a:round/>
                <a:headEnd/>
                <a:tailEnd type="arrow" w="med" len="med"/>
              </a:ln>
              <a:effectLst>
                <a:outerShdw dist="20000" dir="5400000" rotWithShape="0">
                  <a:srgbClr val="808080">
                    <a:alpha val="37999"/>
                  </a:srgbClr>
                </a:outerShdw>
              </a:effectLst>
            </p:spPr>
          </p:cxnSp>
          <p:sp>
            <p:nvSpPr>
              <p:cNvPr id="17" name="Rectangle 16"/>
              <p:cNvSpPr>
                <a:spLocks noChangeArrowheads="1"/>
              </p:cNvSpPr>
              <p:nvPr/>
            </p:nvSpPr>
            <p:spPr bwMode="auto">
              <a:xfrm>
                <a:off x="6493206" y="4355092"/>
                <a:ext cx="584018" cy="866912"/>
              </a:xfrm>
              <a:prstGeom prst="rect">
                <a:avLst/>
              </a:prstGeom>
              <a:gradFill rotWithShape="1">
                <a:gsLst>
                  <a:gs pos="0">
                    <a:srgbClr val="9BC1FF"/>
                  </a:gs>
                  <a:gs pos="100000">
                    <a:srgbClr val="3F80CD"/>
                  </a:gs>
                </a:gsLst>
                <a:lin ang="5400000"/>
              </a:gradFill>
              <a:ln w="9525">
                <a:solidFill>
                  <a:srgbClr val="4A7EBB"/>
                </a:solidFill>
                <a:miter lim="800000"/>
                <a:headEnd/>
                <a:tailEnd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5564615" y="1971083"/>
              <a:ext cx="1413324" cy="3367953"/>
            </a:xfrm>
            <a:prstGeom prst="rect">
              <a:avLst/>
            </a:prstGeom>
            <a:noFill/>
          </p:spPr>
          <p:txBody>
            <a:bodyPr vert="vert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300" b="1" dirty="0">
                  <a:latin typeface="+mn-lt"/>
                  <a:ea typeface="+mn-ea"/>
                  <a:cs typeface="+mn-cs"/>
                </a:rPr>
                <a:t>Ruby Lane</a:t>
              </a: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2072187" y="2551914"/>
              <a:ext cx="2336073" cy="2670090"/>
            </a:xfrm>
            <a:custGeom>
              <a:avLst/>
              <a:gdLst>
                <a:gd name="T0" fmla="*/ 0 w 2332571"/>
                <a:gd name="T1" fmla="*/ 2670840 h 2669340"/>
                <a:gd name="T2" fmla="*/ 2339580 w 2332571"/>
                <a:gd name="T3" fmla="*/ 2670840 h 2669340"/>
                <a:gd name="T4" fmla="*/ 2339580 w 2332571"/>
                <a:gd name="T5" fmla="*/ 0 h 2669340"/>
                <a:gd name="T6" fmla="*/ 1572718 w 2332571"/>
                <a:gd name="T7" fmla="*/ 12966 h 2669340"/>
                <a:gd name="T8" fmla="*/ 1585717 w 2332571"/>
                <a:gd name="T9" fmla="*/ 1841064 h 2669340"/>
                <a:gd name="T10" fmla="*/ 12997 w 2332571"/>
                <a:gd name="T11" fmla="*/ 1841064 h 2669340"/>
                <a:gd name="T12" fmla="*/ 0 w 2332571"/>
                <a:gd name="T13" fmla="*/ 2670840 h 26693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332571"/>
                <a:gd name="T22" fmla="*/ 0 h 2669340"/>
                <a:gd name="T23" fmla="*/ 2332571 w 2332571"/>
                <a:gd name="T24" fmla="*/ 2669340 h 266934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332571" h="2669340">
                  <a:moveTo>
                    <a:pt x="0" y="2669340"/>
                  </a:moveTo>
                  <a:lnTo>
                    <a:pt x="2332571" y="2669340"/>
                  </a:lnTo>
                  <a:lnTo>
                    <a:pt x="2332571" y="0"/>
                  </a:lnTo>
                  <a:lnTo>
                    <a:pt x="1568006" y="12958"/>
                  </a:lnTo>
                  <a:cubicBezTo>
                    <a:pt x="1572326" y="621982"/>
                    <a:pt x="1580965" y="1840030"/>
                    <a:pt x="1580965" y="1840030"/>
                  </a:cubicBezTo>
                  <a:lnTo>
                    <a:pt x="12959" y="1840030"/>
                  </a:lnTo>
                  <a:lnTo>
                    <a:pt x="0" y="2669340"/>
                  </a:lnTo>
                  <a:close/>
                </a:path>
              </a:pathLst>
            </a:cu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 cap="flat" cmpd="sng">
              <a:solidFill>
                <a:srgbClr val="4A7EBB"/>
              </a:solidFill>
              <a:prstDash val="solid"/>
              <a:round/>
              <a:headEnd/>
              <a:tailEnd/>
            </a:ln>
            <a:effectLst>
              <a:outerShdw blurRad="635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5833264" y="1086832"/>
              <a:ext cx="1319881" cy="2592068"/>
            </a:xfrm>
            <a:custGeom>
              <a:avLst/>
              <a:gdLst>
                <a:gd name="T0" fmla="*/ 0 w 1321790"/>
                <a:gd name="T1" fmla="*/ 12962 h 2591592"/>
                <a:gd name="T2" fmla="*/ 1317975 w 1321790"/>
                <a:gd name="T3" fmla="*/ 0 h 2591592"/>
                <a:gd name="T4" fmla="*/ 1305054 w 1321790"/>
                <a:gd name="T5" fmla="*/ 2592544 h 2591592"/>
                <a:gd name="T6" fmla="*/ 710673 w 1321790"/>
                <a:gd name="T7" fmla="*/ 2592544 h 2591592"/>
                <a:gd name="T8" fmla="*/ 710673 w 1321790"/>
                <a:gd name="T9" fmla="*/ 764799 h 2591592"/>
                <a:gd name="T10" fmla="*/ 0 w 1321790"/>
                <a:gd name="T11" fmla="*/ 764799 h 2591592"/>
                <a:gd name="T12" fmla="*/ 0 w 1321790"/>
                <a:gd name="T13" fmla="*/ 12962 h 259159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21790"/>
                <a:gd name="T22" fmla="*/ 0 h 2591592"/>
                <a:gd name="T23" fmla="*/ 1321790 w 1321790"/>
                <a:gd name="T24" fmla="*/ 2591592 h 259159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21790" h="2591592">
                  <a:moveTo>
                    <a:pt x="0" y="12958"/>
                  </a:moveTo>
                  <a:lnTo>
                    <a:pt x="1321790" y="0"/>
                  </a:lnTo>
                  <a:cubicBezTo>
                    <a:pt x="1317471" y="863864"/>
                    <a:pt x="1308832" y="2591592"/>
                    <a:pt x="1308832" y="2591592"/>
                  </a:cubicBezTo>
                  <a:lnTo>
                    <a:pt x="712730" y="2591592"/>
                  </a:lnTo>
                  <a:lnTo>
                    <a:pt x="712730" y="764519"/>
                  </a:lnTo>
                  <a:lnTo>
                    <a:pt x="0" y="764519"/>
                  </a:lnTo>
                  <a:lnTo>
                    <a:pt x="0" y="12958"/>
                  </a:lnTo>
                  <a:close/>
                </a:path>
              </a:pathLst>
            </a:cu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 cap="flat" cmpd="sng">
              <a:solidFill>
                <a:srgbClr val="4A7EBB"/>
              </a:solidFill>
              <a:prstDash val="solid"/>
              <a:round/>
              <a:headEnd/>
              <a:tailEnd/>
            </a:ln>
            <a:effectLst>
              <a:outerShdw blurRad="635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143000" y="3332946"/>
            <a:ext cx="1981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/>
              <a:t>Problem</a:t>
            </a:r>
            <a:r>
              <a:rPr lang="en-US" sz="2500" dirty="0" smtClean="0"/>
              <a:t>: </a:t>
            </a:r>
            <a:endParaRPr lang="en-US" sz="2500" dirty="0"/>
          </a:p>
        </p:txBody>
      </p:sp>
      <p:sp>
        <p:nvSpPr>
          <p:cNvPr id="25" name="TextBox 24"/>
          <p:cNvSpPr txBox="1"/>
          <p:nvPr/>
        </p:nvSpPr>
        <p:spPr>
          <a:xfrm>
            <a:off x="3962400" y="3332946"/>
            <a:ext cx="1981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/>
              <a:t>Algorithm</a:t>
            </a:r>
            <a:r>
              <a:rPr lang="en-US" sz="2500" dirty="0" smtClean="0"/>
              <a:t>: </a:t>
            </a:r>
            <a:endParaRPr lang="en-US" sz="2500" dirty="0"/>
          </a:p>
        </p:txBody>
      </p:sp>
      <p:sp>
        <p:nvSpPr>
          <p:cNvPr id="26" name="TextBox 25"/>
          <p:cNvSpPr txBox="1"/>
          <p:nvPr/>
        </p:nvSpPr>
        <p:spPr>
          <a:xfrm>
            <a:off x="6858000" y="3332946"/>
            <a:ext cx="1981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/>
              <a:t>Solution</a:t>
            </a:r>
            <a:r>
              <a:rPr lang="en-US" sz="2500" dirty="0" smtClean="0"/>
              <a:t>: </a:t>
            </a:r>
            <a:endParaRPr lang="en-US" sz="25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a-DK" smtClean="0"/>
              <a:t>(c) 2012 Ophir Frieder et 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  <p:bldP spid="24" grpId="0"/>
      <p:bldP spid="25" grpId="0"/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Development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Computers follow instructions, so </a:t>
            </a:r>
            <a:r>
              <a:rPr lang="en-US" b="1" dirty="0" smtClean="0"/>
              <a:t>all details must be specified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Example: “Spread peanut butter on one slice of bread, and jelly on another slice of bread. Then put the slices of bread together.” </a:t>
            </a:r>
            <a:endParaRPr lang="en-US" dirty="0" smtClean="0">
              <a:sym typeface="Wingdings"/>
            </a:endParaRPr>
          </a:p>
          <a:p>
            <a:pPr lvl="2"/>
            <a:r>
              <a:rPr lang="en-US" dirty="0" smtClean="0">
                <a:sym typeface="Wingdings"/>
              </a:rPr>
              <a:t>This is enough information for a human to make a peanut butter-jelly sandwich, but not enough information for a computer.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(c) 2012 Ophir Frieder et 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Basic Approach to Problem Solving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Step 1: Understand the problem </a:t>
            </a:r>
          </a:p>
          <a:p>
            <a:r>
              <a:rPr lang="en-US" dirty="0" smtClean="0"/>
              <a:t>Step 2: Write out the problem in plain language </a:t>
            </a:r>
          </a:p>
          <a:p>
            <a:r>
              <a:rPr lang="en-US" dirty="0" smtClean="0"/>
              <a:t>Step 3: Translate the plain language into programming language </a:t>
            </a:r>
          </a:p>
          <a:p>
            <a:r>
              <a:rPr lang="en-US" dirty="0" smtClean="0"/>
              <a:t>Step 4: Test the code in the computer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(c) 2012 Ophir Frieder et 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1: Understand the Problem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Try to answer all the questions about the problem </a:t>
            </a:r>
          </a:p>
          <a:p>
            <a:r>
              <a:rPr lang="en-US" dirty="0" smtClean="0"/>
              <a:t>Look for the goals, data available, and results to be derived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r>
              <a:rPr lang="en-US" sz="2500" b="1" dirty="0" smtClean="0"/>
              <a:t>Example</a:t>
            </a:r>
            <a:r>
              <a:rPr lang="en-US" sz="2500" dirty="0" smtClean="0"/>
              <a:t>: A program that stores a list of names</a:t>
            </a:r>
            <a:endParaRPr lang="en-US" sz="2200" dirty="0" smtClean="0"/>
          </a:p>
          <a:p>
            <a:pPr lvl="1"/>
            <a:r>
              <a:rPr lang="en-US" sz="2200" dirty="0" smtClean="0"/>
              <a:t>How many names will be stored?</a:t>
            </a:r>
          </a:p>
          <a:p>
            <a:pPr lvl="1"/>
            <a:r>
              <a:rPr lang="en-US" sz="2200" dirty="0" smtClean="0"/>
              <a:t>Do first and last names need to be stored separately? </a:t>
            </a:r>
          </a:p>
          <a:p>
            <a:pPr lvl="1"/>
            <a:r>
              <a:rPr lang="en-US" sz="2200" dirty="0" smtClean="0"/>
              <a:t>Are middle names needed?</a:t>
            </a:r>
          </a:p>
          <a:p>
            <a:pPr lvl="1"/>
            <a:r>
              <a:rPr lang="en-US" sz="2200" dirty="0" smtClean="0"/>
              <a:t>What is the maximum length that a name can be? 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a-DK" smtClean="0"/>
              <a:t>(c) 2012 Ophir Frieder et 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00" dirty="0" smtClean="0"/>
              <a:t>Step 2: Write out the Problem in English </a:t>
            </a:r>
            <a:endParaRPr lang="en-US" sz="390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Determine the steps necessary to go from </a:t>
            </a:r>
            <a:r>
              <a:rPr lang="en-US" b="1" dirty="0" smtClean="0"/>
              <a:t>data</a:t>
            </a:r>
            <a:r>
              <a:rPr lang="en-US" dirty="0" smtClean="0"/>
              <a:t> to </a:t>
            </a:r>
            <a:r>
              <a:rPr lang="en-US" b="1" dirty="0" smtClean="0"/>
              <a:t>results</a:t>
            </a:r>
            <a:r>
              <a:rPr lang="en-US" dirty="0" smtClean="0"/>
              <a:t> </a:t>
            </a:r>
          </a:p>
          <a:p>
            <a:r>
              <a:rPr lang="en-US" dirty="0" smtClean="0"/>
              <a:t>Make an outline of the solution 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sz="2500" b="1" dirty="0" smtClean="0"/>
              <a:t>Example</a:t>
            </a:r>
            <a:r>
              <a:rPr lang="en-US" sz="2500" dirty="0" smtClean="0"/>
              <a:t>: A program that stores a list of names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sz="2200" dirty="0" smtClean="0"/>
              <a:t>Ask for the first name. 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sz="2200" dirty="0" smtClean="0"/>
              <a:t>Store the first name. 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sz="2200" dirty="0" smtClean="0"/>
              <a:t>Ask for the last name. 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sz="2200" dirty="0" smtClean="0"/>
              <a:t>Store the last name. 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sz="2200" dirty="0" smtClean="0"/>
              <a:t>Ask for the middle initial. 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sz="2200" dirty="0" smtClean="0"/>
              <a:t>Store the middle initial. 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a-DK" smtClean="0"/>
              <a:t>(c) 2012 Ophir Frieder et 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8153400" cy="990600"/>
          </a:xfrm>
        </p:spPr>
        <p:txBody>
          <a:bodyPr>
            <a:noAutofit/>
          </a:bodyPr>
          <a:lstStyle/>
          <a:p>
            <a:r>
              <a:rPr lang="en-US" sz="3500" dirty="0" smtClean="0"/>
              <a:t>Step 3: Translate the English into Programming Language </a:t>
            </a:r>
            <a:endParaRPr lang="en-US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8153400" cy="1610833"/>
          </a:xfrm>
        </p:spPr>
        <p:txBody>
          <a:bodyPr>
            <a:normAutofit fontScale="92500"/>
          </a:bodyPr>
          <a:lstStyle/>
          <a:p>
            <a:r>
              <a:rPr lang="en-US" sz="3135" dirty="0" smtClean="0"/>
              <a:t>Write the specification based on the English version</a:t>
            </a:r>
          </a:p>
          <a:p>
            <a:r>
              <a:rPr lang="en-US" sz="3135" dirty="0" smtClean="0"/>
              <a:t>Include </a:t>
            </a:r>
            <a:r>
              <a:rPr lang="en-US" sz="3135" b="1" dirty="0" smtClean="0"/>
              <a:t>comments</a:t>
            </a:r>
          </a:p>
          <a:p>
            <a:pPr lvl="1"/>
            <a:r>
              <a:rPr lang="en-US" dirty="0" smtClean="0"/>
              <a:t>Non-executable documentation aimed to help the user 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33400" y="3429001"/>
            <a:ext cx="8197701" cy="2732566"/>
          </a:xfrm>
        </p:spPr>
        <p:txBody>
          <a:bodyPr>
            <a:normAutofit fontScale="92500"/>
          </a:bodyPr>
          <a:lstStyle/>
          <a:p>
            <a:r>
              <a:rPr lang="en-US" sz="2703" b="1" dirty="0" smtClean="0"/>
              <a:t>Example</a:t>
            </a:r>
            <a:r>
              <a:rPr lang="en-US" sz="2703" dirty="0" smtClean="0"/>
              <a:t>: A program that stores a list of names</a:t>
            </a:r>
          </a:p>
          <a:p>
            <a:pPr>
              <a:buClr>
                <a:schemeClr val="tx1"/>
              </a:buClr>
              <a:buNone/>
            </a:pPr>
            <a:r>
              <a:rPr lang="en-US" sz="1935" b="1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1 </a:t>
            </a:r>
            <a:r>
              <a:rPr lang="en-US" sz="1935" b="1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puts </a:t>
            </a:r>
            <a:r>
              <a:rPr lang="en-US" sz="1935" b="1" dirty="0" smtClean="0">
                <a:solidFill>
                  <a:srgbClr val="FF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"Enter first name: ”</a:t>
            </a:r>
            <a:r>
              <a:rPr lang="en-US" altLang="ja-JP" sz="1935" b="1" dirty="0" smtClean="0">
                <a:solidFill>
                  <a:srgbClr val="FF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</a:t>
            </a:r>
            <a:r>
              <a:rPr lang="en-US" altLang="ja-JP" sz="1935" b="1" i="1" dirty="0" smtClean="0">
                <a:solidFill>
                  <a:srgbClr val="848183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# Ask for the first name</a:t>
            </a:r>
            <a:endParaRPr lang="en-US" altLang="ja-JP" sz="1935" b="1" dirty="0" smtClean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pPr>
              <a:buNone/>
            </a:pPr>
            <a:r>
              <a:rPr lang="en-US" sz="1935" b="1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2 </a:t>
            </a:r>
            <a:r>
              <a:rPr lang="en-US" sz="1935" b="1" dirty="0" err="1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first_name</a:t>
            </a:r>
            <a:r>
              <a:rPr lang="en-US" sz="1935" b="1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= gets </a:t>
            </a:r>
            <a:r>
              <a:rPr lang="en-US" sz="1935" b="1" i="1" dirty="0" smtClean="0">
                <a:solidFill>
                  <a:srgbClr val="848183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# Store the first name</a:t>
            </a:r>
            <a:endParaRPr lang="en-US" sz="1935" b="1" dirty="0" smtClean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pPr>
              <a:buNone/>
            </a:pPr>
            <a:r>
              <a:rPr lang="en-US" sz="1935" b="1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3 </a:t>
            </a:r>
            <a:r>
              <a:rPr lang="en-US" sz="1935" b="1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puts </a:t>
            </a:r>
            <a:r>
              <a:rPr lang="en-US" sz="1935" b="1" dirty="0" smtClean="0">
                <a:solidFill>
                  <a:srgbClr val="FF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"Enter last name: ”</a:t>
            </a:r>
            <a:r>
              <a:rPr lang="en-US" altLang="ja-JP" sz="1935" b="1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</a:t>
            </a:r>
            <a:r>
              <a:rPr lang="en-US" altLang="ja-JP" sz="1935" b="1" i="1" dirty="0" smtClean="0">
                <a:solidFill>
                  <a:srgbClr val="848183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# Ask for the last name</a:t>
            </a:r>
            <a:endParaRPr lang="en-US" altLang="ja-JP" sz="1935" b="1" dirty="0" smtClean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pPr>
              <a:buNone/>
            </a:pPr>
            <a:r>
              <a:rPr lang="en-US" sz="1935" b="1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4 </a:t>
            </a:r>
            <a:r>
              <a:rPr lang="en-US" sz="1935" b="1" dirty="0" err="1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last_name</a:t>
            </a:r>
            <a:r>
              <a:rPr lang="en-US" sz="1935" b="1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= gets </a:t>
            </a:r>
            <a:r>
              <a:rPr lang="en-US" sz="1935" b="1" i="1" dirty="0" smtClean="0">
                <a:solidFill>
                  <a:srgbClr val="848183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# Store the last name</a:t>
            </a:r>
            <a:endParaRPr lang="en-US" sz="1935" b="1" dirty="0" smtClean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pPr>
              <a:buNone/>
            </a:pPr>
            <a:r>
              <a:rPr lang="en-US" sz="1935" b="1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5 </a:t>
            </a:r>
            <a:r>
              <a:rPr lang="en-US" sz="1935" b="1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puts </a:t>
            </a:r>
            <a:r>
              <a:rPr lang="en-US" sz="1935" b="1" dirty="0" smtClean="0">
                <a:solidFill>
                  <a:srgbClr val="FF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"Enter middle initial: ” </a:t>
            </a:r>
            <a:r>
              <a:rPr lang="en-US" sz="1935" b="1" i="1" dirty="0" smtClean="0">
                <a:solidFill>
                  <a:srgbClr val="848183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# Ask for middle initial</a:t>
            </a:r>
            <a:endParaRPr lang="en-US" sz="1935" b="1" dirty="0" smtClean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pPr>
              <a:buNone/>
            </a:pPr>
            <a:r>
              <a:rPr lang="en-US" sz="1935" b="1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6 </a:t>
            </a:r>
            <a:r>
              <a:rPr lang="en-US" sz="1935" b="1" dirty="0" err="1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middle_initial</a:t>
            </a:r>
            <a:r>
              <a:rPr lang="en-US" sz="1935" b="1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= gets </a:t>
            </a:r>
            <a:r>
              <a:rPr lang="en-US" sz="1935" b="1" i="1" dirty="0" smtClean="0">
                <a:solidFill>
                  <a:srgbClr val="848183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# Store the middle initial</a:t>
            </a:r>
            <a:endParaRPr lang="en-US" sz="1935" b="1" dirty="0" smtClean="0"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pPr>
              <a:buNone/>
            </a:pPr>
            <a:endParaRPr lang="en-US" sz="25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a-DK" smtClean="0"/>
              <a:t>(c) 2012 Ophir Frieder et 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S010352479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7B6A5FA-AEDC-493D-A38F-607DB1F3875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TS010352479.potx</Template>
  <TotalTime>0</TotalTime>
  <Words>842</Words>
  <Application>Microsoft Office PowerPoint</Application>
  <PresentationFormat>On-screen Show (4:3)</PresentationFormat>
  <Paragraphs>114</Paragraphs>
  <Slides>15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TS010352479</vt:lpstr>
      <vt:lpstr>Chapter 1:  Introduction to Computer Science </vt:lpstr>
      <vt:lpstr>What is Computer Science? </vt:lpstr>
      <vt:lpstr>What is Computer Science? </vt:lpstr>
      <vt:lpstr>What is Computer Science? </vt:lpstr>
      <vt:lpstr>Application Development </vt:lpstr>
      <vt:lpstr>A Basic Approach to Problem Solving</vt:lpstr>
      <vt:lpstr>Step 1: Understand the Problem  </vt:lpstr>
      <vt:lpstr>Step 2: Write out the Problem in English </vt:lpstr>
      <vt:lpstr>Step 3: Translate the English into Programming Language </vt:lpstr>
      <vt:lpstr>Step 4: Test the Code in the Computer </vt:lpstr>
      <vt:lpstr>Algorithms </vt:lpstr>
      <vt:lpstr>Example Algorithm for Directions (Figure 1.2)  </vt:lpstr>
      <vt:lpstr>Algorithms </vt:lpstr>
      <vt:lpstr>Improved Algorithm for Directions (Figure 1.3) </vt:lpstr>
      <vt:lpstr>Summary 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2012-07-10T14:05:11Z</dcterms:created>
  <dcterms:modified xsi:type="dcterms:W3CDTF">2013-01-28T14:03:36Z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TC101671251033</vt:lpwstr>
  </property>
</Properties>
</file>