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8E1F5-24DF-44F1-8A2F-12659CD3A73B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F814F-CCD7-4B34-B140-A3025552D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4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EE329D6-D24A-47F7-9F34-F26B3CED5A8F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08159C-7FDF-2647-B9DA-C2DD0284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CDB7-587F-4794-B531-EFC87D300618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159C-7FDF-2647-B9DA-C2DD0284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71A88DA-6B6F-4EE6-B552-1091FCED5BE1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708159C-7FDF-2647-B9DA-C2DD0284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C229-E2A4-48BB-B59D-88978954ACCA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08159C-7FDF-2647-B9DA-C2DD02843B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EB3A-9ADB-48B0-AA3E-EDDB3EDA8AEB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708159C-7FDF-2647-B9DA-C2DD02843B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6ED9FBD-C1D7-4FFB-93F3-A324A4AA09BC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708159C-7FDF-2647-B9DA-C2DD02843B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ED72F9A-A3B0-4F60-838E-7BBDF1860A93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708159C-7FDF-2647-B9DA-C2DD02843B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5149-0421-4336-B061-7ABA5DE32B36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08159C-7FDF-2647-B9DA-C2DD0284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4387-31D5-4116-A8F6-CB650F7FBBDA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08159C-7FDF-2647-B9DA-C2DD0284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A005-A524-472A-8637-5B7CE54A34CB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08159C-7FDF-2647-B9DA-C2DD02843B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1707234-2B1C-4CB0-900D-1C8008AE3E24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708159C-7FDF-2647-B9DA-C2DD02843B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D7D5F00-F21D-4B20-9225-E79D1EC6AD6B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A708159C-7FDF-2647-B9DA-C2DD0284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Chapter 10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Object Inheritance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Computer Science Using Ruby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-50800" y="581025"/>
            <a:ext cx="10464800" cy="506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3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require_relative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'../chapter_09/account_5.rb'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SavingsAccount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&lt; Account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	interest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minimum)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super(balance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interest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@minimum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minimum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accumulate_interest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300" dirty="0"/>
          </a:p>
        </p:txBody>
      </p:sp>
      <p:sp>
        <p:nvSpPr>
          <p:cNvPr id="4" name="Cloud Callout 3"/>
          <p:cNvSpPr/>
          <p:nvPr/>
        </p:nvSpPr>
        <p:spPr>
          <a:xfrm>
            <a:off x="6553200" y="220663"/>
            <a:ext cx="2438400" cy="1336675"/>
          </a:xfrm>
          <a:prstGeom prst="cloudCallout">
            <a:avLst>
              <a:gd name="adj1" fmla="val -47916"/>
              <a:gd name="adj2" fmla="val 4731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Account</a:t>
            </a:r>
            <a:r>
              <a:rPr lang="en-US" sz="2000" dirty="0">
                <a:solidFill>
                  <a:srgbClr val="000000"/>
                </a:solidFill>
              </a:rPr>
              <a:t> class</a:t>
            </a:r>
            <a:r>
              <a:rPr lang="en-US" sz="2000" dirty="0" smtClean="0">
                <a:solidFill>
                  <a:srgbClr val="000000"/>
                </a:solidFill>
              </a:rPr>
              <a:t> is </a:t>
            </a:r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b="1" dirty="0">
                <a:solidFill>
                  <a:srgbClr val="000000"/>
                </a:solidFill>
              </a:rPr>
              <a:t>parent </a:t>
            </a:r>
            <a:r>
              <a:rPr lang="en-US" sz="2000" b="1" dirty="0" smtClean="0">
                <a:solidFill>
                  <a:srgbClr val="000000"/>
                </a:solidFill>
              </a:rPr>
              <a:t>class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-50800" y="581025"/>
            <a:ext cx="10464800" cy="506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3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require_relative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'../chapter_09/account_5.rb'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SavingsAccount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&lt; Account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	interest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minimum)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super(balance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interest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@minimum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minimum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accumulate_interest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300" dirty="0"/>
          </a:p>
        </p:txBody>
      </p:sp>
      <p:sp>
        <p:nvSpPr>
          <p:cNvPr id="4" name="Cloud Callout 3"/>
          <p:cNvSpPr/>
          <p:nvPr/>
        </p:nvSpPr>
        <p:spPr>
          <a:xfrm>
            <a:off x="5235100" y="220663"/>
            <a:ext cx="3237087" cy="1336675"/>
          </a:xfrm>
          <a:prstGeom prst="cloudCallout">
            <a:avLst>
              <a:gd name="adj1" fmla="val -52889"/>
              <a:gd name="adj2" fmla="val 3456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SavingsAccount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is the </a:t>
            </a:r>
            <a:r>
              <a:rPr lang="en-US" sz="2000" b="1" dirty="0">
                <a:solidFill>
                  <a:srgbClr val="000000"/>
                </a:solidFill>
              </a:rPr>
              <a:t>child </a:t>
            </a:r>
            <a:r>
              <a:rPr lang="en-US" sz="2000" b="1" dirty="0" smtClean="0">
                <a:solidFill>
                  <a:srgbClr val="000000"/>
                </a:solidFill>
              </a:rPr>
              <a:t>class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-50800" y="581025"/>
            <a:ext cx="10464800" cy="506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3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require_relative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'../chapter_09/account_5.rb'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SavingsAccount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&lt; Account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	interest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minimum)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super(balance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interest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@minimum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minimum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accumulate_interest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300" dirty="0"/>
          </a:p>
        </p:txBody>
      </p:sp>
      <p:sp>
        <p:nvSpPr>
          <p:cNvPr id="4" name="Cloud Callout 3"/>
          <p:cNvSpPr/>
          <p:nvPr/>
        </p:nvSpPr>
        <p:spPr>
          <a:xfrm>
            <a:off x="3962400" y="1168400"/>
            <a:ext cx="3370263" cy="1338263"/>
          </a:xfrm>
          <a:prstGeom prst="cloudCallout">
            <a:avLst>
              <a:gd name="adj1" fmla="val -47916"/>
              <a:gd name="adj2" fmla="val 4731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“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super</a:t>
            </a:r>
            <a:r>
              <a:rPr lang="en-US" sz="20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” is a call to the parent class’ </a:t>
            </a:r>
            <a:r>
              <a:rPr lang="en-US" sz="2000" b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constructor</a:t>
            </a:r>
            <a:endParaRPr lang="en-US" sz="2000" b="1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-50800" y="581025"/>
            <a:ext cx="10464800" cy="506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3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require_relative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'../chapter_09/account_5.rb'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SavingsAccount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&lt; Account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	interest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minimum)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super(balance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interest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@minimum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minimum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accumulate_interest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300" dirty="0"/>
          </a:p>
        </p:txBody>
      </p:sp>
      <p:sp>
        <p:nvSpPr>
          <p:cNvPr id="4" name="Cloud Callout 3"/>
          <p:cNvSpPr/>
          <p:nvPr/>
        </p:nvSpPr>
        <p:spPr>
          <a:xfrm>
            <a:off x="5316538" y="1471509"/>
            <a:ext cx="3370262" cy="1703492"/>
          </a:xfrm>
          <a:prstGeom prst="cloudCallout">
            <a:avLst>
              <a:gd name="adj1" fmla="val -47916"/>
              <a:gd name="adj2" fmla="val 4731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The variables are unique to the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SavingsAccount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class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-50800" y="581025"/>
            <a:ext cx="10464800" cy="506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3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require_relative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'../chapter_09/account_5.rb'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SavingsAccount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&lt; Account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	interest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minimum)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super(balance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interest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@minimum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minimum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accumulate_interest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300" dirty="0"/>
          </a:p>
        </p:txBody>
      </p:sp>
      <p:sp>
        <p:nvSpPr>
          <p:cNvPr id="4" name="Cloud Callout 3"/>
          <p:cNvSpPr/>
          <p:nvPr/>
        </p:nvSpPr>
        <p:spPr>
          <a:xfrm>
            <a:off x="5588001" y="2928938"/>
            <a:ext cx="2404046" cy="1482725"/>
          </a:xfrm>
          <a:prstGeom prst="cloudCallout">
            <a:avLst>
              <a:gd name="adj1" fmla="val -47916"/>
              <a:gd name="adj2" fmla="val 4731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New method for the child </a:t>
            </a:r>
            <a:r>
              <a:rPr lang="en-US" sz="2000" dirty="0" smtClean="0">
                <a:solidFill>
                  <a:srgbClr val="000000"/>
                </a:solidFill>
              </a:rPr>
              <a:t>class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SavingsAccount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class can do more than the method it defined</a:t>
            </a:r>
          </a:p>
          <a:p>
            <a:pPr lvl="1"/>
            <a:r>
              <a:rPr lang="en-US" dirty="0" smtClean="0"/>
              <a:t>It </a:t>
            </a:r>
            <a:r>
              <a:rPr lang="en-US" b="1" dirty="0" smtClean="0"/>
              <a:t>inherits</a:t>
            </a:r>
            <a:r>
              <a:rPr lang="en-US" dirty="0" smtClean="0"/>
              <a:t> all of the super class’ variables and methods </a:t>
            </a:r>
          </a:p>
          <a:p>
            <a:endParaRPr lang="en-US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850900" y="3361233"/>
            <a:ext cx="7561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Table 10.1: </a:t>
            </a:r>
            <a:r>
              <a:rPr lang="en-US" sz="2000" dirty="0" err="1"/>
              <a:t>SavingsAccount</a:t>
            </a:r>
            <a:r>
              <a:rPr lang="en-US" sz="2000" dirty="0"/>
              <a:t> Inherited 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48698" y="3858056"/>
          <a:ext cx="7984566" cy="1939536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992283"/>
                <a:gridCol w="3992283"/>
              </a:tblGrid>
              <a:tr h="3389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Data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Methods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389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@balance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withdraw(amount)</a:t>
                      </a:r>
                      <a:endParaRPr lang="en-US" b="0" dirty="0"/>
                    </a:p>
                  </a:txBody>
                  <a:tcPr/>
                </a:tc>
              </a:tr>
              <a:tr h="3389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@name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deposit(amount)</a:t>
                      </a:r>
                      <a:endParaRPr lang="en-US" b="0" dirty="0"/>
                    </a:p>
                  </a:txBody>
                  <a:tcPr/>
                </a:tc>
              </a:tr>
              <a:tr h="3389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@</a:t>
                      </a:r>
                      <a:r>
                        <a:rPr lang="en-US" b="0" dirty="0" err="1" smtClean="0"/>
                        <a:t>phone_number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transfer(</a:t>
                      </a:r>
                      <a:r>
                        <a:rPr lang="en-US" b="0" dirty="0" err="1" smtClean="0"/>
                        <a:t>amount,targetAmount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/>
                </a:tc>
              </a:tr>
              <a:tr h="476496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display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Because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SavingsAccount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is subclass of Account, it can use the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transfer method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to send funds to an Account object</a:t>
            </a:r>
            <a:endParaRPr lang="en-US" b="1" dirty="0" smtClean="0">
              <a:ea typeface="ＭＳ Ｐゴシック" charset="-128"/>
              <a:cs typeface="ＭＳ Ｐゴシック" charset="-128"/>
              <a:sym typeface="Wingdings"/>
            </a:endParaRP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Does have its limits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Cannot use the subclasses properties on a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superclass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/>
              <a:t>Subclass has features the </a:t>
            </a:r>
            <a:r>
              <a:rPr lang="en-US" dirty="0" err="1" smtClean="0"/>
              <a:t>superclass</a:t>
            </a:r>
            <a:r>
              <a:rPr lang="en-US" dirty="0" smtClean="0"/>
              <a:t> does not </a:t>
            </a:r>
          </a:p>
          <a:p>
            <a:pPr lvl="1"/>
            <a:r>
              <a:rPr lang="en-US" dirty="0" smtClean="0"/>
              <a:t>Cannot use </a:t>
            </a:r>
            <a:r>
              <a:rPr lang="en-US" dirty="0" err="1" smtClean="0"/>
              <a:t>accumulate_interest</a:t>
            </a:r>
            <a:r>
              <a:rPr lang="en-US" dirty="0" smtClean="0"/>
              <a:t>() method on an Account object</a:t>
            </a:r>
          </a:p>
          <a:p>
            <a:pPr lvl="1"/>
            <a:endParaRPr lang="en-US" b="1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Methods Overriding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It is sometimes convenient to alter methods that already exist in a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superclass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SavingsAccount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class needs to make sure the balance does not go below the minimum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To achieve this, the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SavingsAccount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class will need to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override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the withdraw method</a:t>
            </a:r>
          </a:p>
          <a:p>
            <a:pPr lvl="1"/>
            <a:r>
              <a:rPr lang="en-US" dirty="0" smtClean="0"/>
              <a:t>Needs to </a:t>
            </a:r>
            <a:r>
              <a:rPr lang="en-US" b="1" dirty="0" smtClean="0"/>
              <a:t>define</a:t>
            </a:r>
            <a:r>
              <a:rPr lang="en-US" dirty="0" smtClean="0"/>
              <a:t> its own withdraw functionality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14" y="6472138"/>
            <a:ext cx="2511501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Exampl</a:t>
            </a:r>
            <a:r>
              <a:rPr lang="en-US" sz="3800" dirty="0" smtClean="0"/>
              <a:t>e </a:t>
            </a:r>
            <a:r>
              <a:rPr lang="en-US" sz="3800" dirty="0" smtClean="0"/>
              <a:t>10.2: </a:t>
            </a:r>
            <a:r>
              <a:rPr lang="en-US" sz="3800" dirty="0" err="1" smtClean="0"/>
              <a:t>SavingsAccount</a:t>
            </a:r>
            <a:r>
              <a:rPr lang="en-US" sz="3800" dirty="0" smtClean="0"/>
              <a:t> Version #2</a:t>
            </a:r>
            <a:endParaRPr lang="en-US" sz="3800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-1" y="1641475"/>
            <a:ext cx="9355031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 1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require_relative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'../chapter_09/account_5.rb'</a:t>
            </a:r>
            <a:endParaRPr lang="en-US" sz="20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endParaRPr lang="en-US" sz="20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SavingsAccount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&lt; Account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0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			  		interest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minimum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super(balance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0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interest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0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@minimum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minimum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endParaRPr lang="en-US" sz="20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accumulate_interest</a:t>
            </a:r>
            <a:endParaRPr lang="en-US" sz="20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0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20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20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endParaRPr lang="en-US" sz="20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</a:t>
            </a:r>
            <a:r>
              <a:rPr lang="en-US" sz="20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0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10.2 Cont’d </a:t>
            </a:r>
            <a:endParaRPr lang="en-US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151207" y="1563688"/>
            <a:ext cx="940007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14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0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withdraw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(amount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15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if (</a:t>
            </a:r>
            <a:r>
              <a:rPr lang="en-US" sz="20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- amount &gt;= </a:t>
            </a:r>
            <a:r>
              <a:rPr lang="en-US" sz="20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@minimum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16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0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-= amount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17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else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18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	puts 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"Balance cannot drop below: "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0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minimum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.to_s</a:t>
            </a:r>
            <a:endParaRPr lang="en-US" sz="20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19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20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21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0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000" b="1" dirty="0"/>
          </a:p>
        </p:txBody>
      </p:sp>
      <p:sp>
        <p:nvSpPr>
          <p:cNvPr id="4" name="Cloud Callout 3"/>
          <p:cNvSpPr/>
          <p:nvPr/>
        </p:nvSpPr>
        <p:spPr>
          <a:xfrm>
            <a:off x="5742383" y="2139950"/>
            <a:ext cx="3401617" cy="2228104"/>
          </a:xfrm>
          <a:prstGeom prst="cloudCallout">
            <a:avLst>
              <a:gd name="adj1" fmla="val -56189"/>
              <a:gd name="adj2" fmla="val -3109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Withdraw has been overridden by defining a method in the subclass with a new </a:t>
            </a:r>
            <a:r>
              <a:rPr lang="en-US" sz="2000" dirty="0" smtClean="0">
                <a:solidFill>
                  <a:srgbClr val="000000"/>
                </a:solidFill>
              </a:rPr>
              <a:t>name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Classes can be defined so as to have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relationships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with other classes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 most basic of these relationships is called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inheritance</a:t>
            </a:r>
          </a:p>
          <a:p>
            <a:pPr lvl="1"/>
            <a:r>
              <a:rPr lang="en-US" dirty="0" smtClean="0"/>
              <a:t>No need to redefine similar parts of classes</a:t>
            </a:r>
          </a:p>
          <a:p>
            <a:pPr lvl="1"/>
            <a:r>
              <a:rPr lang="en-US" dirty="0" smtClean="0"/>
              <a:t>A class can </a:t>
            </a:r>
            <a:r>
              <a:rPr lang="en-US" b="1" dirty="0" smtClean="0"/>
              <a:t>inherit properties </a:t>
            </a:r>
            <a:r>
              <a:rPr lang="en-US" dirty="0" smtClean="0"/>
              <a:t>from another class 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Inheritance can represent the relationship between a generic ball, a baseball, a tennis ball, and a ping pong ball: </a:t>
            </a:r>
            <a:r>
              <a:rPr lang="en-US" dirty="0" smtClean="0"/>
              <a:t>they are all spherical objects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236" y="6453477"/>
            <a:ext cx="2810077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 err="1" smtClean="0"/>
              <a:t>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In many cases, the overriding methods are similar to the methods they override 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Instead of repeating code, we can call the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superclass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inside an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overridden method</a:t>
            </a:r>
          </a:p>
          <a:p>
            <a:pPr lvl="1"/>
            <a:r>
              <a:rPr lang="en-US" dirty="0" smtClean="0"/>
              <a:t>Simply insert the word </a:t>
            </a:r>
            <a:r>
              <a:rPr lang="en-US" b="1" dirty="0" smtClean="0"/>
              <a:t>super</a:t>
            </a:r>
            <a:r>
              <a:rPr lang="en-US" dirty="0" smtClean="0"/>
              <a:t> with all the parameters that are needed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Exampl</a:t>
            </a:r>
            <a:r>
              <a:rPr lang="en-US" sz="3700" dirty="0" smtClean="0"/>
              <a:t>e </a:t>
            </a:r>
            <a:r>
              <a:rPr lang="en-US" sz="3700" dirty="0" smtClean="0"/>
              <a:t>10.3: </a:t>
            </a:r>
            <a:r>
              <a:rPr lang="en-US" sz="3700" dirty="0" err="1" smtClean="0"/>
              <a:t>SavingsAccount</a:t>
            </a:r>
            <a:r>
              <a:rPr lang="en-US" sz="3700" dirty="0" smtClean="0"/>
              <a:t> Version #3</a:t>
            </a:r>
            <a:endParaRPr lang="en-US" sz="3700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0" y="1595021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require_relative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'../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chapter_09/account_5.rb'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2 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3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SavingsAccount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&lt; Account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4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400" dirty="0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(balance, name,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  	</a:t>
            </a:r>
            <a:r>
              <a:rPr lang="en-US" sz="24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interest, minimum)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5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super(balance, name,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6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interest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7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@minimum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minimum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8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9 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10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accumulate_interest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11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12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13 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70004" y="6453477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10.3 Cont’d </a:t>
            </a:r>
            <a:endParaRPr 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0" y="1632863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 </a:t>
            </a:r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14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4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withdraw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(amount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15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if (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- amount &gt;= </a:t>
            </a:r>
            <a:r>
              <a:rPr lang="en-US" sz="24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@minimum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16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super(amount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17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else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18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	puts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"Balance cannot drop below: "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	</a:t>
            </a:r>
            <a:r>
              <a:rPr lang="en-US" sz="2400" dirty="0" smtClean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4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minimum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.to_s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19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20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21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400" dirty="0"/>
          </a:p>
        </p:txBody>
      </p:sp>
      <p:sp>
        <p:nvSpPr>
          <p:cNvPr id="4" name="Cloud Callout 3"/>
          <p:cNvSpPr/>
          <p:nvPr/>
        </p:nvSpPr>
        <p:spPr>
          <a:xfrm>
            <a:off x="5087938" y="2382163"/>
            <a:ext cx="3309315" cy="2256786"/>
          </a:xfrm>
          <a:prstGeom prst="cloudCallout">
            <a:avLst>
              <a:gd name="adj1" fmla="val -56189"/>
              <a:gd name="adj2" fmla="val -3109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The difference for this example is small but can be </a:t>
            </a:r>
            <a:r>
              <a:rPr lang="en-US" sz="2000" dirty="0" smtClean="0">
                <a:solidFill>
                  <a:srgbClr val="000000"/>
                </a:solidFill>
              </a:rPr>
              <a:t>larger </a:t>
            </a:r>
            <a:r>
              <a:rPr lang="en-US" sz="2000" dirty="0">
                <a:solidFill>
                  <a:srgbClr val="000000"/>
                </a:solidFill>
              </a:rPr>
              <a:t>for more complex </a:t>
            </a:r>
            <a:r>
              <a:rPr lang="en-US" sz="2000" dirty="0" smtClean="0">
                <a:solidFill>
                  <a:srgbClr val="000000"/>
                </a:solidFill>
              </a:rPr>
              <a:t>programs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5105400"/>
          </a:xfrm>
        </p:spPr>
        <p:txBody>
          <a:bodyPr>
            <a:normAutofit/>
          </a:bodyPr>
          <a:lstStyle/>
          <a:p>
            <a:r>
              <a:rPr lang="en-US" b="1" dirty="0" smtClean="0">
                <a:ea typeface="ＭＳ Ｐゴシック" charset="-128"/>
                <a:cs typeface="ＭＳ Ｐゴシック" charset="-128"/>
              </a:rPr>
              <a:t>Inheritance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: classes can be created from other classes and use the resources of the parent class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 parent class or the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superclass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,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defines the relationship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with the child class or subclass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Subclasses inherit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both data and methods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from their parent class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In some cases, methods used by the child class need to be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overridden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65" y="6472138"/>
            <a:ext cx="2466389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We expand our view of accounts to create both a checking and a savings account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Analyze what they have in common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001944" y="4885820"/>
            <a:ext cx="3886200" cy="1712800"/>
          </a:xfrm>
        </p:spPr>
        <p:txBody>
          <a:bodyPr/>
          <a:lstStyle/>
          <a:p>
            <a:r>
              <a:rPr lang="en-US" dirty="0" smtClean="0"/>
              <a:t>Have a balance</a:t>
            </a:r>
          </a:p>
          <a:p>
            <a:r>
              <a:rPr lang="en-US" dirty="0" smtClean="0"/>
              <a:t>Can withdraw money</a:t>
            </a:r>
          </a:p>
          <a:p>
            <a:r>
              <a:rPr lang="en-US" dirty="0" smtClean="0"/>
              <a:t>Can deposit money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Account class: </a:t>
            </a:r>
            <a:endParaRPr lang="en-US" sz="25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001944" y="4200020"/>
            <a:ext cx="3886200" cy="64008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Attributes Shared: </a:t>
            </a: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5001944" y="4200020"/>
            <a:ext cx="3886200" cy="2398600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1752600"/>
            <a:ext cx="3886200" cy="3668744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95800" y="4615887"/>
            <a:ext cx="506144" cy="1588"/>
          </a:xfrm>
          <a:prstGeom prst="straightConnector1">
            <a:avLst/>
          </a:prstGeom>
          <a:ln w="76200" cmpd="sng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7"/>
          </p:nvPr>
        </p:nvSpPr>
        <p:spPr>
          <a:xfrm>
            <a:off x="19901" y="6347596"/>
            <a:ext cx="2754034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4419600"/>
          </a:xfrm>
        </p:spPr>
        <p:txBody>
          <a:bodyPr/>
          <a:lstStyle/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Defines </a:t>
            </a:r>
            <a:r>
              <a:rPr lang="en-US" sz="2700" b="1" dirty="0" smtClean="0">
                <a:ea typeface="ＭＳ Ｐゴシック" charset="-128"/>
                <a:cs typeface="ＭＳ Ｐゴシック" charset="-128"/>
              </a:rPr>
              <a:t>attributes </a:t>
            </a:r>
            <a:r>
              <a:rPr lang="en-US" sz="2700" dirty="0" smtClean="0">
                <a:ea typeface="ＭＳ Ｐゴシック" charset="-128"/>
                <a:cs typeface="ＭＳ Ｐゴシック" charset="-128"/>
              </a:rPr>
              <a:t>that both types of accounts can use</a:t>
            </a:r>
          </a:p>
          <a:p>
            <a:r>
              <a:rPr lang="en-US" sz="2700" dirty="0" smtClean="0"/>
              <a:t>Defines the </a:t>
            </a:r>
            <a:r>
              <a:rPr lang="en-US" sz="2700" b="1" dirty="0" smtClean="0"/>
              <a:t>similarities</a:t>
            </a:r>
            <a:r>
              <a:rPr lang="en-US" sz="2700" dirty="0" smtClean="0"/>
              <a:t> in the relationship</a:t>
            </a:r>
            <a:endParaRPr lang="en-US" sz="2700" dirty="0" smtClean="0">
              <a:ea typeface="ＭＳ Ｐゴシック" charset="-128"/>
              <a:cs typeface="ＭＳ Ｐゴシック" charset="-128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700" dirty="0" smtClean="0"/>
              <a:t>Eliminates the need to duplicate common data and methods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4074288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Defines the</a:t>
            </a:r>
            <a:r>
              <a:rPr lang="en-US" b="1" dirty="0" smtClean="0"/>
              <a:t> differences </a:t>
            </a:r>
          </a:p>
          <a:p>
            <a:pPr lvl="1"/>
            <a:r>
              <a:rPr lang="en-US" dirty="0" smtClean="0"/>
              <a:t>i.e., checking and savings accounts 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Main differences:</a:t>
            </a:r>
          </a:p>
          <a:p>
            <a:pPr lvl="1"/>
            <a:r>
              <a:rPr lang="en-US" dirty="0" smtClean="0"/>
              <a:t>Cannot withdraw beyond the minimum balance from a savings account </a:t>
            </a:r>
          </a:p>
          <a:p>
            <a:pPr lvl="1"/>
            <a:r>
              <a:rPr lang="en-US" dirty="0" smtClean="0"/>
              <a:t>Savings account generates interest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Parent Class or </a:t>
            </a:r>
            <a:r>
              <a:rPr lang="en-US" sz="2500" dirty="0" err="1" smtClean="0"/>
              <a:t>Superclass</a:t>
            </a:r>
            <a:r>
              <a:rPr lang="en-US" sz="2500" dirty="0" smtClean="0"/>
              <a:t>:</a:t>
            </a:r>
            <a:endParaRPr lang="en-US" sz="25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Child Class or Subclass: </a:t>
            </a:r>
            <a:endParaRPr lang="en-US" sz="25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>
          <a:xfrm>
            <a:off x="56022" y="6472138"/>
            <a:ext cx="2764969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 checking and savings account classes will define the differences</a:t>
            </a:r>
          </a:p>
          <a:p>
            <a:pPr lvl="1"/>
            <a:r>
              <a:rPr lang="en-US" dirty="0" smtClean="0"/>
              <a:t>These are the </a:t>
            </a:r>
            <a:r>
              <a:rPr lang="en-US" b="1" dirty="0" smtClean="0"/>
              <a:t>child class </a:t>
            </a:r>
            <a:r>
              <a:rPr lang="en-US" dirty="0" smtClean="0"/>
              <a:t>or </a:t>
            </a:r>
            <a:r>
              <a:rPr lang="en-US" b="1" dirty="0" smtClean="0"/>
              <a:t>subclass</a:t>
            </a:r>
            <a:endParaRPr lang="en-US" dirty="0" smtClean="0"/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 main differences are:</a:t>
            </a:r>
          </a:p>
          <a:p>
            <a:pPr lvl="1"/>
            <a:r>
              <a:rPr lang="en-US" dirty="0" smtClean="0"/>
              <a:t>You cannot withdraw beyond the minimum balance from a savings account</a:t>
            </a:r>
          </a:p>
          <a:p>
            <a:pPr lvl="1"/>
            <a:r>
              <a:rPr lang="en-US" dirty="0" smtClean="0"/>
              <a:t>A savings account generates interest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Exampl</a:t>
            </a:r>
            <a:r>
              <a:rPr lang="en-US" sz="3800" dirty="0" smtClean="0"/>
              <a:t>e </a:t>
            </a:r>
            <a:r>
              <a:rPr lang="en-US" sz="3800" dirty="0" smtClean="0"/>
              <a:t>10.1: Savings Account Version #1</a:t>
            </a:r>
            <a:endParaRPr lang="en-US" sz="3800" dirty="0"/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-50800" y="1562725"/>
            <a:ext cx="10464800" cy="506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3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require_relative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'../chapter_09/account_5.rb'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SavingsAccount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&lt; Account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			interest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minimum)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super(balance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interest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@minimum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minimum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accumulate_interest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0690" y="6446986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44950" y="529118"/>
            <a:ext cx="6491287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class Account     	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initialize(balance</a:t>
            </a:r>
            <a:r>
              <a:rPr lang="en-US" sz="2400" dirty="0"/>
              <a:t>, name, </a:t>
            </a:r>
            <a:r>
              <a:rPr lang="en-US" sz="2400" dirty="0" err="1"/>
              <a:t>phone_number</a:t>
            </a:r>
            <a:r>
              <a:rPr lang="en-US" sz="2400" dirty="0"/>
              <a:t>)     	</a:t>
            </a:r>
          </a:p>
          <a:p>
            <a:r>
              <a:rPr lang="en-US" sz="2400" dirty="0"/>
              <a:t>		@balance = balance     		</a:t>
            </a:r>
          </a:p>
          <a:p>
            <a:r>
              <a:rPr lang="en-US" sz="2400" dirty="0"/>
              <a:t>		@name = name     		</a:t>
            </a:r>
          </a:p>
          <a:p>
            <a:r>
              <a:rPr lang="en-US" sz="2400" dirty="0"/>
              <a:t>		@</a:t>
            </a:r>
            <a:r>
              <a:rPr lang="en-US" sz="2400" dirty="0" err="1"/>
              <a:t>phone_number</a:t>
            </a:r>
            <a:r>
              <a:rPr lang="en-US" sz="2400" dirty="0"/>
              <a:t> = </a:t>
            </a:r>
            <a:r>
              <a:rPr lang="en-US" sz="2400" dirty="0" err="1"/>
              <a:t>phone_number</a:t>
            </a:r>
            <a:r>
              <a:rPr lang="en-US" sz="2400" dirty="0"/>
              <a:t>     </a:t>
            </a:r>
          </a:p>
          <a:p>
            <a:r>
              <a:rPr lang="en-US" sz="2400" dirty="0"/>
              <a:t>	end          	</a:t>
            </a:r>
          </a:p>
          <a:p>
            <a:endParaRPr lang="en-US" sz="2400" dirty="0"/>
          </a:p>
          <a:p>
            <a:r>
              <a:rPr lang="en-US" sz="2400" dirty="0"/>
              <a:t>	def </a:t>
            </a:r>
            <a:r>
              <a:rPr lang="en-US" sz="2400" dirty="0" err="1"/>
              <a:t>deposit(amount</a:t>
            </a:r>
            <a:r>
              <a:rPr lang="en-US" sz="2400" dirty="0"/>
              <a:t>)     		</a:t>
            </a:r>
          </a:p>
          <a:p>
            <a:r>
              <a:rPr lang="en-US" sz="2400" dirty="0"/>
              <a:t>		@balance += amount    	</a:t>
            </a:r>
          </a:p>
          <a:p>
            <a:r>
              <a:rPr lang="en-US" sz="2400" dirty="0"/>
              <a:t>	end        	</a:t>
            </a:r>
          </a:p>
          <a:p>
            <a:endParaRPr lang="en-US" sz="2400" dirty="0"/>
          </a:p>
          <a:p>
            <a:r>
              <a:rPr lang="en-US" sz="2400" dirty="0"/>
              <a:t>	def </a:t>
            </a:r>
            <a:r>
              <a:rPr lang="en-US" sz="2400" dirty="0" err="1"/>
              <a:t>withdraw(amount</a:t>
            </a:r>
            <a:r>
              <a:rPr lang="en-US" sz="2400" dirty="0"/>
              <a:t>)  </a:t>
            </a:r>
          </a:p>
          <a:p>
            <a:r>
              <a:rPr lang="en-US" sz="2400" dirty="0"/>
              <a:t>		@balance -= amount   	</a:t>
            </a:r>
          </a:p>
          <a:p>
            <a:r>
              <a:rPr lang="en-US" sz="2400" dirty="0"/>
              <a:t>	end        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03504" y="420688"/>
            <a:ext cx="7269163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	</a:t>
            </a:r>
            <a:r>
              <a:rPr lang="en-US" sz="2400" dirty="0"/>
              <a:t>def display    		</a:t>
            </a:r>
          </a:p>
          <a:p>
            <a:r>
              <a:rPr lang="en-US" sz="2400" dirty="0"/>
              <a:t>		puts "Name: " + @name    				</a:t>
            </a:r>
          </a:p>
          <a:p>
            <a:r>
              <a:rPr lang="en-US" sz="2400" dirty="0"/>
              <a:t>		puts "Phone number: " + @</a:t>
            </a:r>
            <a:r>
              <a:rPr lang="en-US" sz="2400" dirty="0" err="1"/>
              <a:t>phone_number.to_s</a:t>
            </a:r>
            <a:r>
              <a:rPr lang="en-US" sz="2400" dirty="0"/>
              <a:t>    		puts "Balance: " + @</a:t>
            </a:r>
            <a:r>
              <a:rPr lang="en-US" sz="2400" dirty="0" err="1"/>
              <a:t>balance.to_s</a:t>
            </a:r>
            <a:r>
              <a:rPr lang="en-US" sz="2400" dirty="0"/>
              <a:t>    	</a:t>
            </a:r>
          </a:p>
          <a:p>
            <a:r>
              <a:rPr lang="en-US" sz="2400" dirty="0"/>
              <a:t>	end        	</a:t>
            </a:r>
          </a:p>
          <a:p>
            <a:endParaRPr lang="en-US" sz="2400" dirty="0"/>
          </a:p>
          <a:p>
            <a:r>
              <a:rPr lang="en-US" sz="2400" dirty="0"/>
              <a:t>	def </a:t>
            </a:r>
            <a:r>
              <a:rPr lang="en-US" sz="2400" dirty="0" err="1"/>
              <a:t>transfer(amount</a:t>
            </a:r>
            <a:r>
              <a:rPr lang="en-US" sz="2400" dirty="0"/>
              <a:t>, </a:t>
            </a:r>
            <a:r>
              <a:rPr lang="en-US" sz="2400" dirty="0" err="1"/>
              <a:t>target_account</a:t>
            </a:r>
            <a:r>
              <a:rPr lang="en-US" sz="2400" dirty="0"/>
              <a:t>)    					@balance -= amount    								</a:t>
            </a:r>
            <a:r>
              <a:rPr lang="en-US" sz="2400" dirty="0" err="1"/>
              <a:t>target_account.deposit(amount</a:t>
            </a:r>
            <a:r>
              <a:rPr lang="en-US" sz="2400" dirty="0"/>
              <a:t>)    	</a:t>
            </a:r>
          </a:p>
          <a:p>
            <a:r>
              <a:rPr lang="en-US" sz="2400" dirty="0"/>
              <a:t>	end        	</a:t>
            </a:r>
          </a:p>
          <a:p>
            <a:endParaRPr lang="en-US" sz="2400" dirty="0"/>
          </a:p>
          <a:p>
            <a:r>
              <a:rPr lang="en-US" sz="2400" dirty="0"/>
              <a:t>	def status    		</a:t>
            </a:r>
          </a:p>
          <a:p>
            <a:r>
              <a:rPr lang="en-US" sz="2400" dirty="0"/>
              <a:t>		return @balance    	</a:t>
            </a:r>
          </a:p>
          <a:p>
            <a:r>
              <a:rPr lang="en-US" sz="2400" dirty="0"/>
              <a:t>	end      </a:t>
            </a:r>
          </a:p>
          <a:p>
            <a:endParaRPr lang="en-US" sz="2400" dirty="0"/>
          </a:p>
          <a:p>
            <a:r>
              <a:rPr lang="en-US" sz="2400" dirty="0"/>
              <a:t>end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-50800" y="581025"/>
            <a:ext cx="10464800" cy="506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3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require_relative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'../chapter_09/account_5.rb'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SavingsAccount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&lt; Account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	interest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minimum)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super(balance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name,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phone_number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interest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@minimum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minimum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3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accumulate_interest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@balance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 </a:t>
            </a:r>
            <a:r>
              <a:rPr lang="en-US" sz="23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@interest</a:t>
            </a:r>
            <a:endParaRPr lang="en-US" sz="23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r>
              <a:rPr lang="en-US" sz="23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3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23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300" dirty="0"/>
          </a:p>
        </p:txBody>
      </p:sp>
      <p:sp>
        <p:nvSpPr>
          <p:cNvPr id="4" name="Cloud Callout 3"/>
          <p:cNvSpPr/>
          <p:nvPr/>
        </p:nvSpPr>
        <p:spPr>
          <a:xfrm>
            <a:off x="6553200" y="220663"/>
            <a:ext cx="2438400" cy="1336675"/>
          </a:xfrm>
          <a:prstGeom prst="cloudCallout">
            <a:avLst>
              <a:gd name="adj1" fmla="val -47916"/>
              <a:gd name="adj2" fmla="val 4731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000" dirty="0">
                <a:solidFill>
                  <a:srgbClr val="000000"/>
                </a:solidFill>
              </a:rPr>
              <a:t> defines inheritance in </a:t>
            </a:r>
            <a:r>
              <a:rPr lang="en-US" sz="2000" dirty="0" smtClean="0">
                <a:solidFill>
                  <a:srgbClr val="000000"/>
                </a:solidFill>
              </a:rPr>
              <a:t>Ruby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TS010352479.potx</Template>
  <TotalTime>62</TotalTime>
  <Words>764</Words>
  <Application>Microsoft Office PowerPoint</Application>
  <PresentationFormat>On-screen Show (4:3)</PresentationFormat>
  <Paragraphs>266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Student presentation</vt:lpstr>
      <vt:lpstr>Chapter 10  Object Inheritance </vt:lpstr>
      <vt:lpstr>Inheritance </vt:lpstr>
      <vt:lpstr>Inheritance </vt:lpstr>
      <vt:lpstr>Inheritance </vt:lpstr>
      <vt:lpstr>Inheritance </vt:lpstr>
      <vt:lpstr>Example 10.1: Savings Account Version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 </vt:lpstr>
      <vt:lpstr>Inheritance: Polymorphism </vt:lpstr>
      <vt:lpstr>Basic Methods Overriding </vt:lpstr>
      <vt:lpstr>Example 10.2: SavingsAccount Version #2</vt:lpstr>
      <vt:lpstr>Example 10.2 Cont’d </vt:lpstr>
      <vt:lpstr>Accessing the Superclass</vt:lpstr>
      <vt:lpstr>Example 10.3: SavingsAccount Version #3</vt:lpstr>
      <vt:lpstr>Example 10.3 Cont’d </vt:lpstr>
      <vt:lpstr>Summary </vt:lpstr>
    </vt:vector>
  </TitlesOfParts>
  <Company>Georgetown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 Object Inheritance </dc:title>
  <dc:creator>Sarah Chang</dc:creator>
  <cp:lastModifiedBy>University Information Services</cp:lastModifiedBy>
  <cp:revision>7</cp:revision>
  <dcterms:created xsi:type="dcterms:W3CDTF">2012-07-25T14:44:48Z</dcterms:created>
  <dcterms:modified xsi:type="dcterms:W3CDTF">2013-04-17T14:17:37Z</dcterms:modified>
</cp:coreProperties>
</file>