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5" r:id="rId13"/>
    <p:sldId id="276" r:id="rId14"/>
    <p:sldId id="277" r:id="rId15"/>
    <p:sldId id="278" r:id="rId16"/>
    <p:sldId id="285" r:id="rId17"/>
    <p:sldId id="286" r:id="rId18"/>
    <p:sldId id="287" r:id="rId19"/>
    <p:sldId id="292" r:id="rId20"/>
    <p:sldId id="293" r:id="rId21"/>
    <p:sldId id="298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36EFE-4128-4712-A6AA-E864F238B6A4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C7563-2DA0-4334-A0CA-57400B37E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294273E-732A-4D44-9897-BA65C946606B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960B-9697-4245-AC45-5BEF245BFFB2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48DB2EC-6366-45B1-9EED-895E701835F0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29D-0C5A-407D-8CB9-9F9B80D455B6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4298-6B89-45A9-89A0-BC7E0532B877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7406FC-D2E2-45D2-B360-AAB02F30ADF3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44BEAD-A636-4B80-8D38-872579A9BCBB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DF8D-057D-4480-B48B-CEE12E06A8A3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656-039F-4137-B151-A3F33D7D5FED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38F-3DBE-4488-A037-CD7D1CE6E964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F778D95-7A69-4F03-B358-C24E0904CCEC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5AF1480-27D1-42F4-A97F-2D0C32627D2B}" type="datetime1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A124543-0AD0-694A-8AD7-0202CAEC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Chapter 11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FiLE</a:t>
            </a:r>
            <a:r>
              <a:rPr lang="en-US" sz="4000" dirty="0" smtClean="0"/>
              <a:t> Input &amp; Output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Computer Science Using Ruby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49" y="228600"/>
            <a:ext cx="8488363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11.2: File Read/Write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code writes input into a file: </a:t>
            </a:r>
            <a:endParaRPr 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49250" y="2247563"/>
            <a:ext cx="8488363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1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file_a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5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"bar.txt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"Please enter a line of text"</a:t>
            </a:r>
            <a:endParaRPr lang="en-US" sz="2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line = gets</a:t>
            </a: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file_a.</a:t>
            </a:r>
            <a:r>
              <a:rPr lang="en-US" sz="25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puts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(line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file_a.close</a:t>
            </a:r>
            <a:endParaRPr lang="en-US" sz="2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file_b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5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"bar.txt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5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"Contents of file:"</a:t>
            </a:r>
            <a:endParaRPr lang="en-US" sz="25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5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5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5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file_b.gets</a:t>
            </a:r>
            <a:endParaRPr lang="en-US" sz="2500" dirty="0">
              <a:latin typeface="Calibri" charset="0"/>
            </a:endParaRPr>
          </a:p>
          <a:p>
            <a:pPr algn="ctr"/>
            <a:r>
              <a:rPr lang="en-US" sz="2000" b="1" dirty="0" smtClean="0">
                <a:latin typeface="Calibri" charset="0"/>
              </a:rPr>
              <a:t>	</a:t>
            </a:r>
          </a:p>
          <a:p>
            <a:pPr algn="ctr"/>
            <a:endParaRPr lang="en-US" sz="2000" b="1" dirty="0"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6640" y="641584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303213" y="853458"/>
            <a:ext cx="848836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file_a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"bar.txt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"Please enter a line of text"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line = gets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file_a.</a:t>
            </a:r>
            <a:r>
              <a:rPr lang="en-US" sz="2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puts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(line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file_a.close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file_b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"bar.txt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"Contents of file:"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file_b.gets</a:t>
            </a:r>
            <a:endParaRPr lang="en-US" sz="2700" dirty="0">
              <a:latin typeface="Calibri" charset="0"/>
            </a:endParaRPr>
          </a:p>
          <a:p>
            <a:pPr algn="ctr"/>
            <a:r>
              <a:rPr lang="en-US" sz="2000" dirty="0">
                <a:latin typeface="Calibri" charset="0"/>
              </a:rPr>
              <a:t>	</a:t>
            </a:r>
            <a:r>
              <a:rPr lang="en-US" sz="2000" dirty="0" smtClean="0">
                <a:latin typeface="Calibri" charset="0"/>
              </a:rPr>
              <a:t>	</a:t>
            </a:r>
            <a:endParaRPr lang="en-US" sz="2000" dirty="0">
              <a:latin typeface="Calibri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275263" y="1424958"/>
            <a:ext cx="2360548" cy="1393825"/>
          </a:xfrm>
          <a:prstGeom prst="cloudCallout">
            <a:avLst>
              <a:gd name="adj1" fmla="val -53211"/>
              <a:gd name="adj2" fmla="val -5083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Opens file with write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access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073650" y="464183"/>
            <a:ext cx="2407277" cy="1393825"/>
          </a:xfrm>
          <a:prstGeom prst="cloudCallout">
            <a:avLst>
              <a:gd name="adj1" fmla="val -56352"/>
              <a:gd name="adj2" fmla="val 4805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Takes text input from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user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268103" y="1566987"/>
            <a:ext cx="2205236" cy="1393825"/>
          </a:xfrm>
          <a:prstGeom prst="cloudCallout">
            <a:avLst>
              <a:gd name="adj1" fmla="val -56352"/>
              <a:gd name="adj2" fmla="val 402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Writes user input to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310581" y="2276664"/>
            <a:ext cx="2174025" cy="1084023"/>
          </a:xfrm>
          <a:prstGeom prst="cloudCallout">
            <a:avLst>
              <a:gd name="adj1" fmla="val -56352"/>
              <a:gd name="adj2" fmla="val 402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Closes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826000" y="2695182"/>
            <a:ext cx="2469065" cy="1161103"/>
          </a:xfrm>
          <a:prstGeom prst="cloudCallout">
            <a:avLst>
              <a:gd name="adj1" fmla="val -52687"/>
              <a:gd name="adj2" fmla="val 5583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Instantiates a new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5226586" y="3699098"/>
            <a:ext cx="2516040" cy="1395412"/>
          </a:xfrm>
          <a:prstGeom prst="cloudCallout">
            <a:avLst>
              <a:gd name="adj1" fmla="val -58868"/>
              <a:gd name="adj2" fmla="val 3540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Outputs content of new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We can now define a class which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encapsulates file reading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next example encapsulates reading and displaying a file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11.3: File Reader Class </a:t>
            </a:r>
            <a:endParaRPr lang="en-US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88938" y="1542893"/>
            <a:ext cx="8370887" cy="532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1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FileReader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1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7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@file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1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1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read_file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""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while (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7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7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.gets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end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return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16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display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17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puts </a:t>
            </a:r>
            <a:r>
              <a:rPr lang="en-US" sz="1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"Contents of input file:"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18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puts </a:t>
            </a:r>
            <a:r>
              <a:rPr lang="en-US" sz="1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read_file</a:t>
            </a: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19 </a:t>
            </a: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1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20</a:t>
            </a:r>
            <a:r>
              <a:rPr lang="en-US" sz="17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7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3108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11.3 Cont’d </a:t>
            </a:r>
            <a:endParaRPr lang="en-US" dirty="0"/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700088" y="1578878"/>
            <a:ext cx="81772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21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close</a:t>
            </a:r>
          </a:p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22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.close</a:t>
            </a: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23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24 </a:t>
            </a:r>
            <a:r>
              <a:rPr lang="en-US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88938" y="118340"/>
            <a:ext cx="8370887" cy="713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1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FileReader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1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@file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1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1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read_file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""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while (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1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1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.gets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return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15 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16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display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17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puts 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"Contents of input file:"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18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puts 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read_file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19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20 </a:t>
            </a:r>
            <a:endParaRPr lang="en-US" sz="21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100" dirty="0" smtClean="0">
                <a:latin typeface="Calibri" charset="0"/>
              </a:rPr>
              <a:t>	</a:t>
            </a:r>
            <a:endParaRPr lang="en-US" sz="2100" dirty="0">
              <a:latin typeface="Calibri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473825" y="1219425"/>
            <a:ext cx="2441777" cy="1128408"/>
          </a:xfrm>
          <a:prstGeom prst="cloudCallout">
            <a:avLst>
              <a:gd name="adj1" fmla="val -54321"/>
              <a:gd name="adj2" fmla="val -2196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Defines the </a:t>
            </a:r>
            <a:r>
              <a:rPr lang="en-US" sz="2000" b="1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constructor</a:t>
            </a:r>
            <a:endParaRPr lang="en-US" sz="2000" b="1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15608" y="1642899"/>
            <a:ext cx="2593975" cy="1393825"/>
          </a:xfrm>
          <a:prstGeom prst="cloudCallout">
            <a:avLst>
              <a:gd name="adj1" fmla="val 48426"/>
              <a:gd name="adj2" fmla="val -5974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Opens the file to read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contents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590533" y="1312149"/>
            <a:ext cx="2384334" cy="1043848"/>
          </a:xfrm>
          <a:prstGeom prst="cloudCallout">
            <a:avLst>
              <a:gd name="adj1" fmla="val -42142"/>
              <a:gd name="adj2" fmla="val 5975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Defines the</a:t>
            </a:r>
            <a:r>
              <a:rPr lang="en-US" sz="2000" b="1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 method</a:t>
            </a:r>
            <a:endParaRPr lang="en-US" sz="2000" b="1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616450" y="794663"/>
            <a:ext cx="2593975" cy="1395412"/>
          </a:xfrm>
          <a:prstGeom prst="cloudCallout">
            <a:avLst>
              <a:gd name="adj1" fmla="val -46322"/>
              <a:gd name="adj2" fmla="val 6752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Basic loop reads file one line at a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time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6043613" y="1558893"/>
            <a:ext cx="2593975" cy="1393825"/>
          </a:xfrm>
          <a:prstGeom prst="cloudCallout">
            <a:avLst>
              <a:gd name="adj1" fmla="val -42142"/>
              <a:gd name="adj2" fmla="val 5975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Appends contents to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whole_file</a:t>
            </a:r>
            <a:endParaRPr lang="en-US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152541" y="2979358"/>
            <a:ext cx="2593975" cy="1131422"/>
          </a:xfrm>
          <a:prstGeom prst="cloudCallout">
            <a:avLst>
              <a:gd name="adj1" fmla="val -50501"/>
              <a:gd name="adj2" fmla="val 5975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Returns contents of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3674127" y="3644182"/>
            <a:ext cx="2948628" cy="1393825"/>
          </a:xfrm>
          <a:prstGeom prst="cloudCallout">
            <a:avLst>
              <a:gd name="adj1" fmla="val -42142"/>
              <a:gd name="adj2" fmla="val 5975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Display method which outputs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contents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657600" y="641584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700088" y="401638"/>
            <a:ext cx="817721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300" b="1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100" dirty="0" smtClean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21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close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22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1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1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21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.close</a:t>
            </a:r>
            <a:endParaRPr lang="en-US" sz="2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23 </a:t>
            </a:r>
            <a:r>
              <a:rPr lang="en-US" sz="21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1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24 </a:t>
            </a:r>
            <a:r>
              <a:rPr lang="en-US" sz="21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100" dirty="0">
              <a:latin typeface="Calibri" charset="0"/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4967596" y="230188"/>
            <a:ext cx="2575289" cy="1395412"/>
          </a:xfrm>
          <a:prstGeom prst="cloudCallout">
            <a:avLst>
              <a:gd name="adj1" fmla="val -71866"/>
              <a:gd name="adj2" fmla="val -18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Method closes opened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</a:t>
            </a:r>
            <a:r>
              <a:rPr lang="en-US" dirty="0" smtClean="0"/>
              <a:t>11.4: File Writer Class </a:t>
            </a:r>
            <a:endParaRPr lang="en-US" dirty="0"/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582613" y="1516733"/>
            <a:ext cx="813911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1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FileWriter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@file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write_line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(output_line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2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puts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(output_line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close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2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.close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200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6640" y="6431086"/>
            <a:ext cx="542108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82613" y="943603"/>
            <a:ext cx="813911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 1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FileWriter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@file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(file_name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2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write_line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(output_line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2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2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puts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(output_line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def close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12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200" dirty="0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200" dirty="0" err="1">
                <a:solidFill>
                  <a:srgbClr val="9A0000"/>
                </a:solidFill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.close</a:t>
            </a:r>
            <a:endParaRPr lang="en-US" sz="22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13 </a:t>
            </a:r>
            <a:r>
              <a:rPr lang="en-US" sz="22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end</a:t>
            </a:r>
          </a:p>
          <a:p>
            <a:r>
              <a:rPr lang="en-US" sz="22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14 </a:t>
            </a:r>
            <a:r>
              <a:rPr lang="en-US" sz="22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  <a:endParaRPr lang="en-US" sz="2200" dirty="0">
              <a:latin typeface="Calibri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6365875" y="943603"/>
            <a:ext cx="2106313" cy="935037"/>
          </a:xfrm>
          <a:prstGeom prst="cloudCallout">
            <a:avLst>
              <a:gd name="adj1" fmla="val -52665"/>
              <a:gd name="adj2" fmla="val 507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Constructor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47170" y="901601"/>
            <a:ext cx="2368550" cy="1163638"/>
          </a:xfrm>
          <a:prstGeom prst="cloudCallout">
            <a:avLst>
              <a:gd name="adj1" fmla="val 28655"/>
              <a:gd name="adj2" fmla="val 6014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Opens file with write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access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73627" y="1778719"/>
            <a:ext cx="2366962" cy="1163637"/>
          </a:xfrm>
          <a:prstGeom prst="cloudCallout">
            <a:avLst>
              <a:gd name="adj1" fmla="val 28655"/>
              <a:gd name="adj2" fmla="val 6014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Write line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method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877471" y="2174395"/>
            <a:ext cx="2021855" cy="1163638"/>
          </a:xfrm>
          <a:prstGeom prst="cloudCallout">
            <a:avLst>
              <a:gd name="adj1" fmla="val 28655"/>
              <a:gd name="adj2" fmla="val 6014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Outputs line to 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3691005" y="3637213"/>
            <a:ext cx="2116544" cy="911130"/>
          </a:xfrm>
          <a:prstGeom prst="cloudCallout">
            <a:avLst>
              <a:gd name="adj1" fmla="val -50243"/>
              <a:gd name="adj2" fmla="val 507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Closes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4" y="228600"/>
            <a:ext cx="8564880" cy="990600"/>
          </a:xfrm>
        </p:spPr>
        <p:txBody>
          <a:bodyPr>
            <a:noAutofit/>
          </a:bodyPr>
          <a:lstStyle/>
          <a:p>
            <a:r>
              <a:rPr lang="en-US" sz="3500" dirty="0" smtClean="0"/>
              <a:t>Exampl</a:t>
            </a:r>
            <a:r>
              <a:rPr lang="en-US" sz="3500" dirty="0" smtClean="0"/>
              <a:t>e </a:t>
            </a:r>
            <a:r>
              <a:rPr lang="en-US" sz="3500" dirty="0" smtClean="0"/>
              <a:t>11.5: </a:t>
            </a:r>
            <a:r>
              <a:rPr lang="en-US" sz="3500" dirty="0" err="1" smtClean="0"/>
              <a:t>FileReader</a:t>
            </a:r>
            <a:r>
              <a:rPr lang="en-US" sz="3500" dirty="0" smtClean="0"/>
              <a:t>/</a:t>
            </a:r>
            <a:r>
              <a:rPr lang="en-US" sz="3500" dirty="0" err="1" smtClean="0"/>
              <a:t>FileWriter</a:t>
            </a:r>
            <a:r>
              <a:rPr lang="en-US" sz="3500" dirty="0" smtClean="0"/>
              <a:t> Example</a:t>
            </a:r>
            <a:endParaRPr lang="en-US" sz="3500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7929" y="1564358"/>
            <a:ext cx="82042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1 </a:t>
            </a:r>
            <a:r>
              <a:rPr lang="en-US" sz="2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file_reader.rb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file_writer.rb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FileReader.</a:t>
            </a:r>
            <a:r>
              <a:rPr lang="en-US" sz="26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"input.txt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fw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FileWriter.</a:t>
            </a:r>
            <a:r>
              <a:rPr lang="en-US" sz="26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"output.txt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 =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fr.read_file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fw.</a:t>
            </a:r>
            <a:r>
              <a:rPr lang="en-US" sz="26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write_line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fw.close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fr.close</a:t>
            </a:r>
            <a:endParaRPr lang="en-US" sz="2600" dirty="0"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1703" y="3949839"/>
            <a:ext cx="3156177" cy="2677656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2500" dirty="0" smtClean="0">
                <a:ea typeface="ＭＳ Ｐゴシック" charset="-128"/>
                <a:cs typeface="ＭＳ Ｐゴシック" charset="-128"/>
              </a:rPr>
              <a:t>This example uses the </a:t>
            </a:r>
            <a:r>
              <a:rPr lang="en-US" sz="2500" dirty="0" err="1" smtClean="0">
                <a:ea typeface="ＭＳ Ｐゴシック" charset="-128"/>
                <a:cs typeface="ＭＳ Ｐゴシック" charset="-128"/>
              </a:rPr>
              <a:t>FileReader</a:t>
            </a:r>
            <a:r>
              <a:rPr lang="en-US" sz="2500" dirty="0" smtClean="0">
                <a:ea typeface="ＭＳ Ｐゴシック" charset="-128"/>
                <a:cs typeface="ＭＳ Ｐゴシック" charset="-128"/>
              </a:rPr>
              <a:t> and </a:t>
            </a:r>
            <a:r>
              <a:rPr lang="en-US" sz="2500" dirty="0" err="1" smtClean="0">
                <a:ea typeface="ＭＳ Ｐゴシック" charset="-128"/>
                <a:cs typeface="ＭＳ Ｐゴシック" charset="-128"/>
              </a:rPr>
              <a:t>FileWriter</a:t>
            </a:r>
            <a:r>
              <a:rPr lang="en-US" sz="2500" dirty="0" smtClean="0">
                <a:ea typeface="ＭＳ Ｐゴシック" charset="-128"/>
                <a:cs typeface="ＭＳ Ｐゴシック" charset="-128"/>
              </a:rPr>
              <a:t> classes to read a file, then writes its contents to another file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" y="6446326"/>
            <a:ext cx="2708363" cy="365125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8805" y="2751284"/>
            <a:ext cx="3394969" cy="3088278"/>
          </a:xfrm>
          <a:prstGeom prst="rect">
            <a:avLst/>
          </a:prstGeom>
          <a:solidFill>
            <a:schemeClr val="accent1">
              <a:alpha val="3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Access: Reading &amp;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Files can be manipulated using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File Input/Output (I/O)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To access files, the built-in Ruby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File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Class is used</a:t>
            </a:r>
          </a:p>
          <a:p>
            <a:pPr lvl="1"/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68805" y="2751284"/>
            <a:ext cx="3886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ea typeface="ＭＳ Ｐゴシック" charset="-128"/>
                <a:cs typeface="ＭＳ Ｐゴシック" charset="-128"/>
              </a:rPr>
              <a:t>	File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contains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multiple methods:</a:t>
            </a:r>
          </a:p>
          <a:p>
            <a:pPr lvl="1"/>
            <a:r>
              <a:rPr lang="en-US" b="1" dirty="0" smtClean="0">
                <a:ea typeface="ＭＳ Ｐゴシック" charset="-128"/>
              </a:rPr>
              <a:t>open</a:t>
            </a:r>
          </a:p>
          <a:p>
            <a:pPr lvl="1"/>
            <a:r>
              <a:rPr lang="en-US" b="1" dirty="0" smtClean="0">
                <a:ea typeface="ＭＳ Ｐゴシック" charset="-128"/>
              </a:rPr>
              <a:t>close</a:t>
            </a:r>
          </a:p>
          <a:p>
            <a:pPr lvl="1"/>
            <a:r>
              <a:rPr lang="en-US" b="1" dirty="0" smtClean="0">
                <a:ea typeface="ＭＳ Ｐゴシック" charset="-128"/>
              </a:rPr>
              <a:t>gets</a:t>
            </a:r>
          </a:p>
          <a:p>
            <a:pPr lvl="1"/>
            <a:r>
              <a:rPr lang="en-US" b="1" dirty="0" smtClean="0">
                <a:ea typeface="ＭＳ Ｐゴシック" charset="-128"/>
              </a:rPr>
              <a:t>puts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366713" y="1208088"/>
            <a:ext cx="82042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1 </a:t>
            </a:r>
            <a:r>
              <a:rPr lang="en-US" sz="2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file_reader.rb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require_relative</a:t>
            </a:r>
            <a:r>
              <a:rPr lang="en-US" sz="2600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file_writer.rb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FileReader.</a:t>
            </a:r>
            <a:r>
              <a:rPr lang="en-US" sz="26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"input.txt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fw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FileWriter.</a:t>
            </a:r>
            <a:r>
              <a:rPr lang="en-US" sz="26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"output.txt</a:t>
            </a:r>
            <a:r>
              <a:rPr lang="en-US" sz="26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 =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fr.read_file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fw.</a:t>
            </a:r>
            <a:r>
              <a:rPr lang="en-US" sz="26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write_line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(input</a:t>
            </a:r>
            <a:r>
              <a:rPr lang="en-US" sz="2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10 </a:t>
            </a:r>
            <a:r>
              <a:rPr lang="en-US" sz="2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fw.close</a:t>
            </a:r>
            <a:endParaRPr lang="en-US" sz="26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11 </a:t>
            </a:r>
            <a:r>
              <a:rPr lang="en-US" sz="2600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fr.close</a:t>
            </a:r>
            <a:endParaRPr lang="en-US" sz="2600" dirty="0">
              <a:latin typeface="Calibri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6726204" y="1116568"/>
            <a:ext cx="1922463" cy="1163638"/>
          </a:xfrm>
          <a:prstGeom prst="cloudCallout">
            <a:avLst>
              <a:gd name="adj1" fmla="val -62470"/>
              <a:gd name="adj2" fmla="val 155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Imports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classes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6467024" y="1202508"/>
            <a:ext cx="1922463" cy="1163638"/>
          </a:xfrm>
          <a:prstGeom prst="cloudCallout">
            <a:avLst>
              <a:gd name="adj1" fmla="val -46898"/>
              <a:gd name="adj2" fmla="val 6483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Instances for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classes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652985" y="2799717"/>
            <a:ext cx="1628077" cy="1163637"/>
          </a:xfrm>
          <a:prstGeom prst="cloudCallout">
            <a:avLst>
              <a:gd name="adj1" fmla="val -47694"/>
              <a:gd name="adj2" fmla="val 414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Reads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651500" y="3025515"/>
            <a:ext cx="2368550" cy="1163637"/>
          </a:xfrm>
          <a:prstGeom prst="cloudCallout">
            <a:avLst>
              <a:gd name="adj1" fmla="val -51275"/>
              <a:gd name="adj2" fmla="val 5481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Writes string to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318527" y="3972431"/>
            <a:ext cx="1786359" cy="1165225"/>
          </a:xfrm>
          <a:prstGeom prst="cloudCallout">
            <a:avLst>
              <a:gd name="adj1" fmla="val -46898"/>
              <a:gd name="adj2" fmla="val 6483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Closes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Reader/Writer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Test the program using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Exampl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11.6: Sample Input File </a:t>
            </a:r>
          </a:p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0623" y="3004969"/>
            <a:ext cx="60215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Hello World!</a:t>
            </a:r>
          </a:p>
          <a:p>
            <a:pPr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 mighty fine day for ruby 	programming!</a:t>
            </a:r>
          </a:p>
          <a:p>
            <a:pPr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Computer Science is the best!</a:t>
            </a:r>
          </a:p>
          <a:p>
            <a:pPr algn="ctr">
              <a:buNone/>
            </a:pPr>
            <a:r>
              <a:rPr lang="en-US" sz="2000" dirty="0" smtClean="0">
                <a:latin typeface="Calibri (Body)" charset="0"/>
                <a:ea typeface="ＭＳ Ｐゴシック" charset="-128"/>
                <a:cs typeface="ＭＳ Ｐゴシック" charset="-128"/>
              </a:rPr>
              <a:t>	</a:t>
            </a:r>
            <a:endParaRPr lang="en-US" b="1" dirty="0" smtClean="0">
              <a:latin typeface="Calibri (Body)" charset="0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We described the basic file input and output operations</a:t>
            </a:r>
          </a:p>
          <a:p>
            <a:r>
              <a:rPr lang="en-US" dirty="0" smtClean="0">
                <a:ea typeface="ＭＳ Ｐゴシック" charset="-128"/>
              </a:rPr>
              <a:t>Note that Ruby allows other file operations that are not covered in </a:t>
            </a:r>
            <a:r>
              <a:rPr lang="en-US" smtClean="0">
                <a:ea typeface="ＭＳ Ｐゴシック" charset="-128"/>
              </a:rPr>
              <a:t>these lectures.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Access: Reading &amp;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method </a:t>
            </a:r>
            <a:r>
              <a:rPr lang="en-US" b="1" dirty="0" err="1" smtClean="0">
                <a:ea typeface="ＭＳ Ｐゴシック" charset="-128"/>
                <a:cs typeface="ＭＳ Ｐゴシック" charset="-128"/>
              </a:rPr>
              <a:t>File.open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instantiates a new file object</a:t>
            </a:r>
          </a:p>
          <a:p>
            <a:pPr lvl="1"/>
            <a:r>
              <a:rPr lang="en-US" dirty="0" smtClean="0"/>
              <a:t> Enables Ruby to read from or write to an existing or new file</a:t>
            </a:r>
          </a:p>
          <a:p>
            <a:pPr lvl="1"/>
            <a:r>
              <a:rPr lang="en-US" dirty="0" smtClean="0"/>
              <a:t> The file object returned by </a:t>
            </a:r>
            <a:r>
              <a:rPr lang="en-US" dirty="0" err="1" smtClean="0"/>
              <a:t>File.open</a:t>
            </a:r>
            <a:r>
              <a:rPr lang="en-US" dirty="0" smtClean="0"/>
              <a:t> can then be used to access the file specified in the </a:t>
            </a:r>
            <a:r>
              <a:rPr lang="en-US" dirty="0" err="1" smtClean="0"/>
              <a:t>File.open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Access: Reading &amp;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following code shows how to open a file:</a:t>
            </a:r>
          </a:p>
          <a:p>
            <a:pPr algn="ctr"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my_file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File.open(file_name,access_mode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algn="ctr">
              <a:buNone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The </a:t>
            </a:r>
            <a:r>
              <a:rPr lang="en-US" b="1" dirty="0" err="1" smtClean="0">
                <a:ea typeface="ＭＳ Ｐゴシック" charset="-128"/>
                <a:cs typeface="ＭＳ Ｐゴシック" charset="-128"/>
              </a:rPr>
              <a:t>my_file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variable is a File object that can now be used to interact with the file’s</a:t>
            </a:r>
            <a:r>
              <a:rPr lang="en-US" altLang="ja-JP" dirty="0" smtClean="0">
                <a:ea typeface="ＭＳ Ｐゴシック" charset="-128"/>
                <a:cs typeface="ＭＳ Ｐゴシック" charset="-128"/>
              </a:rPr>
              <a:t> contents</a:t>
            </a:r>
          </a:p>
          <a:p>
            <a:endParaRPr lang="en-US" altLang="ja-JP" sz="2400" dirty="0" smtClean="0">
              <a:latin typeface="Courier New" charset="0"/>
              <a:ea typeface="ＭＳ Ｐゴシック" charset="-128"/>
              <a:cs typeface="Courier New" charset="0"/>
            </a:endParaRPr>
          </a:p>
          <a:p>
            <a:r>
              <a:rPr lang="en-US" altLang="ja-JP" sz="2800" dirty="0" smtClean="0">
                <a:ea typeface="ＭＳ Ｐゴシック" charset="-128"/>
                <a:cs typeface="Courier New" charset="0"/>
              </a:rPr>
              <a:t>The </a:t>
            </a:r>
            <a:r>
              <a:rPr lang="en-US" altLang="ja-JP" sz="2800" b="1" dirty="0" err="1" smtClean="0">
                <a:ea typeface="ＭＳ Ｐゴシック" charset="-128"/>
                <a:cs typeface="Courier New" charset="0"/>
              </a:rPr>
              <a:t>file_name</a:t>
            </a:r>
            <a:r>
              <a:rPr lang="en-US" altLang="ja-JP" sz="2800" dirty="0" smtClean="0">
                <a:ea typeface="ＭＳ Ｐゴシック" charset="-128"/>
                <a:cs typeface="Courier New" charset="0"/>
              </a:rPr>
              <a:t> is the name of the file in the system – it is highly system dependant</a:t>
            </a:r>
          </a:p>
          <a:p>
            <a:endParaRPr lang="en-US" altLang="ja-JP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Access: Reading &amp;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The way </a:t>
            </a:r>
            <a:r>
              <a:rPr lang="en-US" b="1" dirty="0" err="1" smtClean="0">
                <a:ea typeface="ＭＳ Ｐゴシック" charset="-128"/>
                <a:cs typeface="ＭＳ Ｐゴシック" charset="-128"/>
              </a:rPr>
              <a:t>my_file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functions depends on what access mode is used. The two main modes are:</a:t>
            </a:r>
          </a:p>
          <a:p>
            <a:endParaRPr lang="en-US" dirty="0"/>
          </a:p>
        </p:txBody>
      </p:sp>
      <p:graphicFrame>
        <p:nvGraphicFramePr>
          <p:cNvPr id="4" name="Group 20"/>
          <p:cNvGraphicFramePr>
            <a:graphicFrameLocks noGrp="1"/>
          </p:cNvGraphicFramePr>
          <p:nvPr/>
        </p:nvGraphicFramePr>
        <p:xfrm>
          <a:off x="1146146" y="3005138"/>
          <a:ext cx="7109204" cy="2431696"/>
        </p:xfrm>
        <a:graphic>
          <a:graphicData uri="http://schemas.openxmlformats.org/drawingml/2006/table">
            <a:tbl>
              <a:tblPr/>
              <a:tblGrid>
                <a:gridCol w="1690288"/>
                <a:gridCol w="5418916"/>
              </a:tblGrid>
              <a:tr h="41054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105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/>
                        <a:ea typeface="ＭＳ Ｐゴシック" charset="-128"/>
                        <a:cs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Read access only. Points to start of the file. This is the default, but it is considered good programming to specify it anyway.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105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/>
                        <a:ea typeface="ＭＳ Ｐゴシック" charset="-128"/>
                        <a:cs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Write access only. Points to the beginning of the file which will overwrite the file</a:t>
                      </a:r>
                      <a:r>
                        <a:rPr kumimoji="0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’</a:t>
                      </a:r>
                      <a:r>
                        <a:rPr kumimoji="0" lang="en-US" altLang="ja-JP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s</a:t>
                      </a:r>
                      <a:r>
                        <a:rPr kumimoji="0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/>
                          <a:ea typeface="ＭＳ Ｐゴシック" charset="-128"/>
                          <a:cs typeface="Tw Cen MT"/>
                        </a:rPr>
                        <a:t> contents if it already exists.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/>
                        <a:ea typeface="ＭＳ Ｐゴシック" charset="-128"/>
                        <a:cs typeface="Tw Cen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524000" y="5421313"/>
            <a:ext cx="609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w Cen MT"/>
                <a:cs typeface="Tw Cen MT"/>
              </a:rPr>
              <a:t>Table </a:t>
            </a:r>
            <a:r>
              <a:rPr lang="en-US" dirty="0" smtClean="0">
                <a:latin typeface="Tw Cen MT"/>
                <a:cs typeface="Tw Cen MT"/>
              </a:rPr>
              <a:t>11.1: </a:t>
            </a:r>
            <a:r>
              <a:rPr lang="en-US" dirty="0" smtClean="0">
                <a:latin typeface="Tw Cen MT"/>
                <a:cs typeface="Tw Cen MT"/>
              </a:rPr>
              <a:t>Some Access Modes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Access: Reading &amp;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To read a line of characters from a file, call the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gets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method </a:t>
            </a:r>
          </a:p>
          <a:p>
            <a:pPr lvl="1"/>
            <a:r>
              <a:rPr lang="en-US" b="1" dirty="0" smtClean="0"/>
              <a:t>gets</a:t>
            </a:r>
            <a:r>
              <a:rPr lang="en-US" dirty="0" smtClean="0"/>
              <a:t> will read a new line each time</a:t>
            </a:r>
          </a:p>
          <a:p>
            <a:pPr lvl="1"/>
            <a:r>
              <a:rPr lang="en-US" dirty="0" smtClean="0"/>
              <a:t>Returns nil when it reaches the end of the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7" y="228600"/>
            <a:ext cx="8587889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</a:t>
            </a:r>
            <a:r>
              <a:rPr lang="en-US" sz="3600" dirty="0" smtClean="0"/>
              <a:t>e </a:t>
            </a:r>
            <a:r>
              <a:rPr lang="en-US" sz="3600" dirty="0" smtClean="0"/>
              <a:t>11.1: Sample Code for File Reading </a:t>
            </a:r>
            <a:endParaRPr lang="en-US" sz="3600" dirty="0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0838" y="1703851"/>
            <a:ext cx="8448675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 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"foo.txt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""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file.gets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"Contents of input file:"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endParaRPr lang="en-US" sz="2700" dirty="0" smtClean="0">
              <a:latin typeface="Calibri" charset="0"/>
            </a:endParaRPr>
          </a:p>
          <a:p>
            <a:pPr algn="ctr"/>
            <a:endParaRPr lang="en-US" sz="2000" b="1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4569" y="5286518"/>
            <a:ext cx="3107504" cy="129266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Note: Reads and prints </a:t>
            </a:r>
            <a:r>
              <a:rPr lang="en-US" sz="2600" dirty="0" smtClean="0">
                <a:ea typeface="ＭＳ Ｐゴシック" charset="-128"/>
                <a:cs typeface="ＭＳ Ｐゴシック" charset="-128"/>
              </a:rPr>
              <a:t>the “</a:t>
            </a:r>
            <a:r>
              <a:rPr lang="en-US" altLang="ja-JP" sz="2200" dirty="0" err="1" smtClean="0">
                <a:latin typeface="Courier New"/>
                <a:ea typeface="ＭＳ Ｐゴシック" charset="-128"/>
                <a:cs typeface="Courier New"/>
              </a:rPr>
              <a:t>foo.txt</a:t>
            </a:r>
            <a:r>
              <a:rPr lang="en-US" altLang="ja-JP" sz="2200" dirty="0" smtClean="0">
                <a:latin typeface="Courier New"/>
                <a:ea typeface="ＭＳ Ｐゴシック" charset="-128"/>
                <a:cs typeface="Courier New"/>
              </a:rPr>
              <a:t>.</a:t>
            </a:r>
            <a:r>
              <a:rPr lang="en-US" altLang="ja-JP" sz="2600" dirty="0" smtClean="0">
                <a:ea typeface="ＭＳ Ｐゴシック" charset="-128"/>
                <a:cs typeface="ＭＳ Ｐゴシック" charset="-128"/>
              </a:rPr>
              <a:t>” file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46327"/>
            <a:ext cx="2708363" cy="330974"/>
          </a:xfrm>
        </p:spPr>
        <p:txBody>
          <a:bodyPr/>
          <a:lstStyle/>
          <a:p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350838" y="1416630"/>
            <a:ext cx="8448675" cy="44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 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</a:t>
            </a:r>
            <a:r>
              <a:rPr lang="en-US" sz="2700" dirty="0" err="1">
                <a:solidFill>
                  <a:srgbClr val="0B0086"/>
                </a:solidFill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"foo.txt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2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""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3 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4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file.gets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5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input_line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6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7 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8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"Contents of input file:"</a:t>
            </a:r>
            <a:endParaRPr lang="en-US" sz="2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700" dirty="0">
                <a:solidFill>
                  <a:srgbClr val="555555"/>
                </a:solidFill>
                <a:latin typeface="Courier New" charset="0"/>
                <a:ea typeface="Courier New" charset="0"/>
                <a:cs typeface="Courier New" charset="0"/>
              </a:rPr>
              <a:t>    9 </a:t>
            </a:r>
            <a:r>
              <a:rPr lang="en-US" sz="2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puts </a:t>
            </a:r>
            <a:r>
              <a:rPr lang="en-US" sz="27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whole_file</a:t>
            </a:r>
            <a:endParaRPr lang="en-US" sz="2700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000" dirty="0" smtClean="0">
              <a:latin typeface="Calibri" charset="0"/>
            </a:endParaRPr>
          </a:p>
          <a:p>
            <a:pPr algn="ctr"/>
            <a:endParaRPr lang="en-US" sz="2000" b="1" dirty="0">
              <a:latin typeface="Calibri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4708525" y="2121480"/>
            <a:ext cx="2478121" cy="1395413"/>
          </a:xfrm>
          <a:prstGeom prst="cloudCallout">
            <a:avLst>
              <a:gd name="adj1" fmla="val -46928"/>
              <a:gd name="adj2" fmla="val -6083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Opens the file for read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access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5073650" y="1190054"/>
            <a:ext cx="2500207" cy="1393825"/>
          </a:xfrm>
          <a:prstGeom prst="cloudCallout">
            <a:avLst>
              <a:gd name="adj1" fmla="val -58307"/>
              <a:gd name="adj2" fmla="val 1805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Will store the file to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display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776046" y="1521302"/>
            <a:ext cx="2235415" cy="1393825"/>
          </a:xfrm>
          <a:prstGeom prst="cloudCallout">
            <a:avLst>
              <a:gd name="adj1" fmla="val 8648"/>
              <a:gd name="adj2" fmla="val 64721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Will store the file to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display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458886" y="3186589"/>
            <a:ext cx="676275" cy="1146175"/>
            <a:chOff x="7497217" y="3561803"/>
            <a:chExt cx="676532" cy="666845"/>
          </a:xfrm>
        </p:grpSpPr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7829000" y="3230020"/>
              <a:ext cx="1847" cy="665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 rot="5400000">
              <a:off x="7829209" y="3895226"/>
              <a:ext cx="6668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7840580" y="3890860"/>
              <a:ext cx="924" cy="665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11" name="Cloud Callout 10"/>
          <p:cNvSpPr/>
          <p:nvPr/>
        </p:nvSpPr>
        <p:spPr>
          <a:xfrm>
            <a:off x="5021814" y="3531573"/>
            <a:ext cx="2035553" cy="1393825"/>
          </a:xfrm>
          <a:prstGeom prst="cloudCallout">
            <a:avLst>
              <a:gd name="adj1" fmla="val -58439"/>
              <a:gd name="adj2" fmla="val 602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Prints out the </a:t>
            </a:r>
            <a:r>
              <a:rPr lang="en-US" sz="20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file</a:t>
            </a:r>
            <a:endParaRPr lang="en-US" sz="20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Access: Reading &amp;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Writing to a file is similar to reading from a file</a:t>
            </a:r>
          </a:p>
          <a:p>
            <a:pPr lvl="1"/>
            <a:r>
              <a:rPr lang="en-US" dirty="0" smtClean="0"/>
              <a:t>Instead of using read mode, use </a:t>
            </a:r>
            <a:r>
              <a:rPr lang="en-US" dirty="0" smtClean="0">
                <a:ea typeface="ＭＳ Ｐゴシック" charset="-128"/>
              </a:rPr>
              <a:t>“</a:t>
            </a:r>
            <a:r>
              <a:rPr lang="en-US" b="1" dirty="0" err="1" smtClean="0">
                <a:ea typeface="ＭＳ Ｐゴシック" charset="-128"/>
              </a:rPr>
              <a:t>w</a:t>
            </a:r>
            <a:r>
              <a:rPr lang="en-US" dirty="0" smtClean="0">
                <a:ea typeface="ＭＳ Ｐゴシック" charset="-128"/>
              </a:rPr>
              <a:t>”</a:t>
            </a:r>
            <a:r>
              <a:rPr lang="en-US" altLang="ja-JP" dirty="0" smtClean="0"/>
              <a:t> for writing access</a:t>
            </a:r>
          </a:p>
          <a:p>
            <a:pPr lvl="1"/>
            <a:r>
              <a:rPr lang="en-US" dirty="0" smtClean="0"/>
              <a:t>To output text to a file, use a </a:t>
            </a:r>
            <a:r>
              <a:rPr lang="en-US" b="1" dirty="0" smtClean="0"/>
              <a:t>local variable </a:t>
            </a:r>
            <a:r>
              <a:rPr lang="en-US" dirty="0" smtClean="0"/>
              <a:t>and invoke the </a:t>
            </a:r>
            <a:r>
              <a:rPr lang="en-US" b="1" i="1" dirty="0" smtClean="0"/>
              <a:t>puts </a:t>
            </a:r>
            <a:r>
              <a:rPr lang="en-US" dirty="0" smtClean="0"/>
              <a:t>method</a:t>
            </a:r>
          </a:p>
          <a:p>
            <a:pPr lvl="1">
              <a:buNone/>
            </a:pP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file.puts</a:t>
            </a:r>
            <a:r>
              <a:rPr lang="en-US" sz="25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ja-JP" altLang="en-US" sz="2500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altLang="ja-JP" sz="2500" dirty="0" smtClean="0">
                <a:latin typeface="Courier New" charset="0"/>
                <a:ea typeface="Courier New" charset="0"/>
                <a:cs typeface="Courier New" charset="0"/>
              </a:rPr>
              <a:t>text goes here.</a:t>
            </a:r>
            <a:r>
              <a:rPr lang="ja-JP" altLang="en-US" sz="2500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altLang="ja-JP" sz="25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5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107</TotalTime>
  <Words>866</Words>
  <Application>Microsoft Office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Student presentation</vt:lpstr>
      <vt:lpstr>Chapter 11  FiLE Input &amp; Output</vt:lpstr>
      <vt:lpstr>File Access: Reading &amp; Writing</vt:lpstr>
      <vt:lpstr>File Access: Reading &amp; Writing </vt:lpstr>
      <vt:lpstr>File Access: Reading &amp; Writing </vt:lpstr>
      <vt:lpstr>File Access: Reading &amp; Writing </vt:lpstr>
      <vt:lpstr>File Access: Reading &amp; Writing </vt:lpstr>
      <vt:lpstr>Example 11.1: Sample Code for File Reading </vt:lpstr>
      <vt:lpstr>PowerPoint Presentation</vt:lpstr>
      <vt:lpstr>File Access: Reading &amp; Writing </vt:lpstr>
      <vt:lpstr>Example 11.2: File Read/Write Example</vt:lpstr>
      <vt:lpstr>PowerPoint Presentation</vt:lpstr>
      <vt:lpstr>File Reader Class </vt:lpstr>
      <vt:lpstr>Example 11.3: File Reader Class </vt:lpstr>
      <vt:lpstr>Example 11.3 Cont’d </vt:lpstr>
      <vt:lpstr>PowerPoint Presentation</vt:lpstr>
      <vt:lpstr>PowerPoint Presentation</vt:lpstr>
      <vt:lpstr>Example 11.4: File Writer Class </vt:lpstr>
      <vt:lpstr>PowerPoint Presentation</vt:lpstr>
      <vt:lpstr>Example 11.5: FileReader/FileWriter Example</vt:lpstr>
      <vt:lpstr>PowerPoint Presentation</vt:lpstr>
      <vt:lpstr>File Reader/Writer Example </vt:lpstr>
      <vt:lpstr>Summary 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 Finding Input &amp; Output</dc:title>
  <dc:creator>Sarah Chang</dc:creator>
  <cp:lastModifiedBy>University Information Services</cp:lastModifiedBy>
  <cp:revision>9</cp:revision>
  <dcterms:created xsi:type="dcterms:W3CDTF">2012-08-06T21:29:07Z</dcterms:created>
  <dcterms:modified xsi:type="dcterms:W3CDTF">2013-04-17T14:23:22Z</dcterms:modified>
</cp:coreProperties>
</file>