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C188-BE24-4AE4-B217-7DA6689A4BCE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B856-CC15-47CF-BB97-E1E9A995E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279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85E720-695D-41F5-9A38-3B3DC706A5EE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DE4E-0FBA-440E-931A-6BD6F07A17D2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539234B-4AE4-46D8-86C7-5A19D51E34B9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3D84-7BE9-4CB4-812E-A1C92FC8A8B3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716E-998E-4686-9857-C3BF40CD0BCB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5A7F6E-0B59-46CE-804F-A46340DC310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B2CDE6-C80E-4A4B-B01E-618828CC66B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E7D3-BA3B-4ACC-8CAD-B9E4E96FC094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2B9-5C22-4B7D-863A-121767322994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AC84-7044-4944-A1B8-1F48D6F82DAF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7D53E6-C164-4853-8220-908CB6BE4DFF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01377F8-2726-4EDA-A734-502CF607747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D2A2DF1C-D15A-2E48-A3E3-1EFDEFB06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Chapter 3: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Core Programming Elements</a:t>
            </a: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 in Ruby: Integers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Stores values </a:t>
            </a:r>
            <a:r>
              <a:rPr lang="en-US" b="1" dirty="0" smtClean="0"/>
              <a:t>within</a:t>
            </a:r>
            <a:r>
              <a:rPr lang="en-US" dirty="0" smtClean="0"/>
              <a:t> the 32-bit range</a:t>
            </a:r>
          </a:p>
          <a:p>
            <a:pPr lvl="1">
              <a:buNone/>
            </a:pPr>
            <a:endParaRPr lang="en-US" sz="20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irb(main):01:0&gt; </a:t>
            </a:r>
            <a:r>
              <a:rPr lang="en-US" sz="20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5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5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399"/>
            <a:ext cx="3886200" cy="41701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values </a:t>
            </a:r>
            <a:r>
              <a:rPr lang="en-US" b="1" dirty="0" smtClean="0"/>
              <a:t>outside</a:t>
            </a:r>
            <a:r>
              <a:rPr lang="en-US" dirty="0" smtClean="0"/>
              <a:t> the 32-bit range</a:t>
            </a:r>
          </a:p>
          <a:p>
            <a:pPr lvl="1">
              <a:buNone/>
            </a:pPr>
            <a:endParaRPr lang="en-US" sz="20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irb(main):02:0&gt; </a:t>
            </a:r>
            <a:r>
              <a:rPr lang="en-US" sz="20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=1_000_000_000_000_000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=&gt;1000000000000000 </a:t>
            </a:r>
            <a:br>
              <a:rPr lang="en-US" sz="20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</a:br>
            <a:endParaRPr lang="en-US" sz="20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/>
            <a:r>
              <a:rPr lang="en-US" sz="2500" b="1" dirty="0" smtClean="0">
                <a:latin typeface="Tw Cen MT"/>
                <a:ea typeface="Courier New" pitchFamily="1" charset="0"/>
                <a:cs typeface="Tw Cen MT"/>
              </a:rPr>
              <a:t>Note</a:t>
            </a:r>
            <a:r>
              <a:rPr lang="en-US" sz="2500" dirty="0" smtClean="0">
                <a:latin typeface="Tw Cen MT"/>
                <a:ea typeface="Courier New" pitchFamily="1" charset="0"/>
                <a:cs typeface="Tw Cen MT"/>
              </a:rPr>
              <a:t>: No use of commas with the numbers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Fixnum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Bignum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411479" y="6339647"/>
            <a:ext cx="2727961" cy="360351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 in Ruby: Float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decimal number that includes positive and negative values</a:t>
            </a:r>
          </a:p>
          <a:p>
            <a:r>
              <a:rPr lang="en-US" dirty="0" smtClean="0"/>
              <a:t>Can be defined using </a:t>
            </a:r>
            <a:r>
              <a:rPr lang="en-US" b="1" dirty="0" smtClean="0"/>
              <a:t>decimal places </a:t>
            </a:r>
            <a:r>
              <a:rPr lang="en-US" dirty="0" smtClean="0"/>
              <a:t>or </a:t>
            </a:r>
            <a:r>
              <a:rPr lang="en-US" b="1" dirty="0" smtClean="0"/>
              <a:t>scientific notation</a:t>
            </a:r>
          </a:p>
          <a:p>
            <a:pPr lvl="1"/>
            <a:r>
              <a:rPr lang="en-US" sz="2800" i="1" dirty="0" smtClean="0">
                <a:ea typeface="ＭＳ Ｐゴシック" pitchFamily="1" charset="-128"/>
              </a:rPr>
              <a:t>3.5e2</a:t>
            </a:r>
            <a:r>
              <a:rPr lang="en-US" sz="2800" dirty="0" smtClean="0">
                <a:ea typeface="ＭＳ Ｐゴシック" pitchFamily="1" charset="-128"/>
              </a:rPr>
              <a:t> indicates </a:t>
            </a:r>
            <a:r>
              <a:rPr lang="en-US" sz="2800" i="1" dirty="0" smtClean="0">
                <a:ea typeface="ＭＳ Ｐゴシック" pitchFamily="1" charset="-128"/>
              </a:rPr>
              <a:t>3.5 </a:t>
            </a:r>
            <a:r>
              <a:rPr lang="en-US" sz="2800" i="1" dirty="0" err="1" smtClean="0">
                <a:ea typeface="ＭＳ Ｐゴシック" pitchFamily="1" charset="-128"/>
              </a:rPr>
              <a:t>x</a:t>
            </a:r>
            <a:r>
              <a:rPr lang="en-US" sz="2800" i="1" dirty="0" smtClean="0">
                <a:ea typeface="ＭＳ Ｐゴシック" pitchFamily="1" charset="-128"/>
              </a:rPr>
              <a:t> 10</a:t>
            </a:r>
            <a:r>
              <a:rPr lang="en-US" sz="2800" i="1" baseline="30000" dirty="0" smtClean="0">
                <a:ea typeface="ＭＳ Ｐゴシック" pitchFamily="1" charset="-128"/>
              </a:rPr>
              <a:t>2</a:t>
            </a:r>
            <a:r>
              <a:rPr lang="en-US" sz="2800" baseline="30000" dirty="0" smtClean="0">
                <a:ea typeface="ＭＳ Ｐゴシック" pitchFamily="1" charset="-128"/>
              </a:rPr>
              <a:t> </a:t>
            </a:r>
            <a:r>
              <a:rPr lang="en-US" sz="2800" dirty="0" smtClean="0">
                <a:ea typeface="ＭＳ Ｐゴシック" pitchFamily="1" charset="-128"/>
              </a:rPr>
              <a:t>in scientific notation</a:t>
            </a:r>
          </a:p>
          <a:p>
            <a:pPr lvl="1"/>
            <a:endParaRPr lang="en-US" sz="2800" b="1" dirty="0" smtClean="0">
              <a:ea typeface="ＭＳ Ｐゴシック" pitchFamily="1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1744" y="4135711"/>
          <a:ext cx="501213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Float Examples: 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irb(main):001:0&gt; </a:t>
                      </a:r>
                      <a:r>
                        <a:rPr lang="en-US" sz="2000" b="0" dirty="0" err="1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x</a:t>
                      </a: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 = 5.0</a:t>
                      </a:r>
                    </a:p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=&gt; 5.0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irb(main):002:0&gt; </a:t>
                      </a:r>
                      <a:r>
                        <a:rPr lang="en-US" sz="2000" b="0" dirty="0" err="1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x</a:t>
                      </a: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 = -3.1415</a:t>
                      </a:r>
                    </a:p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=&gt; -3.1415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irb(main):003:0&gt; </a:t>
                      </a:r>
                      <a:r>
                        <a:rPr lang="en-US" sz="2000" b="0" dirty="0" err="1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x</a:t>
                      </a: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 = 3.5e2</a:t>
                      </a:r>
                    </a:p>
                    <a:p>
                      <a:pPr lvl="1" eaLnBrk="1" hangingPunct="1">
                        <a:buFont typeface="Arial" pitchFamily="1" charset="0"/>
                        <a:buNone/>
                      </a:pPr>
                      <a:r>
                        <a:rPr lang="en-US" sz="2000" b="0" dirty="0" smtClean="0">
                          <a:latin typeface="Courier New" pitchFamily="1" charset="0"/>
                          <a:ea typeface="Courier New" pitchFamily="1" charset="0"/>
                          <a:cs typeface="Courier New" pitchFamily="1" charset="0"/>
                        </a:rPr>
                        <a:t>=&gt; 350.0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3680" y="6476806"/>
            <a:ext cx="25254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 in Ruby: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sequence surrounded by </a:t>
            </a:r>
            <a:r>
              <a:rPr lang="en-US" b="1" dirty="0" smtClean="0"/>
              <a:t>quotes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/>
              <a:t>double</a:t>
            </a:r>
            <a:r>
              <a:rPr lang="en-US" dirty="0" smtClean="0"/>
              <a:t> (“) and </a:t>
            </a:r>
            <a:r>
              <a:rPr lang="en-US" b="1" dirty="0" smtClean="0"/>
              <a:t>single</a:t>
            </a:r>
            <a:r>
              <a:rPr lang="en-US" dirty="0" smtClean="0"/>
              <a:t> (‘) quotes can be used, but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double quotes must be used if a single quote is inside a string</a:t>
            </a:r>
            <a:r>
              <a:rPr lang="en-US" dirty="0" smtClean="0"/>
              <a:t>							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</a:t>
            </a:r>
            <a:r>
              <a:rPr lang="en-US" sz="22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ja-JP" alt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r>
              <a:rPr lang="en-US" altLang="ja-JP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 world</a:t>
            </a:r>
            <a:r>
              <a:rPr lang="ja-JP" alt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endParaRPr lang="en-US" altLang="ja-JP" sz="2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hello world</a:t>
            </a:r>
            <a:r>
              <a:rPr lang="en-US" sz="2200" dirty="0" smtClean="0"/>
              <a:t> </a:t>
            </a: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irb(main):002:0&gt; </a:t>
            </a:r>
            <a:r>
              <a:rPr lang="en-US" sz="21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y</a:t>
            </a: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hello,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world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’”</a:t>
            </a:r>
            <a:endParaRPr lang="en-US" altLang="ja-JP" sz="21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hello 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world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endParaRPr lang="en-US" sz="21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Used to perform </a:t>
            </a:r>
            <a:r>
              <a:rPr lang="en-US" sz="3200" b="1" dirty="0" smtClean="0">
                <a:ea typeface="ＭＳ Ｐゴシック" pitchFamily="1" charset="-128"/>
                <a:cs typeface="ＭＳ Ｐゴシック" pitchFamily="1" charset="-128"/>
              </a:rPr>
              <a:t>mathematical operations</a:t>
            </a:r>
          </a:p>
          <a:p>
            <a:r>
              <a:rPr lang="en-US" sz="3200" dirty="0" smtClean="0"/>
              <a:t>Most are </a:t>
            </a:r>
            <a:r>
              <a:rPr lang="en-US" sz="3200" b="1" dirty="0" smtClean="0"/>
              <a:t>binary operators</a:t>
            </a:r>
            <a:r>
              <a:rPr lang="en-US" sz="3200" dirty="0" smtClean="0"/>
              <a:t> and require </a:t>
            </a:r>
            <a:r>
              <a:rPr lang="en-US" sz="3200" b="1" dirty="0" smtClean="0"/>
              <a:t>two</a:t>
            </a:r>
            <a:r>
              <a:rPr lang="en-US" sz="3200" dirty="0" smtClean="0"/>
              <a:t> operands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2687" y="3288218"/>
          <a:ext cx="4910377" cy="3200400"/>
        </p:xfrm>
        <a:graphic>
          <a:graphicData uri="http://schemas.openxmlformats.org/drawingml/2006/table">
            <a:tbl>
              <a:tblPr/>
              <a:tblGrid>
                <a:gridCol w="2456171"/>
                <a:gridCol w="245420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84512" y="6441422"/>
            <a:ext cx="2586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3.1 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2840" y="647680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3200" b="1" dirty="0" smtClean="0">
                <a:ea typeface="ＭＳ Ｐゴシック" pitchFamily="1" charset="-128"/>
                <a:cs typeface="ＭＳ Ｐゴシック" pitchFamily="1" charset="-128"/>
              </a:rPr>
              <a:t>modulus operator</a:t>
            </a:r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, %, is used to find the remainder when diving two integers</a:t>
            </a:r>
            <a:endParaRPr lang="en-US" sz="3200" dirty="0" smtClean="0"/>
          </a:p>
          <a:p>
            <a:pPr lvl="1">
              <a:buNone/>
            </a:pPr>
            <a:r>
              <a:rPr lang="en-US" sz="25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</a:t>
            </a: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</a:t>
            </a:r>
            <a:r>
              <a:rPr lang="en-US" sz="28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5%2</a:t>
            </a:r>
          </a:p>
          <a:p>
            <a:pPr lvl="1">
              <a:buNone/>
            </a:pP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Mathematical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ea typeface="ＭＳ Ｐゴシック" pitchFamily="1" charset="-128"/>
                <a:cs typeface="ＭＳ Ｐゴシック" pitchFamily="1" charset="-128"/>
              </a:rPr>
              <a:t>Ruby’s</a:t>
            </a:r>
            <a:r>
              <a:rPr lang="en-US" altLang="ja-JP" sz="2700" dirty="0" smtClean="0">
                <a:ea typeface="ＭＳ Ｐゴシック" pitchFamily="1" charset="-128"/>
                <a:cs typeface="ＭＳ Ｐゴシック" pitchFamily="1" charset="-128"/>
              </a:rPr>
              <a:t> Math Module provides advanced mathematical functions, referred to as </a:t>
            </a:r>
            <a:r>
              <a:rPr lang="en-US" altLang="ja-JP" sz="2700" b="1" dirty="0" smtClean="0">
                <a:ea typeface="ＭＳ Ｐゴシック" pitchFamily="1" charset="-128"/>
                <a:cs typeface="ＭＳ Ｐゴシック" pitchFamily="1" charset="-128"/>
              </a:rPr>
              <a:t>Methods</a:t>
            </a:r>
            <a:r>
              <a:rPr lang="en-US" altLang="ja-JP" sz="2700" dirty="0" smtClean="0">
                <a:ea typeface="ＭＳ Ｐゴシック" pitchFamily="1" charset="-128"/>
                <a:cs typeface="ＭＳ Ｐゴシック" pitchFamily="1" charset="-128"/>
              </a:rPr>
              <a:t> (Table 3.2)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700" dirty="0" smtClean="0">
                <a:ea typeface="ＭＳ Ｐゴシック" pitchFamily="1" charset="-128"/>
                <a:cs typeface="ＭＳ Ｐゴシック" pitchFamily="1" charset="-128"/>
              </a:rPr>
              <a:t>Math Module methods are used in the following format: 	</a:t>
            </a:r>
            <a:r>
              <a:rPr lang="en-US" sz="2700" i="1" dirty="0" err="1" smtClean="0"/>
              <a:t>Math.Function_name(Value</a:t>
            </a:r>
            <a:r>
              <a:rPr lang="en-US" sz="2700" i="1" dirty="0" smtClean="0"/>
              <a:t>)</a:t>
            </a: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irb(main):001:0&gt; </a:t>
            </a:r>
            <a:r>
              <a:rPr lang="en-US" sz="23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Math.sqrt(16) </a:t>
            </a: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4</a:t>
            </a:r>
          </a:p>
          <a:p>
            <a:pPr>
              <a:buNone/>
            </a:pPr>
            <a:endParaRPr lang="en-US" sz="3200" b="1" i="1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1330151"/>
              </p:ext>
            </p:extLst>
          </p:nvPr>
        </p:nvGraphicFramePr>
        <p:xfrm>
          <a:off x="2134052" y="2588076"/>
          <a:ext cx="4802014" cy="2453724"/>
        </p:xfrm>
        <a:graphic>
          <a:graphicData uri="http://schemas.openxmlformats.org/drawingml/2006/table">
            <a:tbl>
              <a:tblPr/>
              <a:tblGrid>
                <a:gridCol w="2401769"/>
                <a:gridCol w="2400245"/>
              </a:tblGrid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Method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Operation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sqrt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Square Root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sin()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Sine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cos()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Cosine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tan()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Tangent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log()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Natural Log (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ln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5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log10()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Log (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Base 10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0"/>
                          <a:cs typeface="Tw Cen MT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2840" y="644632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ea typeface="ＭＳ Ｐゴシック" pitchFamily="1" charset="-128"/>
                <a:cs typeface="ＭＳ Ｐゴシック" pitchFamily="1" charset="-128"/>
              </a:rPr>
              <a:t>Ruby’s</a:t>
            </a:r>
            <a:r>
              <a:rPr lang="en-US" altLang="ja-JP" sz="2700" dirty="0" smtClean="0">
                <a:ea typeface="ＭＳ Ｐゴシック" pitchFamily="1" charset="-128"/>
                <a:cs typeface="ＭＳ Ｐゴシック" pitchFamily="1" charset="-128"/>
              </a:rPr>
              <a:t> Math Module provides advanced mathematical functions, referred to as </a:t>
            </a:r>
            <a:r>
              <a:rPr lang="en-US" altLang="ja-JP" sz="2700" b="1" dirty="0" smtClean="0">
                <a:ea typeface="ＭＳ Ｐゴシック" pitchFamily="1" charset="-128"/>
                <a:cs typeface="ＭＳ Ｐゴシック" pitchFamily="1" charset="-128"/>
              </a:rPr>
              <a:t>Methods</a:t>
            </a:r>
            <a:r>
              <a:rPr lang="en-US" altLang="ja-JP" sz="2700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endParaRPr lang="en-US" sz="27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i="1" dirty="0" smtClean="0">
                <a:ea typeface="Courier New" pitchFamily="1" charset="0"/>
                <a:cs typeface="Courier New" pitchFamily="1" charset="0"/>
              </a:rPr>
              <a:t>There is a way to include a whole module (like Math), without the need to specify it with every use</a:t>
            </a:r>
            <a:endParaRPr lang="en-US" sz="3200" b="1" i="1" dirty="0" smtClean="0"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86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Output: Direct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puts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instruction displays text on the screen (i.e., standard out)</a:t>
            </a:r>
            <a:r>
              <a:rPr lang="en-US" b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</a:t>
            </a:r>
            <a:r>
              <a:rPr lang="en-US" sz="2400" dirty="0" smtClean="0">
                <a:latin typeface="Courier" pitchFamily="1" charset="0"/>
              </a:rPr>
              <a:t> </a:t>
            </a:r>
            <a:r>
              <a:rPr lang="en-US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ja-JP" altLang="en-US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 World</a:t>
            </a:r>
            <a:r>
              <a:rPr lang="ja-JP" altLang="en-US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24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Variables are displayed on the screen using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puts</a:t>
            </a:r>
          </a:p>
          <a:p>
            <a:pPr lvl="1"/>
            <a:r>
              <a:rPr lang="en-US" dirty="0" smtClean="0"/>
              <a:t>To use </a:t>
            </a:r>
            <a:r>
              <a:rPr lang="en-US" b="1" dirty="0" smtClean="0"/>
              <a:t>puts </a:t>
            </a:r>
            <a:r>
              <a:rPr lang="en-US" dirty="0" smtClean="0"/>
              <a:t>for a variable</a:t>
            </a:r>
            <a:r>
              <a:rPr lang="en-US" i="1" dirty="0" smtClean="0"/>
              <a:t>, </a:t>
            </a:r>
            <a:r>
              <a:rPr lang="en-US" dirty="0" smtClean="0"/>
              <a:t>enter the variable name without quotations</a:t>
            </a: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irb(main):002:0&gt; text = </a:t>
            </a:r>
            <a:r>
              <a:rPr lang="ja-JP" alt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 World</a:t>
            </a:r>
            <a:r>
              <a:rPr lang="ja-JP" alt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23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</a:t>
            </a:r>
            <a:r>
              <a:rPr lang="ja-JP" alt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 World</a:t>
            </a:r>
            <a:r>
              <a:rPr lang="ja-JP" alt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23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irb(main):003:0&gt; puts text</a:t>
            </a:r>
          </a:p>
          <a:p>
            <a:pPr lvl="1">
              <a:buNone/>
            </a:pP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Hello World</a:t>
            </a:r>
          </a:p>
          <a:p>
            <a:pPr lvl="1"/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15846"/>
            <a:ext cx="54210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&amp; Output: Input 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gets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instruction stores values that are entered from the keyboard (i.e., standard input device)</a:t>
            </a:r>
          </a:p>
          <a:p>
            <a:r>
              <a:rPr lang="en-US" dirty="0" smtClean="0"/>
              <a:t>Its format is very similar to </a:t>
            </a:r>
            <a:r>
              <a:rPr lang="en-US" b="1" dirty="0" smtClean="0"/>
              <a:t>puts</a:t>
            </a:r>
          </a:p>
          <a:p>
            <a:pPr>
              <a:buNone/>
            </a:pPr>
            <a:r>
              <a:rPr lang="en-US" sz="2800" b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6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</a:t>
            </a:r>
            <a:r>
              <a:rPr lang="en-US" sz="26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age_input</a:t>
            </a:r>
            <a:r>
              <a:rPr lang="en-US" sz="26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gets</a:t>
            </a:r>
          </a:p>
          <a:p>
            <a:r>
              <a:rPr lang="en-US" sz="2800" b="1" dirty="0" smtClean="0">
                <a:ea typeface="ＭＳ Ｐゴシック" pitchFamily="1" charset="-128"/>
                <a:cs typeface="ＭＳ Ｐゴシック" pitchFamily="1" charset="-128"/>
              </a:rPr>
              <a:t>gets</a:t>
            </a:r>
            <a:r>
              <a:rPr lang="en-US" sz="2800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stops the program and waits for the user to type</a:t>
            </a:r>
          </a:p>
          <a:p>
            <a:pPr lvl="1"/>
            <a:r>
              <a:rPr lang="en-US" sz="2300" dirty="0" smtClean="0">
                <a:ea typeface="ＭＳ Ｐゴシック" pitchFamily="1" charset="-128"/>
                <a:cs typeface="ＭＳ Ｐゴシック" pitchFamily="1" charset="-128"/>
              </a:rPr>
              <a:t>Type the </a:t>
            </a:r>
            <a:r>
              <a:rPr lang="en-US" sz="2300" b="1" dirty="0" smtClean="0">
                <a:ea typeface="ＭＳ Ｐゴシック" pitchFamily="1" charset="-128"/>
                <a:cs typeface="ＭＳ Ｐゴシック" pitchFamily="1" charset="-128"/>
              </a:rPr>
              <a:t>input</a:t>
            </a:r>
            <a:r>
              <a:rPr lang="en-US" sz="2300" dirty="0" smtClean="0">
                <a:ea typeface="ＭＳ Ｐゴシック" pitchFamily="1" charset="-128"/>
                <a:cs typeface="ＭＳ Ｐゴシック" pitchFamily="1" charset="-128"/>
              </a:rPr>
              <a:t>, then press enter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&amp; Output: Input 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gets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will store values as character strings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change the data from one class to another (i.e., a string into an integer), you need to explicitly perform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type (class) conversion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usually creating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new variable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of the appropriate class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8459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3200" b="1" dirty="0" smtClean="0">
                <a:ea typeface="ＭＳ Ｐゴシック" pitchFamily="1" charset="-128"/>
                <a:cs typeface="ＭＳ Ｐゴシック" pitchFamily="1" charset="-128"/>
              </a:rPr>
              <a:t>variable</a:t>
            </a:r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 is a single datum or an accumulation of data attached to a name</a:t>
            </a:r>
          </a:p>
          <a:p>
            <a:pPr lvl="1"/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The datum is (or data are) stored in memory</a:t>
            </a:r>
          </a:p>
          <a:p>
            <a:pPr lvl="1"/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The name is mostly </a:t>
            </a:r>
            <a:r>
              <a:rPr lang="en-US" sz="2900" b="1" dirty="0" smtClean="0">
                <a:ea typeface="ＭＳ Ｐゴシック" pitchFamily="1" charset="-128"/>
                <a:cs typeface="ＭＳ Ｐゴシック" pitchFamily="1" charset="-128"/>
              </a:rPr>
              <a:t>arbitrary</a:t>
            </a:r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 but should be chosen wisely</a:t>
            </a:r>
          </a:p>
          <a:p>
            <a:pPr lvl="2"/>
            <a:r>
              <a:rPr lang="en-US" sz="2600" dirty="0" smtClean="0">
                <a:ea typeface="ＭＳ Ｐゴシック" pitchFamily="1" charset="-128"/>
                <a:cs typeface="ＭＳ Ｐゴシック" pitchFamily="1" charset="-128"/>
              </a:rPr>
              <a:t>Variables can have almost any name</a:t>
            </a:r>
          </a:p>
          <a:p>
            <a:pPr lvl="2"/>
            <a:r>
              <a:rPr lang="en-US" sz="2600" dirty="0" smtClean="0">
                <a:ea typeface="ＭＳ Ｐゴシック" pitchFamily="1" charset="-128"/>
                <a:cs typeface="ＭＳ Ｐゴシック" pitchFamily="1" charset="-128"/>
              </a:rPr>
              <a:t>Names should improve the readability of the code</a:t>
            </a:r>
          </a:p>
          <a:p>
            <a:pPr lvl="2"/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61360" y="638536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Output: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gets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will store character 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</a:t>
            </a:r>
            <a:r>
              <a:rPr lang="en-US" sz="23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age_input</a:t>
            </a:r>
            <a:r>
              <a:rPr lang="en-US" sz="23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gets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If you typed 19, </a:t>
            </a:r>
            <a:r>
              <a:rPr lang="en-US" sz="2400" dirty="0" err="1" smtClean="0">
                <a:latin typeface="Courier New"/>
                <a:ea typeface="Courier New" pitchFamily="1" charset="0"/>
                <a:cs typeface="Courier New"/>
              </a:rPr>
              <a:t>age_input</a:t>
            </a:r>
            <a:r>
              <a:rPr lang="en-US" dirty="0" smtClean="0">
                <a:latin typeface="Courier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will be the  </a:t>
            </a:r>
            <a:r>
              <a:rPr lang="en-US" sz="2600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600" b="1" dirty="0" smtClean="0">
                <a:ea typeface="ＭＳ Ｐゴシック" pitchFamily="1" charset="-128"/>
                <a:cs typeface="ＭＳ Ｐゴシック" pitchFamily="1" charset="-128"/>
              </a:rPr>
              <a:t>string</a:t>
            </a:r>
            <a:r>
              <a:rPr lang="en-US" sz="2600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“19”</a:t>
            </a:r>
            <a:r>
              <a:rPr lang="en-US" altLang="ja-JP" sz="2600" dirty="0" smtClean="0">
                <a:ea typeface="ＭＳ Ｐゴシック" pitchFamily="1" charset="-128"/>
                <a:cs typeface="ＭＳ Ｐゴシック" pitchFamily="1" charset="-128"/>
              </a:rPr>
              <a:t>, NOT the number 19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convert “19” 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to 19, perform the following:</a:t>
            </a:r>
            <a:b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</a:br>
            <a:r>
              <a:rPr lang="en-US" sz="24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irb(main):002:0&gt; age = </a:t>
            </a:r>
            <a:r>
              <a:rPr lang="en-US" sz="24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age_input.to_i</a:t>
            </a:r>
            <a:endParaRPr lang="en-US" sz="24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to_i</a:t>
            </a:r>
            <a:r>
              <a:rPr lang="en-US" b="1" dirty="0" smtClean="0"/>
              <a:t> </a:t>
            </a:r>
            <a:r>
              <a:rPr lang="en-US" dirty="0" smtClean="0"/>
              <a:t>converts the contents of a variable to an integer</a:t>
            </a:r>
            <a:endParaRPr lang="en-US" sz="1900" dirty="0" smtClean="0">
              <a:latin typeface="Courier" pitchFamily="1" charset="0"/>
            </a:endParaRPr>
          </a:p>
          <a:p>
            <a:endParaRPr lang="en-US" altLang="ja-JP" sz="29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Programming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Syntax errors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refer to code that Ruby cannot execute</a:t>
            </a:r>
            <a:endParaRPr lang="en-US" sz="2200" dirty="0" smtClean="0">
              <a:latin typeface="Courier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</a:t>
            </a:r>
            <a:r>
              <a:rPr lang="en-US" sz="21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1 + 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21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Type Error: String can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r>
              <a:rPr lang="en-US" altLang="ja-JP" sz="21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t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be coerced into </a:t>
            </a:r>
            <a:r>
              <a:rPr lang="en-US" altLang="ja-JP" sz="21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Fixnum</a:t>
            </a:r>
            <a:endParaRPr lang="en-US" altLang="ja-JP" sz="21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from (irb):1:in 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r>
              <a:rPr lang="en-US" altLang="ja-JP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+</a:t>
            </a:r>
            <a:r>
              <a:rPr lang="ja-JP" alt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endParaRPr lang="en-US" altLang="ja-JP" sz="21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r>
              <a:rPr lang="en-US" sz="21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from (irb):1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Ruby stops execution and tells the location where it had to stop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Programming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Error messages can seem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unrelated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the problem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irb(main):002:0&gt; </a:t>
            </a:r>
            <a:r>
              <a:rPr lang="en-US" sz="22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hello</a:t>
            </a:r>
          </a:p>
          <a:p>
            <a:pPr lvl="1">
              <a:buNone/>
            </a:pPr>
            <a:r>
              <a:rPr lang="en-US" sz="22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NameError</a:t>
            </a: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: undefined local variable or method </a:t>
            </a:r>
            <a:r>
              <a:rPr lang="ja-JP" alt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‘</a:t>
            </a:r>
            <a:r>
              <a:rPr lang="en-US" altLang="ja-JP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</a:t>
            </a:r>
            <a:r>
              <a:rPr lang="ja-JP" alt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r>
              <a:rPr lang="en-US" altLang="ja-JP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for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main: Object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from (irb):2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Ruby assumed that </a:t>
            </a:r>
            <a:r>
              <a:rPr lang="en-US" dirty="0" smtClean="0">
                <a:latin typeface="Courier New"/>
                <a:ea typeface="ＭＳ Ｐゴシック" pitchFamily="1" charset="-128"/>
                <a:cs typeface="Courier New"/>
              </a:rPr>
              <a:t>hello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was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variable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since strings have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Programming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Ruby cannot catch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logic errors 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/>
              <a:t>The program runs, but the results are incorrect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Logic errors are often harder to find because the error’s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location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 is not given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common logic error involves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integer division</a:t>
            </a:r>
          </a:p>
          <a:p>
            <a:pPr lvl="1"/>
            <a:r>
              <a:rPr lang="en-US" dirty="0" smtClean="0"/>
              <a:t>Ruby performs integer division correctly, but m</a:t>
            </a:r>
            <a:r>
              <a:rPr lang="en-US" dirty="0" smtClean="0">
                <a:ea typeface="ＭＳ Ｐゴシック" pitchFamily="1" charset="-128"/>
              </a:rPr>
              <a:t>any casual users expect a different result</a:t>
            </a:r>
            <a:endParaRPr lang="en-US" sz="1800" dirty="0" smtClean="0">
              <a:latin typeface="Courier" pitchFamily="1" charset="0"/>
              <a:ea typeface="ＭＳ Ｐゴシック" pitchFamily="1" charset="-128"/>
            </a:endParaRPr>
          </a:p>
          <a:p>
            <a:pPr lvl="1">
              <a:buNone/>
            </a:pPr>
            <a:r>
              <a:rPr lang="en-US" b="1" dirty="0" smtClean="0">
                <a:latin typeface="Courier" pitchFamily="1" charset="0"/>
              </a:rPr>
              <a:t>	</a:t>
            </a:r>
            <a:r>
              <a:rPr lang="en-US" sz="2100" dirty="0" smtClean="0">
                <a:latin typeface="Courier New"/>
                <a:cs typeface="Courier New"/>
              </a:rPr>
              <a:t>irb(main):003:0&gt; 5/2</a:t>
            </a:r>
          </a:p>
          <a:p>
            <a:pPr lvl="1">
              <a:buNone/>
            </a:pPr>
            <a:r>
              <a:rPr lang="en-US" sz="2100" dirty="0" smtClean="0">
                <a:latin typeface="Courier New"/>
                <a:cs typeface="Courier New"/>
              </a:rPr>
              <a:t>	=&gt; 2</a:t>
            </a:r>
          </a:p>
          <a:p>
            <a:pPr lvl="2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result of 2.5 may be expected, but it would not be an integer</a:t>
            </a:r>
            <a:endParaRPr lang="en-US" sz="2000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altLang="ja-JP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680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Data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2684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Ruby always tries to keep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same data class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all of its operands</a:t>
            </a:r>
          </a:p>
          <a:p>
            <a:pPr lvl="1"/>
            <a:r>
              <a:rPr lang="en-US" dirty="0" smtClean="0"/>
              <a:t>Ruby will convert data classes when it has different ones in the </a:t>
            </a:r>
            <a:r>
              <a:rPr lang="en-US" b="1" dirty="0" smtClean="0"/>
              <a:t>same arithmetic operation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get a decimal from the previous example, add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float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or perform an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explicit conversion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None/>
            </a:pPr>
            <a:r>
              <a:rPr 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irb(main):003:0&gt; 1.0*5/2</a:t>
            </a:r>
          </a:p>
          <a:p>
            <a:pPr>
              <a:lnSpc>
                <a:spcPct val="90000"/>
              </a:lnSpc>
              <a:buNone/>
            </a:pPr>
            <a:r>
              <a:rPr 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2.5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buNone/>
            </a:pPr>
            <a:endParaRPr lang="en-US" b="1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049717" cy="52684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However, some data classes cannot be converted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Ruby will either create an </a:t>
            </a:r>
            <a:r>
              <a:rPr lang="en-US" b="1" dirty="0" smtClean="0"/>
              <a:t>error condition</a:t>
            </a:r>
            <a:r>
              <a:rPr lang="en-US" dirty="0" smtClean="0"/>
              <a:t>, or worse, produce an </a:t>
            </a:r>
            <a:r>
              <a:rPr lang="en-US" b="1" dirty="0" smtClean="0"/>
              <a:t>incorrect result</a:t>
            </a:r>
            <a:endParaRPr lang="en-US" sz="2200" dirty="0" smtClean="0">
              <a:latin typeface="Courier" pitchFamily="1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irb(main):002:0&gt; </a:t>
            </a:r>
            <a:r>
              <a:rPr lang="en-US" sz="2588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x</a:t>
            </a:r>
            <a:r>
              <a:rPr 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ja-JP" alt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hello</a:t>
            </a:r>
            <a:r>
              <a:rPr lang="ja-JP" alt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r>
              <a:rPr lang="en-US" altLang="ja-JP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.</a:t>
            </a:r>
            <a:r>
              <a:rPr lang="en-US" altLang="ja-JP" sz="2588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to_i</a:t>
            </a:r>
            <a:endParaRPr lang="en-US" altLang="ja-JP" sz="2588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588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=&gt; 0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588" b="1" dirty="0" smtClean="0">
                <a:latin typeface="Courier New" pitchFamily="1" charset="0"/>
                <a:cs typeface="Courier New" pitchFamily="1" charset="0"/>
              </a:rPr>
              <a:t>NOTE possible version dependency!!!</a:t>
            </a:r>
            <a:endParaRPr lang="en-US" sz="2588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variable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is data attached to a name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There are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common guidelines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follow when creating variable names</a:t>
            </a: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Constants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are “variables”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 (really 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values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) that never change</a:t>
            </a: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Programs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use various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methods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(operators and functions) available in each of the data classes to perform operations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Ruby has many classes of operators and methods to perform math and other operations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8080" y="647680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puts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command is used to generate output on the screen (i.e., standard out)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gets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command is used to obtain  information from the keyboard (i.e., standard in)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puts</a:t>
            </a:r>
            <a:endParaRPr lang="en-US" sz="35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gets</a:t>
            </a:r>
            <a:endParaRPr lang="en-US" sz="35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957465"/>
            <a:ext cx="8077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Three types of programming errors are </a:t>
            </a:r>
            <a:r>
              <a:rPr lang="en-US" sz="2900" b="1" dirty="0" smtClean="0">
                <a:ea typeface="ＭＳ Ｐゴシック" pitchFamily="1" charset="-128"/>
                <a:cs typeface="ＭＳ Ｐゴシック" pitchFamily="1" charset="-128"/>
              </a:rPr>
              <a:t>syntax errors</a:t>
            </a:r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sz="2900" b="1" dirty="0" smtClean="0">
                <a:ea typeface="ＭＳ Ｐゴシック" pitchFamily="1" charset="-128"/>
                <a:cs typeface="ＭＳ Ｐゴシック" pitchFamily="1" charset="-128"/>
              </a:rPr>
              <a:t>logic errors</a:t>
            </a:r>
            <a:r>
              <a:rPr lang="en-US" sz="2900" dirty="0" smtClean="0">
                <a:ea typeface="ＭＳ Ｐゴシック" pitchFamily="1" charset="-128"/>
                <a:cs typeface="ＭＳ Ｐゴシック" pitchFamily="1" charset="-128"/>
              </a:rPr>
              <a:t>, and </a:t>
            </a:r>
            <a:r>
              <a:rPr lang="en-US" sz="2900" b="1" dirty="0" smtClean="0">
                <a:ea typeface="ＭＳ Ｐゴシック" pitchFamily="1" charset="-128"/>
                <a:cs typeface="ＭＳ Ｐゴシック" pitchFamily="1" charset="-128"/>
              </a:rPr>
              <a:t>type errors</a:t>
            </a:r>
            <a:endParaRPr lang="en-US" sz="29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Ruby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Use the format </a:t>
            </a:r>
            <a:r>
              <a:rPr lang="en-US" b="1" dirty="0" err="1" smtClean="0">
                <a:ea typeface="ＭＳ Ｐゴシック" pitchFamily="1" charset="-128"/>
                <a:cs typeface="ＭＳ Ｐゴシック" pitchFamily="1" charset="-128"/>
              </a:rPr>
              <a:t>variable_name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= value</a:t>
            </a:r>
          </a:p>
          <a:p>
            <a:r>
              <a:rPr lang="en-US" dirty="0" smtClean="0"/>
              <a:t>This format also</a:t>
            </a:r>
            <a:r>
              <a:rPr lang="en-US" b="1" dirty="0" smtClean="0"/>
              <a:t> initializes </a:t>
            </a:r>
            <a:r>
              <a:rPr lang="en-US" dirty="0" smtClean="0"/>
              <a:t>variable data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irb(main):001:0&gt; a = 4</a:t>
            </a:r>
          </a:p>
          <a:p>
            <a:pPr>
              <a:buNone/>
            </a:pP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	=&gt; 4</a:t>
            </a:r>
            <a:b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</a:b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irb(main):002:0&gt; </a:t>
            </a:r>
            <a:r>
              <a:rPr lang="en-US" sz="2800" dirty="0" err="1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b</a:t>
            </a: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= 3</a:t>
            </a:r>
          </a:p>
          <a:p>
            <a:pPr>
              <a:buNone/>
            </a:pPr>
            <a:r>
              <a:rPr lang="en-US" sz="28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	=&gt; 3 </a:t>
            </a:r>
          </a:p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2800" b="1" dirty="0" smtClean="0">
                <a:ea typeface="ＭＳ Ｐゴシック" pitchFamily="1" charset="-128"/>
                <a:cs typeface="ＭＳ Ｐゴシック" pitchFamily="1" charset="-128"/>
              </a:rPr>
              <a:t>equal sign (=)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assigns the right-hand side to the variables in the left hand side</a:t>
            </a:r>
            <a:endParaRPr lang="en-US" sz="2800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buNone/>
            </a:pPr>
            <a:endParaRPr lang="en-US" sz="28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Common Standards for Variable Names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070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Cannot start with an integer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Ex: </a:t>
            </a:r>
            <a:r>
              <a:rPr lang="en-US" i="1" dirty="0" smtClean="0">
                <a:ea typeface="ＭＳ Ｐゴシック" pitchFamily="1" charset="-128"/>
              </a:rPr>
              <a:t>bank1</a:t>
            </a:r>
            <a:r>
              <a:rPr lang="en-US" dirty="0" smtClean="0">
                <a:ea typeface="ＭＳ Ｐゴシック" pitchFamily="1" charset="-128"/>
              </a:rPr>
              <a:t>, not </a:t>
            </a:r>
            <a:r>
              <a:rPr lang="en-US" i="1" dirty="0" smtClean="0">
                <a:ea typeface="ＭＳ Ｐゴシック" pitchFamily="1" charset="-128"/>
              </a:rPr>
              <a:t>1bank</a:t>
            </a:r>
          </a:p>
          <a:p>
            <a:r>
              <a:rPr lang="en-US" dirty="0" smtClean="0"/>
              <a:t>Should avoid having special characters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Ex</a:t>
            </a:r>
            <a:r>
              <a:rPr lang="en-US" b="1" i="1" dirty="0" smtClean="0">
                <a:ea typeface="ＭＳ Ｐゴシック" pitchFamily="1" charset="-128"/>
              </a:rPr>
              <a:t>:</a:t>
            </a:r>
            <a:r>
              <a:rPr lang="en-US" b="1" dirty="0" smtClean="0">
                <a:ea typeface="ＭＳ Ｐゴシック" pitchFamily="1" charset="-128"/>
              </a:rPr>
              <a:t> </a:t>
            </a:r>
            <a:r>
              <a:rPr lang="en-US" i="1" dirty="0" err="1" smtClean="0">
                <a:ea typeface="ＭＳ Ｐゴシック" pitchFamily="1" charset="-128"/>
              </a:rPr>
              <a:t>money_spent</a:t>
            </a:r>
            <a:r>
              <a:rPr lang="en-US" dirty="0" smtClean="0">
                <a:ea typeface="ＭＳ Ｐゴシック" pitchFamily="1" charset="-128"/>
              </a:rPr>
              <a:t>, not </a:t>
            </a:r>
            <a:r>
              <a:rPr lang="en-US" i="1" dirty="0" smtClean="0">
                <a:ea typeface="ＭＳ Ｐゴシック" pitchFamily="1" charset="-128"/>
              </a:rPr>
              <a:t>$_spent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Special characters have specific uses in many languages, including Ruby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2684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Should explain the data they stand for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Ex:</a:t>
            </a:r>
            <a:r>
              <a:rPr lang="en-US" b="1" i="1" dirty="0" smtClean="0">
                <a:ea typeface="ＭＳ Ｐゴシック" pitchFamily="1" charset="-128"/>
              </a:rPr>
              <a:t> </a:t>
            </a:r>
            <a:r>
              <a:rPr lang="en-US" i="1" dirty="0" smtClean="0">
                <a:ea typeface="ＭＳ Ｐゴシック" pitchFamily="1" charset="-128"/>
              </a:rPr>
              <a:t>balance</a:t>
            </a:r>
            <a:r>
              <a:rPr lang="en-US" dirty="0" smtClean="0">
                <a:ea typeface="ＭＳ Ｐゴシック" pitchFamily="1" charset="-128"/>
              </a:rPr>
              <a:t>, not </a:t>
            </a:r>
            <a:r>
              <a:rPr lang="en-US" i="1" dirty="0" err="1" smtClean="0">
                <a:ea typeface="ＭＳ Ｐゴシック" pitchFamily="1" charset="-128"/>
              </a:rPr>
              <a:t>b</a:t>
            </a:r>
            <a:endParaRPr lang="en-US" i="1" dirty="0" smtClean="0"/>
          </a:p>
          <a:p>
            <a:r>
              <a:rPr lang="en-US" dirty="0" smtClean="0"/>
              <a:t>Should complement the programming language style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Ex: </a:t>
            </a:r>
            <a:r>
              <a:rPr lang="en-US" i="1" dirty="0" err="1" smtClean="0">
                <a:ea typeface="ＭＳ Ｐゴシック" pitchFamily="1" charset="-128"/>
              </a:rPr>
              <a:t>check_balance</a:t>
            </a:r>
            <a:r>
              <a:rPr lang="en-US" dirty="0" smtClean="0">
                <a:ea typeface="ＭＳ Ｐゴシック" pitchFamily="1" charset="-128"/>
              </a:rPr>
              <a:t>, not  </a:t>
            </a:r>
            <a:r>
              <a:rPr lang="en-US" i="1" dirty="0" err="1" smtClean="0">
                <a:ea typeface="ＭＳ Ｐゴシック" pitchFamily="1" charset="-128"/>
              </a:rPr>
              <a:t>checkBalance</a:t>
            </a:r>
            <a:r>
              <a:rPr lang="en-US" b="1" dirty="0" smtClean="0">
                <a:ea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</a:rPr>
              <a:t>or </a:t>
            </a:r>
            <a:r>
              <a:rPr lang="en-US" i="1" dirty="0" err="1" smtClean="0">
                <a:ea typeface="ＭＳ Ｐゴシック" pitchFamily="1" charset="-128"/>
              </a:rPr>
              <a:t>checkbalance</a:t>
            </a:r>
            <a:endParaRPr lang="en-US" i="1" dirty="0" smtClean="0">
              <a:ea typeface="ＭＳ Ｐゴシック" pitchFamily="1" charset="-128"/>
            </a:endParaRPr>
          </a:p>
          <a:p>
            <a:pPr lvl="2"/>
            <a:r>
              <a:rPr lang="en-US" dirty="0" smtClean="0">
                <a:ea typeface="ＭＳ Ｐゴシック" pitchFamily="1" charset="-128"/>
              </a:rPr>
              <a:t>Names with </a:t>
            </a:r>
            <a:r>
              <a:rPr lang="en-US" b="1" dirty="0" smtClean="0">
                <a:ea typeface="ＭＳ Ｐゴシック" pitchFamily="1" charset="-128"/>
              </a:rPr>
              <a:t>underscores</a:t>
            </a:r>
            <a:r>
              <a:rPr lang="en-US" dirty="0" smtClean="0">
                <a:ea typeface="ＭＳ Ｐゴシック" pitchFamily="1" charset="-128"/>
              </a:rPr>
              <a:t> match Ruby’</a:t>
            </a:r>
            <a:r>
              <a:rPr lang="en-US" altLang="ja-JP" dirty="0" smtClean="0">
                <a:ea typeface="ＭＳ Ｐゴシック" pitchFamily="1" charset="-128"/>
              </a:rPr>
              <a:t>s style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Last two names are different because names are </a:t>
            </a:r>
            <a:r>
              <a:rPr lang="en-US" b="1" dirty="0" smtClean="0">
                <a:ea typeface="ＭＳ Ｐゴシック" pitchFamily="1" charset="-128"/>
              </a:rPr>
              <a:t>case sensitive</a:t>
            </a:r>
          </a:p>
          <a:p>
            <a:pPr lvl="2"/>
            <a:endParaRPr lang="en-US" altLang="ja-JP" dirty="0" smtClean="0">
              <a:ea typeface="ＭＳ Ｐゴシック" pitchFamily="1" charset="-128"/>
            </a:endParaRPr>
          </a:p>
          <a:p>
            <a:pPr lvl="1"/>
            <a:endParaRPr lang="en-US" i="1" dirty="0" smtClean="0">
              <a:ea typeface="ＭＳ Ｐゴシック" pitchFamily="1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21921" y="6370126"/>
            <a:ext cx="3063240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Most programming languages assign the variable’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s data to 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an address in memory</a:t>
            </a:r>
          </a:p>
          <a:p>
            <a:pPr lvl="1"/>
            <a:r>
              <a:rPr lang="en-US" dirty="0" smtClean="0"/>
              <a:t>The programmer does not need to decide the location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121248" y="3396838"/>
            <a:ext cx="5235773" cy="1975924"/>
            <a:chOff x="1675454" y="3861473"/>
            <a:chExt cx="4771340" cy="1386502"/>
          </a:xfrm>
        </p:grpSpPr>
        <p:sp>
          <p:nvSpPr>
            <p:cNvPr id="5" name="TextBox 9"/>
            <p:cNvSpPr txBox="1">
              <a:spLocks noChangeArrowheads="1"/>
            </p:cNvSpPr>
            <p:nvPr/>
          </p:nvSpPr>
          <p:spPr bwMode="auto">
            <a:xfrm>
              <a:off x="1675454" y="4988815"/>
              <a:ext cx="4755852" cy="259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w Cen MT"/>
                  <a:cs typeface="Tw Cen MT"/>
                </a:rPr>
                <a:t>Memory – Figure 3.2</a:t>
              </a:r>
              <a:endParaRPr lang="en-US" dirty="0">
                <a:latin typeface="Tw Cen MT"/>
                <a:cs typeface="Tw Cen MT"/>
              </a:endParaRP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691327" y="3861473"/>
              <a:ext cx="4755467" cy="1126870"/>
              <a:chOff x="1691327" y="3861473"/>
              <a:chExt cx="4755467" cy="11268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691327" y="3861473"/>
                <a:ext cx="4755467" cy="112687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2"/>
                  </a:gs>
                </a:gsLst>
                <a:lin ang="16200000" scaled="0"/>
                <a:tileRect/>
              </a:gra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76980" y="3861473"/>
                <a:ext cx="1295214" cy="112687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</a:rPr>
                  <a:t>variable_2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5919" y="3861473"/>
                <a:ext cx="1180930" cy="112687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</a:rPr>
                  <a:t>variable_1</a:t>
                </a:r>
              </a:p>
            </p:txBody>
          </p:sp>
        </p:grp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Constants are “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v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ariables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” that are assigned a value that “cannot” be changed</a:t>
            </a:r>
          </a:p>
          <a:p>
            <a:pPr lvl="1"/>
            <a:r>
              <a:rPr lang="en-US" dirty="0" smtClean="0"/>
              <a:t>Constant names contain only capital letters</a:t>
            </a:r>
          </a:p>
          <a:p>
            <a:pPr lvl="1"/>
            <a:r>
              <a:rPr lang="en-US" dirty="0" smtClean="0"/>
              <a:t>Ex: PI or PAI for 3.14159286 (</a:t>
            </a:r>
            <a:r>
              <a:rPr lang="en-US" sz="2400" dirty="0" smtClean="0">
                <a:latin typeface="Symbol" pitchFamily="1" charset="2"/>
                <a:ea typeface="ＭＳ Ｐゴシック" pitchFamily="1" charset="-128"/>
              </a:rPr>
              <a:t>p) </a:t>
            </a:r>
            <a:r>
              <a:rPr lang="en-US" dirty="0" smtClean="0"/>
              <a:t>; </a:t>
            </a:r>
            <a:r>
              <a:rPr lang="en-US" i="1" dirty="0" smtClean="0"/>
              <a:t>C</a:t>
            </a:r>
            <a:r>
              <a:rPr lang="en-US" dirty="0" smtClean="0"/>
              <a:t> for speed of light constant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Variables can represent words, numbers, and other entities depending on their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data classes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data class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indicates the properties of the data stored in a variable</a:t>
            </a:r>
            <a:endParaRPr lang="en-US" altLang="ja-JP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The nomenclature “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Data Type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” is used in non-object oriented languages</a:t>
            </a:r>
          </a:p>
          <a:p>
            <a:pPr lvl="1"/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The notion of “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Class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” has far more reaching meaning than “</a:t>
            </a:r>
            <a:r>
              <a:rPr lang="en-US" altLang="ja-JP" b="1" dirty="0" smtClean="0">
                <a:ea typeface="ＭＳ Ｐゴシック" pitchFamily="1" charset="-128"/>
                <a:cs typeface="ＭＳ Ｐゴシック" pitchFamily="1" charset="-128"/>
              </a:rPr>
              <a:t>Type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”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Specify the domain of valid values of variables</a:t>
            </a:r>
          </a:p>
          <a:p>
            <a:r>
              <a:rPr lang="en-US" dirty="0" smtClean="0"/>
              <a:t>Determine the amount of memory allocated</a:t>
            </a:r>
          </a:p>
          <a:p>
            <a:r>
              <a:rPr lang="en-US" dirty="0" smtClean="0"/>
              <a:t>Determine the operations allowed for (or on) it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Integers (</a:t>
            </a:r>
            <a:r>
              <a:rPr lang="en-US" dirty="0" err="1" smtClean="0"/>
              <a:t>Fixnum</a:t>
            </a:r>
            <a:r>
              <a:rPr lang="en-US" dirty="0" smtClean="0"/>
              <a:t> and </a:t>
            </a:r>
            <a:r>
              <a:rPr lang="en-US" dirty="0" err="1" smtClean="0"/>
              <a:t>Bignum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Floats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Many more… Stay tuned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Data classes can: </a:t>
            </a:r>
            <a:endParaRPr lang="en-US" sz="25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Data classes in </a:t>
            </a:r>
            <a:r>
              <a:rPr lang="en-US" sz="2500" dirty="0" smtClean="0"/>
              <a:t>Ruby</a:t>
            </a:r>
            <a:r>
              <a:rPr lang="en-US" sz="2500" b="0" dirty="0" smtClean="0"/>
              <a:t> include: </a:t>
            </a:r>
            <a:endParaRPr lang="en-US" sz="2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 in Ruby: </a:t>
            </a:r>
            <a:r>
              <a:rPr lang="en-US" dirty="0" err="1" smtClean="0"/>
              <a:t>Fixnum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numbers in </a:t>
            </a:r>
            <a:r>
              <a:rPr lang="en-US" b="1" dirty="0" smtClean="0"/>
              <a:t>integer range </a:t>
            </a:r>
            <a:r>
              <a:rPr lang="en-US" dirty="0" smtClean="0"/>
              <a:t>and their negatives</a:t>
            </a:r>
          </a:p>
          <a:p>
            <a:r>
              <a:rPr lang="en-US" dirty="0" smtClean="0"/>
              <a:t>Integer values range from </a:t>
            </a:r>
            <a:r>
              <a:rPr lang="en-US" b="1" dirty="0" smtClean="0"/>
              <a:t>-2,147,483,648</a:t>
            </a:r>
            <a:r>
              <a:rPr lang="en-US" dirty="0" smtClean="0"/>
              <a:t> to </a:t>
            </a:r>
            <a:r>
              <a:rPr lang="en-US" b="1" dirty="0" smtClean="0"/>
              <a:t>2,147,483,647</a:t>
            </a:r>
            <a:r>
              <a:rPr lang="en-US" dirty="0" smtClean="0"/>
              <a:t> in a </a:t>
            </a:r>
            <a:r>
              <a:rPr lang="en-US" b="1" dirty="0" smtClean="0"/>
              <a:t>32-bit system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Standard in almost all languages</a:t>
            </a:r>
          </a:p>
          <a:p>
            <a:pPr lvl="1"/>
            <a:r>
              <a:rPr lang="en-US" b="1" dirty="0" smtClean="0">
                <a:ea typeface="ＭＳ Ｐゴシック" pitchFamily="1" charset="-128"/>
              </a:rPr>
              <a:t>Note</a:t>
            </a:r>
            <a:r>
              <a:rPr lang="en-US" dirty="0" smtClean="0">
                <a:ea typeface="ＭＳ Ｐゴシック" pitchFamily="1" charset="-128"/>
              </a:rPr>
              <a:t>: asymmetry between the positive and negative numbers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591</TotalTime>
  <Words>1301</Words>
  <Application>Microsoft Office PowerPoint</Application>
  <PresentationFormat>On-screen Show (4:3)</PresentationFormat>
  <Paragraphs>234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Student presentation</vt:lpstr>
      <vt:lpstr>Chapter 3:  Core Programming Elements</vt:lpstr>
      <vt:lpstr>Variables </vt:lpstr>
      <vt:lpstr>Variables in Ruby </vt:lpstr>
      <vt:lpstr>Common Standards for Variable Names </vt:lpstr>
      <vt:lpstr>Variables </vt:lpstr>
      <vt:lpstr>Variables </vt:lpstr>
      <vt:lpstr>Data Classes </vt:lpstr>
      <vt:lpstr>Data Classes</vt:lpstr>
      <vt:lpstr>Data Classes in Ruby: Fixnum </vt:lpstr>
      <vt:lpstr>Data Classes in Ruby: Integers </vt:lpstr>
      <vt:lpstr>Data Classes in Ruby: Float </vt:lpstr>
      <vt:lpstr>Data Classes in Ruby: Strings</vt:lpstr>
      <vt:lpstr>Basic Arithmetic Operators </vt:lpstr>
      <vt:lpstr>Basic Arithmetic Operators </vt:lpstr>
      <vt:lpstr>Advanced Mathematical Functions </vt:lpstr>
      <vt:lpstr>Use of Methods </vt:lpstr>
      <vt:lpstr>Input &amp; Output: Direct Output </vt:lpstr>
      <vt:lpstr>Input &amp; Output: Input Using Variables</vt:lpstr>
      <vt:lpstr>Input &amp; Output: Input Using Variables</vt:lpstr>
      <vt:lpstr>Input &amp; Output: Conversion</vt:lpstr>
      <vt:lpstr>Common Programming Errors</vt:lpstr>
      <vt:lpstr>Common Programming Errors</vt:lpstr>
      <vt:lpstr>Common Programming Errors</vt:lpstr>
      <vt:lpstr>Mixing Data Classes</vt:lpstr>
      <vt:lpstr>Summary</vt:lpstr>
      <vt:lpstr>Summary </vt:lpstr>
    </vt:vector>
  </TitlesOfParts>
  <Company>Georgetown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introduction to Computer Science</dc:title>
  <dc:creator>Sarah Chang</dc:creator>
  <cp:lastModifiedBy>Gideon</cp:lastModifiedBy>
  <cp:revision>13</cp:revision>
  <dcterms:created xsi:type="dcterms:W3CDTF">2012-07-10T14:22:35Z</dcterms:created>
  <dcterms:modified xsi:type="dcterms:W3CDTF">2013-02-08T00:33:46Z</dcterms:modified>
</cp:coreProperties>
</file>