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31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8" r:id="rId25"/>
    <p:sldId id="287" r:id="rId26"/>
    <p:sldId id="289" r:id="rId27"/>
    <p:sldId id="290" r:id="rId28"/>
    <p:sldId id="291" r:id="rId29"/>
    <p:sldId id="29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59" d="100"/>
          <a:sy n="59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644700D-C5B4-4F6A-9EFB-2BA64B4C4BD3}" type="datetimeFigureOut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455EAB8-0D45-4048-ACE1-65304F39A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43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677A05-85EF-41B9-8525-21A22C807B5C}" type="slidenum">
              <a:rPr lang="en-US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Beginning course details and/or books/materials needed for a class/project.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768F64E-DE72-4389-902D-CE18FEB858DA}" type="slidenum">
              <a:rPr lang="en-US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A schedule design for optional periods of time/objectives. 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FA2780-DF63-4956-A916-D4A7810C7063}" type="slidenum">
              <a:rPr lang="en-US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39D9BC-794E-4890-A78F-4B52CC670A6B}" type="datetime8">
              <a:rPr lang="en-US"/>
              <a:pPr>
                <a:defRPr/>
              </a:pPr>
              <a:t>4/17/2013 9:34 AM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742AB65-3C1B-45A1-8342-6B717CF7E2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8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4B154-0D07-4A28-927F-959ED45AEDA5}" type="datetime8">
              <a:rPr lang="en-US"/>
              <a:pPr>
                <a:defRPr/>
              </a:pPr>
              <a:t>4/17/2013 9:34 AM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691D2-836D-4FCC-AE65-E09999ADEA37}" type="slidenum">
              <a:rPr lang="en-US"/>
              <a:pPr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1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4C44D-6B23-4999-B4B7-A2DC706DCEE8}" type="datetime8">
              <a:rPr lang="en-US"/>
              <a:pPr>
                <a:defRPr/>
              </a:pPr>
              <a:t>4/17/2013 9:34 AM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06C98-5E92-4F3A-90D9-2EAAD86FD3CA}" type="slidenum">
              <a:rPr lang="en-US"/>
              <a:pPr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8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6049-33BD-4B4A-9AF7-6C5381829D22}" type="datetime8">
              <a:rPr lang="en-US"/>
              <a:pPr>
                <a:defRPr/>
              </a:pPr>
              <a:t>4/17/2013 9:34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20F5B1-35D6-46AC-B4B4-EB3152E24E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4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C6252-2988-4CBF-94C2-973C8ED6378F}" type="datetime8">
              <a:rPr lang="en-US"/>
              <a:pPr>
                <a:defRPr/>
              </a:pPr>
              <a:t>4/17/2013 9:34 AM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8641B65-0034-4F9A-86B7-37095A2AED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672FEB6-DEC8-4013-A0F9-89BB34546E50}" type="datetime8">
              <a:rPr lang="en-US"/>
              <a:pPr>
                <a:defRPr/>
              </a:pPr>
              <a:t>4/17/2013 9:34 AM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16BC0F-3F05-4591-AD02-4DBAF57E2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7568958-3DB9-4E8A-BD11-9DB824BE2515}" type="datetime8">
              <a:rPr lang="en-US"/>
              <a:pPr>
                <a:defRPr/>
              </a:pPr>
              <a:t>4/17/2013 9:34 AM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A2814D1-2807-4866-BC4A-C94AB9EB8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4D147-9310-4F42-AF91-22BA2BA8BFA7}" type="datetime8">
              <a:rPr lang="en-US"/>
              <a:pPr>
                <a:defRPr/>
              </a:pPr>
              <a:t>4/17/2013 9:34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906EF75-60AA-44AE-8232-F5A122451B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43CF1-7B50-439C-ABB3-96CD483C8806}" type="datetime8">
              <a:rPr lang="en-US"/>
              <a:pPr>
                <a:defRPr/>
              </a:pPr>
              <a:t>4/17/2013 9:34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3B7DB5F-6C67-4D49-9E16-7D08345BF4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penci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55775"/>
            <a:ext cx="1614488" cy="2144713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D0705-602B-4323-A9C8-56C1502A8955}" type="datetime8">
              <a:rPr lang="en-US"/>
              <a:pPr>
                <a:defRPr/>
              </a:pPr>
              <a:t>4/17/2013 9:34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0CE685E-285A-4757-870B-867429928D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9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0DE9C04-335F-4810-9258-BB973E992BED}" type="datetime8">
              <a:rPr lang="en-US"/>
              <a:pPr>
                <a:defRPr/>
              </a:pPr>
              <a:t>4/17/2013 9:34 AM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425DF74-0587-41F3-AF03-F4E30DAFA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7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2F003A-EE78-48D6-A82A-FD47C5DAAE97}" type="datetime8">
              <a:rPr lang="en-US"/>
              <a:pPr>
                <a:defRPr/>
              </a:pPr>
              <a:t>4/17/2013 9:34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a-DK"/>
              <a:t>(c) 2012 Ophir Frieder et 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49C7B5-ED5B-4EE2-A771-4A90F3A22092}" type="slidenum">
              <a:rPr lang="en-US"/>
              <a:pPr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16" r:id="rId10"/>
    <p:sldLayoutId id="2147483726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C32D2E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84AA33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CHAPTER 4: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111" dirty="0" smtClean="0">
                <a:solidFill>
                  <a:schemeClr val="accent1">
                    <a:lumMod val="75000"/>
                  </a:schemeClr>
                </a:solidFill>
              </a:rPr>
              <a:t>Conditional Structures	</a:t>
            </a:r>
            <a:endParaRPr lang="en-US" sz="311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r>
              <a:rPr lang="en-US" smtClean="0"/>
              <a:t>Introduction to Computer Science Using Ruby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Conditional Flow: </a:t>
            </a:r>
            <a:r>
              <a:rPr lang="en-US" sz="3800" i="1" smtClean="0"/>
              <a:t>If-Then-Else</a:t>
            </a:r>
            <a:r>
              <a:rPr lang="en-US" sz="3800" smtClean="0"/>
              <a:t>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Provides a </a:t>
            </a:r>
            <a:r>
              <a:rPr lang="en-US" b="1" smtClean="0">
                <a:ea typeface="ＭＳ Ｐゴシック" pitchFamily="34" charset="-128"/>
              </a:rPr>
              <a:t>second flow option</a:t>
            </a:r>
          </a:p>
          <a:p>
            <a:pPr lvl="1"/>
            <a:r>
              <a:rPr lang="en-US" sz="2800" smtClean="0"/>
              <a:t>If the original condition is not met, then the second flow option is taken (Example 4.5)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(condition)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		2 </a:t>
            </a:r>
            <a:r>
              <a:rPr lang="en-US" sz="2000" i="1" smtClean="0">
                <a:latin typeface="Courier New" pitchFamily="49" charset="0"/>
                <a:cs typeface="Courier New" pitchFamily="49" charset="0"/>
              </a:rPr>
              <a:t># section 1 executes if true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		3 </a:t>
            </a: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		4 </a:t>
            </a:r>
            <a:r>
              <a:rPr lang="en-US" sz="2000" i="1" smtClean="0">
                <a:latin typeface="Courier New" pitchFamily="49" charset="0"/>
                <a:cs typeface="Courier New" pitchFamily="49" charset="0"/>
              </a:rPr>
              <a:t># section 2 executes if false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		5 </a:t>
            </a: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800" smtClean="0"/>
          </a:p>
          <a:p>
            <a:pPr lvl="1"/>
            <a:endParaRPr lang="en-US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/>
          <a:lstStyle/>
          <a:p>
            <a:r>
              <a:rPr lang="en-US" sz="3200" smtClean="0"/>
              <a:t>Example of Program that Determines Prices of Movie Tickets (Example 4.6)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62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"Enter the customer's age: </a:t>
            </a:r>
            <a:r>
              <a:rPr lang="ja-JP" alt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“</a:t>
            </a:r>
            <a:endParaRPr lang="en-US" altLang="ja-JP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2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Get an integer age value from the user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age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gets.to_i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4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5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Determine the cost based on age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6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if (age &lt;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7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9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8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else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9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18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10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11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12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Print out the final cost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"Ticket cost: "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cost.to_s</a:t>
            </a:r>
            <a:endParaRPr lang="en-US" dirty="0"/>
          </a:p>
        </p:txBody>
      </p:sp>
      <p:sp>
        <p:nvSpPr>
          <p:cNvPr id="2253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If-Else</a:t>
            </a:r>
            <a:r>
              <a:rPr lang="en-US" smtClean="0"/>
              <a:t> Statement Logic Flow</a:t>
            </a:r>
            <a:endParaRPr lang="en-US" i="1" smtClean="0"/>
          </a:p>
        </p:txBody>
      </p:sp>
      <p:pic>
        <p:nvPicPr>
          <p:cNvPr id="5" name="Picture 3" descr="if-else-statements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08" r="-5908"/>
          <a:stretch>
            <a:fillRect/>
          </a:stretch>
        </p:blipFill>
        <p:spPr>
          <a:xfrm>
            <a:off x="4419600" y="1676400"/>
            <a:ext cx="4275138" cy="5029200"/>
          </a:xfrm>
        </p:spPr>
      </p:pic>
      <p:sp>
        <p:nvSpPr>
          <p:cNvPr id="2" name="Text Placeholder 1"/>
          <p:cNvSpPr>
            <a:spLocks noGrp="1"/>
          </p:cNvSpPr>
          <p:nvPr>
            <p:ph sz="quarter" idx="2"/>
          </p:nvPr>
        </p:nvSpPr>
        <p:spPr>
          <a:xfrm>
            <a:off x="609600" y="1600200"/>
            <a:ext cx="3886200" cy="4572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smtClean="0">
                <a:ea typeface="ＭＳ Ｐゴシック" pitchFamily="34" charset="-128"/>
              </a:rPr>
              <a:t>To test the program, input one value for each logic flow option</a:t>
            </a:r>
          </a:p>
          <a:p>
            <a:pPr>
              <a:buFont typeface="Wingdings" pitchFamily="2" charset="2"/>
              <a:buChar char="q"/>
            </a:pPr>
            <a:r>
              <a:rPr lang="en-US" sz="2800" smtClean="0">
                <a:ea typeface="ＭＳ Ｐゴシック" pitchFamily="34" charset="-128"/>
              </a:rPr>
              <a:t>Test the edge or boundary conditions (most errors occur here)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934200" y="632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/>
              <a:t>Figure 4.4</a:t>
            </a:r>
          </a:p>
        </p:txBody>
      </p:sp>
      <p:sp>
        <p:nvSpPr>
          <p:cNvPr id="23558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/>
          <a:lstStyle/>
          <a:p>
            <a:r>
              <a:rPr lang="en-US" sz="3800" smtClean="0"/>
              <a:t>Movie Ticket Example: Input Value of 8 (Example 4.6)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62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"Enter the customer's age: "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2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Get an integer age value from the user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age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gets.to_i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4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5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Determine the cost based on age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6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if (age &lt;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 # evaluates to true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7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9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so the If portion Executes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8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else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9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18  </a:t>
            </a:r>
            <a:r>
              <a:rPr lang="en-US" sz="3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This portion DOES NOT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10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11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</a:t>
            </a:r>
            <a:r>
              <a:rPr lang="en-US" sz="3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Print out the final cost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"Ticket cost: "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cost.to_s</a:t>
            </a:r>
            <a:endParaRPr lang="en-US" dirty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/>
          <a:lstStyle/>
          <a:p>
            <a:r>
              <a:rPr lang="en-US" sz="3800" smtClean="0"/>
              <a:t>Movie Ticket Example: Input Value of 25</a:t>
            </a:r>
            <a:br>
              <a:rPr lang="en-US" sz="3800" smtClean="0"/>
            </a:br>
            <a:r>
              <a:rPr lang="en-US" sz="3800" smtClean="0"/>
              <a:t>(Example 4.6)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55000" lnSpcReduction="20000"/>
          </a:bodyPr>
          <a:lstStyle/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n-US" dirty="0" smtClean="0">
              <a:latin typeface="Calibri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"Enter the customer's age: "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2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Get an integer age value from the user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age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gets.to_i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4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5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Determine the cost based on age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6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if (age &lt;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)# Evaluates to false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7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9   </a:t>
            </a:r>
            <a:r>
              <a:rPr lang="en-US" sz="3200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This DOES NOT execute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8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else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9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18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# Executes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10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11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12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Print out the final cost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"Ticket cost: </a:t>
            </a:r>
            <a:r>
              <a:rPr lang="ja-JP" alt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“</a:t>
            </a:r>
            <a:r>
              <a:rPr lang="en-US" altLang="ja-JP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altLang="ja-JP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cost.to_s</a:t>
            </a:r>
            <a:endParaRPr lang="en-US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800" dirty="0" smtClean="0"/>
              <a:t>Movie Ticket Example: Input Value of 12</a:t>
            </a:r>
            <a:br>
              <a:rPr lang="en-US" sz="3800" dirty="0" smtClean="0"/>
            </a:br>
            <a:r>
              <a:rPr lang="en-US" sz="3800" dirty="0" smtClean="0"/>
              <a:t>(Figure 4.9)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191000"/>
          </a:xfrm>
        </p:spPr>
        <p:txBody>
          <a:bodyPr>
            <a:normAutofit fontScale="550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"Enter the customer's age: "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2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Get an integer age value from the user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age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gets.to_i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4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5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Determine the cost based on age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6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if (age &lt;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12)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# Evaluates to false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7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9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8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else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9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18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Executes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10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11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12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Print out the final cost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"Ticket cost: "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cost.to_s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n-US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4267200"/>
            <a:ext cx="2895600" cy="2286000"/>
          </a:xfrm>
          <a:prstGeom prst="rect">
            <a:avLst/>
          </a:prstGeom>
          <a:solidFill>
            <a:schemeClr val="accent1">
              <a:alpha val="76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19800" y="4243388"/>
            <a:ext cx="2895600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>
                <a:ea typeface="ＭＳ Ｐゴシック" pitchFamily="34" charset="-128"/>
              </a:rPr>
              <a:t>The correct outcome should be </a:t>
            </a:r>
            <a:r>
              <a:rPr lang="en-US" b="1">
                <a:ea typeface="ＭＳ Ｐゴシック" pitchFamily="34" charset="-128"/>
              </a:rPr>
              <a:t>9</a:t>
            </a:r>
            <a:r>
              <a:rPr lang="en-US">
                <a:ea typeface="ＭＳ Ｐゴシック" pitchFamily="34" charset="-128"/>
              </a:rPr>
              <a:t> because a child is considered 12 or under, so the program is </a:t>
            </a:r>
            <a:r>
              <a:rPr lang="en-US" b="1">
                <a:ea typeface="ＭＳ Ｐゴシック" pitchFamily="34" charset="-128"/>
              </a:rPr>
              <a:t>incorrect</a:t>
            </a:r>
            <a:r>
              <a:rPr lang="en-US">
                <a:ea typeface="ＭＳ Ｐゴシック" pitchFamily="34" charset="-128"/>
              </a:rPr>
              <a:t>. </a:t>
            </a:r>
            <a:r>
              <a:rPr lang="en-US"/>
              <a:t>To correct the error (</a:t>
            </a:r>
            <a:r>
              <a:rPr lang="en-US">
                <a:ea typeface="ＭＳ Ｐゴシック" pitchFamily="34" charset="-128"/>
              </a:rPr>
              <a:t>“</a:t>
            </a:r>
            <a:r>
              <a:rPr lang="en-US" b="1">
                <a:ea typeface="ＭＳ Ｐゴシック" pitchFamily="34" charset="-128"/>
              </a:rPr>
              <a:t>bug</a:t>
            </a:r>
            <a:r>
              <a:rPr lang="en-US">
                <a:ea typeface="ＭＳ Ｐゴシック" pitchFamily="34" charset="-128"/>
              </a:rPr>
              <a:t>”</a:t>
            </a:r>
            <a:r>
              <a:rPr lang="en-US" altLang="ja-JP">
                <a:cs typeface="HGPｺﾞｼｯｸE"/>
              </a:rPr>
              <a:t>), the conditional test in the program needs to be </a:t>
            </a:r>
          </a:p>
          <a:p>
            <a:pPr eaLnBrk="1" hangingPunct="1"/>
            <a:r>
              <a:rPr lang="en-US" altLang="ja-JP">
                <a:ea typeface="ＭＳ Ｐゴシック" pitchFamily="34" charset="-128"/>
              </a:rPr>
              <a:t>“</a:t>
            </a:r>
            <a:r>
              <a:rPr lang="en-US" altLang="ja-JP" i="1">
                <a:latin typeface="Courier New" pitchFamily="49" charset="0"/>
                <a:cs typeface="Courier New" pitchFamily="49" charset="0"/>
              </a:rPr>
              <a:t>age &lt;= 12</a:t>
            </a:r>
            <a:r>
              <a:rPr lang="en-US" altLang="ja-JP">
                <a:ea typeface="ＭＳ Ｐゴシック" pitchFamily="34" charset="-128"/>
              </a:rPr>
              <a:t>”</a:t>
            </a:r>
            <a:endParaRPr lang="en-US" altLang="ja-JP">
              <a:cs typeface="HGPｺﾞｼｯｸE"/>
            </a:endParaRPr>
          </a:p>
          <a:p>
            <a:pPr eaLnBrk="1" hangingPunct="1"/>
            <a:endParaRPr lang="en-US" sz="1500"/>
          </a:p>
        </p:txBody>
      </p:sp>
      <p:sp>
        <p:nvSpPr>
          <p:cNvPr id="2663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4800" y="6400800"/>
            <a:ext cx="2601913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Elsif </a:t>
            </a:r>
            <a:r>
              <a:rPr lang="en-US" smtClean="0"/>
              <a:t>Statements </a:t>
            </a:r>
            <a:endParaRPr lang="en-US" i="1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Conditional flow can have more than two flow options</a:t>
            </a:r>
          </a:p>
          <a:p>
            <a:r>
              <a:rPr lang="en-US" smtClean="0">
                <a:ea typeface="ＭＳ Ｐゴシック" pitchFamily="34" charset="-128"/>
              </a:rPr>
              <a:t>There are various ways to implement a </a:t>
            </a:r>
            <a:r>
              <a:rPr lang="en-US" b="1" smtClean="0">
                <a:ea typeface="ＭＳ Ｐゴシック" pitchFamily="34" charset="-128"/>
              </a:rPr>
              <a:t>multi-flow control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One of them is using an </a:t>
            </a:r>
            <a:r>
              <a:rPr lang="en-US" b="1" i="1" smtClean="0">
                <a:ea typeface="ＭＳ Ｐゴシック" pitchFamily="34" charset="-128"/>
              </a:rPr>
              <a:t>elsif</a:t>
            </a:r>
            <a:r>
              <a:rPr lang="en-US" b="1" smtClean="0">
                <a:ea typeface="ＭＳ Ｐゴシック" pitchFamily="34" charset="-128"/>
              </a:rPr>
              <a:t> statement</a:t>
            </a:r>
          </a:p>
          <a:p>
            <a:endParaRPr lang="en-US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500" b="1" smtClean="0">
                <a:ea typeface="ＭＳ Ｐゴシック" pitchFamily="34" charset="-128"/>
              </a:rPr>
              <a:t>Only</a:t>
            </a:r>
            <a:r>
              <a:rPr lang="en-US" sz="2500" smtClean="0">
                <a:ea typeface="ＭＳ Ｐゴシック" pitchFamily="34" charset="-128"/>
              </a:rPr>
              <a:t> the </a:t>
            </a:r>
            <a:r>
              <a:rPr lang="en-US" sz="2500" b="1" smtClean="0">
                <a:ea typeface="ＭＳ Ｐゴシック" pitchFamily="34" charset="-128"/>
              </a:rPr>
              <a:t>first</a:t>
            </a:r>
            <a:r>
              <a:rPr lang="en-US" sz="2500" smtClean="0">
                <a:ea typeface="ＭＳ Ｐゴシック" pitchFamily="34" charset="-128"/>
              </a:rPr>
              <a:t> condition that evaluates to true gets executed</a:t>
            </a:r>
            <a:endParaRPr lang="en-US" sz="2500" smtClean="0"/>
          </a:p>
        </p:txBody>
      </p:sp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Elsif Statement Logic Flow (Figure 4.5) </a:t>
            </a:r>
          </a:p>
        </p:txBody>
      </p:sp>
      <p:pic>
        <p:nvPicPr>
          <p:cNvPr id="28676" name="Picture 3" descr="if-elsif-else.pdf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r="-223"/>
          <a:stretch>
            <a:fillRect/>
          </a:stretch>
        </p:blipFill>
        <p:spPr>
          <a:xfrm>
            <a:off x="1676400" y="152400"/>
            <a:ext cx="7278688" cy="438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7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152400"/>
            <a:ext cx="8226425" cy="990600"/>
          </a:xfrm>
        </p:spPr>
        <p:txBody>
          <a:bodyPr>
            <a:normAutofit/>
          </a:bodyPr>
          <a:lstStyle/>
          <a:p>
            <a:r>
              <a:rPr lang="en-US" sz="4000" smtClean="0"/>
              <a:t>Program that Discounts Tickets </a:t>
            </a:r>
            <a:br>
              <a:rPr lang="en-US" sz="4000" smtClean="0"/>
            </a:br>
            <a:r>
              <a:rPr lang="en-US" sz="3600" smtClean="0"/>
              <a:t>for Children &amp; Senior Citizens (Example 4.9)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105400"/>
          </a:xfrm>
        </p:spPr>
        <p:txBody>
          <a:bodyPr>
            <a:normAutofit fontScale="62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 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"Enter the customer's age: "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2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Get an integer age value from the user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age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gets.to_i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4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5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Determine the cost based on age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6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if (age &lt;=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7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9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8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elsif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(age &gt;=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65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9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else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18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14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Print out the final cost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15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"Ticket cost: "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cost.to_s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n-US" sz="4842" dirty="0" smtClean="0">
              <a:solidFill>
                <a:srgbClr val="000000"/>
              </a:solidFill>
              <a:ea typeface="Courier New" pitchFamily="1" charset="0"/>
              <a:cs typeface="Tw Cen MT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81800" y="5105400"/>
            <a:ext cx="2209800" cy="1524000"/>
          </a:xfrm>
          <a:prstGeom prst="rect">
            <a:avLst/>
          </a:prstGeom>
          <a:solidFill>
            <a:schemeClr val="accent1">
              <a:alpha val="57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58000" y="5181600"/>
            <a:ext cx="2057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000" b="1"/>
              <a:t>Note: </a:t>
            </a:r>
            <a:r>
              <a:rPr lang="en-US" sz="2000"/>
              <a:t>The program needs another condition for senior citizens </a:t>
            </a:r>
            <a:endParaRPr lang="en-US" sz="2000" b="1"/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838200" y="6477000"/>
            <a:ext cx="23733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>
            <a:normAutofit/>
          </a:bodyPr>
          <a:lstStyle/>
          <a:p>
            <a:r>
              <a:rPr lang="en-US" sz="4000" smtClean="0"/>
              <a:t>Review: Original Movie Ticket Program</a:t>
            </a:r>
            <a:br>
              <a:rPr lang="en-US" sz="4000" smtClean="0"/>
            </a:br>
            <a:r>
              <a:rPr lang="en-US" sz="3500" smtClean="0"/>
              <a:t>(Example 4.6)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62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ja-JP" alt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“</a:t>
            </a:r>
            <a:r>
              <a:rPr lang="en-US" altLang="ja-JP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Enter the customer's age:</a:t>
            </a:r>
            <a:r>
              <a:rPr lang="ja-JP" alt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”</a:t>
            </a:r>
            <a:endParaRPr lang="en-US" altLang="ja-JP" sz="3200" dirty="0" smtClean="0">
              <a:solidFill>
                <a:srgbClr val="FF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2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Get an integer age value from the user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age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gets.to_i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4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5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Determine the cost based on age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6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if (age &lt;=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7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9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8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else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9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18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10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11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12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Print out the final cost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"Ticket cost: "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cost.to_s</a:t>
            </a:r>
            <a:endParaRPr lang="en-US" dirty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67400" y="5257800"/>
            <a:ext cx="3124200" cy="1447800"/>
          </a:xfrm>
          <a:prstGeom prst="rect">
            <a:avLst/>
          </a:prstGeom>
          <a:solidFill>
            <a:schemeClr val="accent1">
              <a:alpha val="65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5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of Execution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3886200" cy="4572000"/>
          </a:xfrm>
        </p:spPr>
        <p:txBody>
          <a:bodyPr>
            <a:normAutofit fontScale="850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Every algorithm has a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logic flow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There is a start, steps that happen in chronological order, and an end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There is a </a:t>
            </a:r>
            <a:r>
              <a:rPr lang="en-US" b="1" dirty="0" smtClean="0"/>
              <a:t>graphical way</a:t>
            </a:r>
            <a:r>
              <a:rPr lang="en-US" dirty="0" smtClean="0"/>
              <a:t> to describe program flow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Understanding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control flow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is essential to creating and testing an implementation of an algorithm</a:t>
            </a:r>
            <a:r>
              <a:rPr lang="en-US" dirty="0" smtClean="0"/>
              <a:t>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en-US" dirty="0" smtClean="0"/>
          </a:p>
          <a:p>
            <a:pPr lvl="3" fontAlgn="auto">
              <a:spcAft>
                <a:spcPts val="0"/>
              </a:spcAft>
              <a:buClr>
                <a:schemeClr val="accent3"/>
              </a:buClr>
              <a:buFont typeface="Wingdings"/>
              <a:buChar char=""/>
              <a:defRPr/>
            </a:pPr>
            <a:endParaRPr lang="en-US" dirty="0" smtClean="0">
              <a:ea typeface="ＭＳ Ｐゴシック" pitchFamily="1" charset="-128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845050" y="1589088"/>
            <a:ext cx="3886200" cy="4572000"/>
          </a:xfrm>
        </p:spPr>
        <p:txBody>
          <a:bodyPr>
            <a:normAutofit fontScale="850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 smtClean="0"/>
              <a:t>Figure 4.1: </a:t>
            </a:r>
            <a:endParaRPr lang="en-US" sz="2000" dirty="0"/>
          </a:p>
        </p:txBody>
      </p:sp>
      <p:pic>
        <p:nvPicPr>
          <p:cNvPr id="6" name="Picture 3" descr="logic-flo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36766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867400" y="5257800"/>
            <a:ext cx="33528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1700">
                <a:ea typeface="ＭＳ Ｐゴシック" pitchFamily="34" charset="-128"/>
              </a:rPr>
              <a:t>This chart has a </a:t>
            </a:r>
            <a:r>
              <a:rPr lang="en-US" sz="1700" b="1">
                <a:ea typeface="ＭＳ Ｐゴシック" pitchFamily="34" charset="-128"/>
              </a:rPr>
              <a:t>one directional flow </a:t>
            </a:r>
            <a:r>
              <a:rPr lang="en-US" sz="1700">
                <a:ea typeface="ＭＳ Ｐゴシック" pitchFamily="34" charset="-128"/>
              </a:rPr>
              <a:t>(each </a:t>
            </a:r>
            <a:r>
              <a:rPr lang="en-US" sz="1700"/>
              <a:t>step is performed once before the next), but some algorithms can have multiple possible execution flows</a:t>
            </a:r>
          </a:p>
        </p:txBody>
      </p:sp>
      <p:sp>
        <p:nvSpPr>
          <p:cNvPr id="13320" name="Footer Placeholder 2"/>
          <p:cNvSpPr>
            <a:spLocks noGrp="1"/>
          </p:cNvSpPr>
          <p:nvPr>
            <p:ph type="ftr" sz="quarter" idx="12"/>
          </p:nvPr>
        </p:nvSpPr>
        <p:spPr bwMode="auto">
          <a:xfrm>
            <a:off x="304800" y="6248400"/>
            <a:ext cx="2601913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build="p"/>
      <p:bldP spid="7" grpId="0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Alternatives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47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"Enter the customer's age:”</a:t>
            </a:r>
            <a:endParaRPr lang="en-US" altLang="ja-JP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2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Get an integer age value from the user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age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gets.to_i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4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18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5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Determine the cost based on age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6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if (age &lt;=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)then cost = 9 end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7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Print out the final cost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8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"Ticket cost: "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cost.to_s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"Enter the customer's age:</a:t>
            </a:r>
            <a:r>
              <a:rPr lang="ja-JP" alt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”</a:t>
            </a:r>
            <a:endParaRPr lang="en-US" altLang="ja-JP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2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Get an integer age value from the user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age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gets.to_i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5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Determine the cost based on age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6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if (age&lt;=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)then (cost=9)else (cost = 18 ) end</a:t>
            </a: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12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Print out the final cost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"Ticket cost: "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         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cost.to_s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31749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/>
          <a:lstStyle/>
          <a:p>
            <a:r>
              <a:rPr lang="en-US" sz="3000" smtClean="0"/>
              <a:t>Alternative Syntax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000" dirty="0" smtClean="0"/>
              <a:t>Alternative Program </a:t>
            </a:r>
            <a:endParaRPr lang="en-US" sz="30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5715000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000" b="1"/>
              <a:t>SYNTACTIC SUGAR IN ACTION: </a:t>
            </a:r>
          </a:p>
          <a:p>
            <a:pPr eaLnBrk="1" hangingPunct="1"/>
            <a:r>
              <a:rPr lang="en-US" sz="2000"/>
              <a:t>    Alternative syntax designed for </a:t>
            </a:r>
            <a:r>
              <a:rPr lang="en-US" sz="2000" b="1"/>
              <a:t>ease of programming and readability</a:t>
            </a:r>
          </a:p>
        </p:txBody>
      </p:sp>
      <p:sp>
        <p:nvSpPr>
          <p:cNvPr id="31752" name="Footer Placeholder 3"/>
          <p:cNvSpPr>
            <a:spLocks noGrp="1"/>
          </p:cNvSpPr>
          <p:nvPr>
            <p:ph type="ftr" sz="quarter" idx="12"/>
          </p:nvPr>
        </p:nvSpPr>
        <p:spPr bwMode="auto">
          <a:xfrm>
            <a:off x="609600" y="6492875"/>
            <a:ext cx="54213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3886200" cy="5268912"/>
          </a:xfrm>
        </p:spPr>
        <p:txBody>
          <a:bodyPr>
            <a:normAutofit fontScale="700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4000" dirty="0" smtClean="0">
                <a:ea typeface="ＭＳ Ｐゴシック" pitchFamily="1" charset="-128"/>
                <a:cs typeface="ＭＳ Ｐゴシック" pitchFamily="1" charset="-128"/>
              </a:rPr>
              <a:t>The </a:t>
            </a:r>
            <a:r>
              <a:rPr lang="en-US" sz="4000" b="1" dirty="0" smtClean="0">
                <a:ea typeface="ＭＳ Ｐゴシック" pitchFamily="1" charset="-128"/>
                <a:cs typeface="ＭＳ Ｐゴシック" pitchFamily="1" charset="-128"/>
              </a:rPr>
              <a:t>case statement </a:t>
            </a:r>
            <a:r>
              <a:rPr lang="en-US" sz="4000" dirty="0" smtClean="0">
                <a:ea typeface="ＭＳ Ｐゴシック" pitchFamily="1" charset="-128"/>
                <a:cs typeface="ＭＳ Ｐゴシック" pitchFamily="1" charset="-128"/>
              </a:rPr>
              <a:t>handles multiple options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3200" b="1" dirty="0" smtClean="0"/>
              <a:t>Alternative</a:t>
            </a:r>
            <a:r>
              <a:rPr lang="en-US" sz="3200" dirty="0" smtClean="0"/>
              <a:t> to </a:t>
            </a:r>
            <a:r>
              <a:rPr lang="en-US" sz="3200" i="1" dirty="0" smtClean="0"/>
              <a:t>if-</a:t>
            </a:r>
            <a:r>
              <a:rPr lang="en-US" sz="3200" i="1" dirty="0" err="1" smtClean="0"/>
              <a:t>elsif</a:t>
            </a:r>
            <a:r>
              <a:rPr lang="en-US" sz="3200" i="1" dirty="0" smtClean="0"/>
              <a:t> </a:t>
            </a:r>
            <a:r>
              <a:rPr lang="en-US" sz="3200" dirty="0" smtClean="0"/>
              <a:t>statements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3200" dirty="0" smtClean="0"/>
              <a:t>Useful for a </a:t>
            </a:r>
            <a:r>
              <a:rPr lang="en-US" sz="3200" b="1" dirty="0" smtClean="0"/>
              <a:t>large number </a:t>
            </a:r>
            <a:r>
              <a:rPr lang="en-US" sz="3200" dirty="0" smtClean="0"/>
              <a:t>of options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4000" dirty="0" smtClean="0">
                <a:ea typeface="ＭＳ Ｐゴシック" pitchFamily="1" charset="-128"/>
                <a:cs typeface="ＭＳ Ｐゴシック" pitchFamily="1" charset="-128"/>
              </a:rPr>
              <a:t>Case statements evaluate </a:t>
            </a:r>
            <a:r>
              <a:rPr lang="en-US" sz="4000" b="1" dirty="0" smtClean="0">
                <a:ea typeface="ＭＳ Ｐゴシック" pitchFamily="1" charset="-128"/>
                <a:cs typeface="ＭＳ Ｐゴシック" pitchFamily="1" charset="-128"/>
              </a:rPr>
              <a:t>in order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3200" dirty="0" smtClean="0"/>
              <a:t>Only the first </a:t>
            </a:r>
            <a:r>
              <a:rPr lang="en-US" sz="3200" b="1" dirty="0" smtClean="0"/>
              <a:t>when</a:t>
            </a:r>
            <a:r>
              <a:rPr lang="en-US" sz="3200" dirty="0" smtClean="0"/>
              <a:t> clause that evaluates to true gets executed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3200" dirty="0" smtClean="0"/>
              <a:t>If none evaluates to true, then the else clause is executed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5050" y="1589088"/>
            <a:ext cx="3886200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smtClean="0">
              <a:solidFill>
                <a:srgbClr val="555555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smtClean="0">
                <a:ea typeface="Courier New" pitchFamily="49" charset="0"/>
                <a:cs typeface="Tw Cen MT" pitchFamily="34" charset="0"/>
              </a:rPr>
              <a:t>Figure 4.11: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case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when (expression1)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i="1" smtClean="0">
                <a:latin typeface="Courier New" pitchFamily="49" charset="0"/>
                <a:cs typeface="Courier New" pitchFamily="49" charset="0"/>
              </a:rPr>
              <a:t># section 1</a:t>
            </a:r>
            <a:endParaRPr lang="en-US" sz="22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 when (expression2)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i="1" smtClean="0">
                <a:latin typeface="Courier New" pitchFamily="49" charset="0"/>
                <a:cs typeface="Courier New" pitchFamily="49" charset="0"/>
              </a:rPr>
              <a:t># section 2</a:t>
            </a:r>
            <a:endParaRPr lang="en-US" sz="22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smtClean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i="1" smtClean="0">
                <a:latin typeface="Courier New" pitchFamily="49" charset="0"/>
                <a:cs typeface="Courier New" pitchFamily="49" charset="0"/>
              </a:rPr>
              <a:t># section 3</a:t>
            </a:r>
            <a:endParaRPr lang="en-US" sz="22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8 </a:t>
            </a:r>
            <a:r>
              <a:rPr lang="en-US" sz="2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200" smtClean="0"/>
          </a:p>
          <a:p>
            <a:pPr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>
            <a:normAutofit/>
          </a:bodyPr>
          <a:lstStyle/>
          <a:p>
            <a:r>
              <a:rPr lang="en-US" sz="4000" smtClean="0"/>
              <a:t>Movie Ticket Program:  </a:t>
            </a:r>
            <a:r>
              <a:rPr lang="en-US" sz="3500" smtClean="0"/>
              <a:t>Rewritten </a:t>
            </a:r>
            <a:br>
              <a:rPr lang="en-US" sz="3500" smtClean="0"/>
            </a:br>
            <a:r>
              <a:rPr lang="en-US" sz="3500" smtClean="0"/>
              <a:t>Using a Case Statement </a:t>
            </a:r>
            <a:r>
              <a:rPr lang="en-US" sz="2800" smtClean="0"/>
              <a:t>(Example 4.12)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302625" cy="5105400"/>
          </a:xfrm>
        </p:spPr>
        <p:txBody>
          <a:bodyPr>
            <a:normAutofit fontScale="550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"Enter the customer's age: "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2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Get an integer age value from the user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age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gets.to_i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4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5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Determine the cost based on age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6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case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7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when (age &lt;=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8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9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9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when (age &gt;=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65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else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18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14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15 </a:t>
            </a:r>
            <a:r>
              <a:rPr lang="en-US" sz="3200" i="1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# Print out the final cost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16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"Ticket cost: "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cost.to_s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3657600" y="6340475"/>
            <a:ext cx="54213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1225" cy="990600"/>
          </a:xfrm>
        </p:spPr>
        <p:txBody>
          <a:bodyPr>
            <a:normAutofit/>
          </a:bodyPr>
          <a:lstStyle/>
          <a:p>
            <a:r>
              <a:rPr lang="en-US" sz="4000" smtClean="0"/>
              <a:t>Debugging: </a:t>
            </a:r>
            <a:br>
              <a:rPr lang="en-US" sz="4000" smtClean="0"/>
            </a:br>
            <a:r>
              <a:rPr lang="en-US" sz="3500" smtClean="0"/>
              <a:t>Incorrect Movie Ticket Program (Example 4.13)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531225" cy="5257800"/>
          </a:xfrm>
        </p:spPr>
        <p:txBody>
          <a:bodyPr>
            <a:normAutofit fontScale="47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5263" dirty="0" smtClean="0"/>
              <a:t>Example 1: The cost will always be 9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"Enter the customer's age: "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2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Get an integer age value from the user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age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gets.to_i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4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5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Determine the cost based on age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6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case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7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8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when (age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 then # Always evaluates to true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9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9			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when (age &gt;=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65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 then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else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18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14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15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16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Print out the final cost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17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"Ticket cost: "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cost.to_s</a:t>
            </a:r>
            <a:endParaRPr lang="en-US" sz="3200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1219200" y="3657600"/>
            <a:ext cx="60960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13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'=' is assignment NOT equality test '=='</a:t>
            </a:r>
            <a:endParaRPr lang="en-US" sz="1300"/>
          </a:p>
        </p:txBody>
      </p:sp>
      <p:sp>
        <p:nvSpPr>
          <p:cNvPr id="3482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722688" y="6416675"/>
            <a:ext cx="54213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1225" cy="990600"/>
          </a:xfrm>
        </p:spPr>
        <p:txBody>
          <a:bodyPr>
            <a:normAutofit/>
          </a:bodyPr>
          <a:lstStyle/>
          <a:p>
            <a:r>
              <a:rPr lang="en-US" sz="4000" smtClean="0"/>
              <a:t>Debugging: </a:t>
            </a:r>
            <a:br>
              <a:rPr lang="en-US" sz="4000" smtClean="0"/>
            </a:br>
            <a:r>
              <a:rPr lang="en-US" sz="3500" smtClean="0"/>
              <a:t>Incorrect Movie Ticket Program (Example 4.14)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257800"/>
          </a:xfrm>
        </p:spPr>
        <p:txBody>
          <a:bodyPr>
            <a:normAutofit fontScale="47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5263" dirty="0" smtClean="0">
                <a:solidFill>
                  <a:srgbClr val="000000"/>
                </a:solidFill>
                <a:ea typeface="Courier New" pitchFamily="1" charset="0"/>
                <a:cs typeface="Tw Cen MT"/>
              </a:rPr>
              <a:t>Example 2: </a:t>
            </a:r>
            <a:endParaRPr lang="en-US" sz="4545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"Enter the customer's age: "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2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Get an integer age value from the user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age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gets.to_i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4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DEBUG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5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age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6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7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Determine the cost based on age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8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case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9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'=' is assignment NOT equality test '=='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when (age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 then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9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when (age &gt;=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65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 then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14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else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15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18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16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300" smtClean="0">
                <a:ea typeface="ＭＳ Ｐゴシック" pitchFamily="34" charset="-128"/>
              </a:rPr>
              <a:t>Uses</a:t>
            </a:r>
            <a:r>
              <a:rPr lang="en-US" sz="3300" b="1" i="1" smtClean="0">
                <a:ea typeface="ＭＳ Ｐゴシック" pitchFamily="34" charset="-128"/>
              </a:rPr>
              <a:t> </a:t>
            </a:r>
            <a:r>
              <a:rPr lang="en-US" sz="3300" b="1" smtClean="0">
                <a:ea typeface="ＭＳ Ｐゴシック" pitchFamily="34" charset="-128"/>
              </a:rPr>
              <a:t>put</a:t>
            </a:r>
            <a:r>
              <a:rPr lang="en-US" sz="3300" b="1" i="1" smtClean="0">
                <a:ea typeface="ＭＳ Ｐゴシック" pitchFamily="34" charset="-128"/>
              </a:rPr>
              <a:t>s </a:t>
            </a:r>
            <a:r>
              <a:rPr lang="en-US" sz="3300" smtClean="0">
                <a:ea typeface="ＭＳ Ｐゴシック" pitchFamily="34" charset="-128"/>
              </a:rPr>
              <a:t>statements to help identify errors.</a:t>
            </a:r>
          </a:p>
          <a:p>
            <a:pPr lvl="1"/>
            <a:r>
              <a:rPr lang="en-US" sz="2500" smtClean="0"/>
              <a:t> </a:t>
            </a:r>
            <a:r>
              <a:rPr lang="en-US" sz="3000" smtClean="0"/>
              <a:t>Show </a:t>
            </a:r>
            <a:r>
              <a:rPr lang="en-US" sz="3000" b="1" smtClean="0"/>
              <a:t>variable values </a:t>
            </a:r>
            <a:r>
              <a:rPr lang="en-US" sz="3000" smtClean="0"/>
              <a:t>where they are not changing</a:t>
            </a:r>
            <a:endParaRPr lang="en-US" smtClean="0"/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838200" y="4191000"/>
            <a:ext cx="80772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555555"/>
                </a:solidFill>
                <a:ea typeface="Courier New" pitchFamily="49" charset="0"/>
                <a:cs typeface="Tw Cen MT" pitchFamily="34" charset="0"/>
              </a:rPr>
              <a:t>Example 4.14 cont’d: </a:t>
            </a:r>
            <a:r>
              <a:rPr lang="en-US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17 </a:t>
            </a:r>
            <a:r>
              <a:rPr lang="en-US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DEBUG</a:t>
            </a: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18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puts age # Shows that age always equals 12</a:t>
            </a:r>
          </a:p>
          <a:p>
            <a:pPr eaLnBrk="1" hangingPunct="1"/>
            <a:r>
              <a:rPr lang="en-US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19 </a:t>
            </a: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20 </a:t>
            </a:r>
            <a:r>
              <a:rPr lang="en-US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Print out the final cost</a:t>
            </a: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21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puts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"Ticket cost: "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cost.to_s</a:t>
            </a:r>
            <a:endParaRPr lang="en-US">
              <a:latin typeface="Calibri" pitchFamily="34" charset="0"/>
            </a:endParaRPr>
          </a:p>
          <a:p>
            <a:pPr eaLnBrk="1" hangingPunct="1"/>
            <a:endParaRPr lang="en-US"/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Debugging: Alternatives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800600"/>
          </a:xfrm>
        </p:spPr>
        <p:txBody>
          <a:bodyPr>
            <a:normAutofit fontScale="92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Programs can also be debugged using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constants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In each section, there is an </a:t>
            </a:r>
            <a:r>
              <a:rPr lang="en-US" b="1" i="1" dirty="0" smtClean="0">
                <a:ea typeface="ＭＳ Ｐゴシック" pitchFamily="1" charset="-128"/>
                <a:cs typeface="ＭＳ Ｐゴシック" pitchFamily="1" charset="-128"/>
              </a:rPr>
              <a:t>if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 statement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with a debugging constant as 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flag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The flag determines whether a put statement is executed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When a section is judged to be correct, the constant is set to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false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There is no need to check variables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debug output should be fully descriptive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puts “d</a:t>
            </a:r>
            <a:r>
              <a:rPr lang="en-US" altLang="ja-JP" dirty="0" smtClean="0">
                <a:ea typeface="ＭＳ Ｐゴシック" pitchFamily="1" charset="-128"/>
                <a:cs typeface="ＭＳ Ｐゴシック" pitchFamily="1" charset="-128"/>
              </a:rPr>
              <a:t>ebug – age” + </a:t>
            </a:r>
            <a:r>
              <a:rPr lang="en-US" altLang="ja-JP" dirty="0" err="1" smtClean="0">
                <a:ea typeface="ＭＳ Ｐゴシック" pitchFamily="1" charset="-128"/>
                <a:cs typeface="ＭＳ Ｐゴシック" pitchFamily="1" charset="-128"/>
              </a:rPr>
              <a:t>age.to_s</a:t>
            </a:r>
            <a:endParaRPr lang="en-US" altLang="ja-JP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ja-JP" b="1" i="1" dirty="0" smtClean="0">
                <a:ea typeface="ＭＳ Ｐゴシック" pitchFamily="1" charset="-128"/>
                <a:cs typeface="ＭＳ Ｐゴシック" pitchFamily="1" charset="-128"/>
              </a:rPr>
              <a:t>NOT</a:t>
            </a:r>
            <a:r>
              <a:rPr lang="en-US" altLang="ja-JP" i="1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puts “age”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3722688" y="6492875"/>
            <a:ext cx="54213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Debugging (Example 4.15) 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0225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	 1 </a:t>
            </a:r>
            <a:r>
              <a:rPr lang="en-US" sz="1500" i="1" smtClean="0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Flag for debugging (change the false when finished debugging)</a:t>
            </a:r>
            <a:endParaRPr lang="en-US" sz="15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2 </a:t>
            </a:r>
            <a:r>
              <a:rPr lang="en-US" sz="15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DEBUG_MODULE_1 = true #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Initialize and define a flag constant    	as true.</a:t>
            </a:r>
            <a:endParaRPr lang="en-US" sz="15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3 </a:t>
            </a:r>
            <a:endParaRPr lang="en-US" sz="15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4 </a:t>
            </a:r>
            <a:r>
              <a:rPr lang="en-US" sz="15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puts </a:t>
            </a:r>
            <a:r>
              <a:rPr lang="en-US" sz="15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"Enter the customer's age: "</a:t>
            </a:r>
            <a:endParaRPr lang="en-US" sz="15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5 </a:t>
            </a:r>
            <a:r>
              <a:rPr lang="en-US" sz="1500" i="1" smtClean="0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Get an integer age value from the user</a:t>
            </a:r>
            <a:endParaRPr lang="en-US" sz="15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6 </a:t>
            </a:r>
            <a:r>
              <a:rPr lang="en-US" sz="15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age = gets.to_i</a:t>
            </a:r>
          </a:p>
          <a:p>
            <a:pPr>
              <a:buFont typeface="Wingdings" pitchFamily="2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7 </a:t>
            </a:r>
            <a:endParaRPr lang="en-US" sz="15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8 </a:t>
            </a:r>
            <a:r>
              <a:rPr lang="en-US" sz="1500" i="1" smtClean="0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Determine the cost based on age</a:t>
            </a:r>
            <a:endParaRPr lang="en-US" sz="15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9 </a:t>
            </a:r>
            <a:r>
              <a:rPr lang="en-US" sz="15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DEBUG_MODULE_1 # Changed to false if this section is correct</a:t>
            </a:r>
          </a:p>
          <a:p>
            <a:pPr>
              <a:buFont typeface="Wingdings" pitchFamily="2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10 </a:t>
            </a:r>
            <a:r>
              <a:rPr lang="en-US" sz="15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puts age # Prints age if the section is still # not debugged</a:t>
            </a:r>
          </a:p>
          <a:p>
            <a:pPr>
              <a:buFont typeface="Wingdings" pitchFamily="2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11 </a:t>
            </a:r>
            <a:r>
              <a:rPr lang="en-US" sz="15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Font typeface="Wingdings" pitchFamily="2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12 </a:t>
            </a:r>
            <a:r>
              <a:rPr lang="en-US" sz="15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case</a:t>
            </a:r>
          </a:p>
          <a:p>
            <a:pPr>
              <a:buFont typeface="Wingdings" pitchFamily="2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13 </a:t>
            </a:r>
            <a:r>
              <a:rPr lang="en-US" sz="1500" i="1" smtClean="0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'=' is assignment NOT equality test '=='</a:t>
            </a:r>
            <a:endParaRPr lang="en-US" sz="15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14 </a:t>
            </a:r>
            <a:r>
              <a:rPr lang="en-US" sz="15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when (age = </a:t>
            </a:r>
            <a:r>
              <a:rPr lang="en-US" sz="1500" smtClean="0">
                <a:solidFill>
                  <a:srgbClr val="3012FF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5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then</a:t>
            </a:r>
          </a:p>
          <a:p>
            <a:pPr>
              <a:buFont typeface="Wingdings" pitchFamily="2" charset="2"/>
              <a:buNone/>
            </a:pPr>
            <a:r>
              <a:rPr lang="en-US" sz="15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15 </a:t>
            </a:r>
            <a:r>
              <a:rPr lang="en-US" sz="15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cost = </a:t>
            </a:r>
            <a:r>
              <a:rPr lang="en-US" sz="1500" smtClean="0">
                <a:solidFill>
                  <a:srgbClr val="3012FF"/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US" sz="15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Debugging (Example 4.15 Cont’d)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62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</a:t>
            </a:r>
            <a:r>
              <a:rPr lang="en-US" sz="304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16 </a:t>
            </a:r>
            <a:r>
              <a:rPr lang="en-US" sz="304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when (age &gt;= </a:t>
            </a:r>
            <a:r>
              <a:rPr lang="en-US" sz="304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65</a:t>
            </a:r>
            <a:r>
              <a:rPr lang="en-US" sz="304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 then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04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17 </a:t>
            </a:r>
            <a:r>
              <a:rPr lang="en-US" sz="304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cost = </a:t>
            </a:r>
            <a:r>
              <a:rPr lang="en-US" sz="304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12</a:t>
            </a:r>
            <a:endParaRPr lang="en-US" sz="304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04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18 </a:t>
            </a:r>
            <a:r>
              <a:rPr lang="en-US" sz="304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else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04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19 </a:t>
            </a:r>
            <a:r>
              <a:rPr lang="en-US" sz="304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cost = </a:t>
            </a:r>
            <a:r>
              <a:rPr lang="en-US" sz="304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18</a:t>
            </a:r>
            <a:endParaRPr lang="en-US" sz="304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04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20 </a:t>
            </a:r>
            <a:r>
              <a:rPr lang="en-US" sz="304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04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21 </a:t>
            </a:r>
            <a:r>
              <a:rPr lang="en-US" sz="304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if DEBUG_MODULE_1 # Changed to false if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04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                  # this section is correct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04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22 </a:t>
            </a:r>
            <a:r>
              <a:rPr lang="en-US" sz="304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puts age # prints age if the section is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04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          # still not debugged incorrect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04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23 </a:t>
            </a:r>
            <a:r>
              <a:rPr lang="en-US" sz="304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04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24 </a:t>
            </a:r>
            <a:endParaRPr lang="en-US" sz="304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04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25 </a:t>
            </a:r>
            <a:r>
              <a:rPr lang="en-US" sz="304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Print out the final cost</a:t>
            </a:r>
            <a:endParaRPr lang="en-US" sz="304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04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26 </a:t>
            </a:r>
            <a:r>
              <a:rPr lang="en-US" sz="304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04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"Ticket cost: "</a:t>
            </a:r>
            <a:r>
              <a:rPr lang="en-US" sz="304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04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cost.to_s</a:t>
            </a:r>
            <a:endParaRPr lang="en-US" sz="3040" dirty="0" smtClean="0">
              <a:latin typeface="Calibri" pitchFamily="1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Every program follows a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control flow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, which is determined by 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logic flow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of its algorithms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Logic and control flow can often be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one directional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or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conditional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relational operators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are the key operators to creating conditional flows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Another way to create conditional flow is by employing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if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, </a:t>
            </a:r>
            <a:r>
              <a:rPr lang="en-US" b="1" dirty="0" err="1" smtClean="0">
                <a:ea typeface="ＭＳ Ｐゴシック" pitchFamily="1" charset="-128"/>
                <a:cs typeface="ＭＳ Ｐゴシック" pitchFamily="1" charset="-128"/>
              </a:rPr>
              <a:t>elsif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, and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case statements</a:t>
            </a: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219200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1" dirty="0" smtClean="0"/>
              <a:t> Conditional flow</a:t>
            </a:r>
            <a:r>
              <a:rPr lang="en-US" sz="2400" dirty="0" smtClean="0"/>
              <a:t>: a certain condition must be met to perform    the next step</a:t>
            </a:r>
          </a:p>
          <a:p>
            <a:pPr marL="640080" lvl="1" indent="-274320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000" dirty="0" smtClean="0">
                <a:ea typeface="ＭＳ Ｐゴシック" pitchFamily="1" charset="-128"/>
                <a:cs typeface="ＭＳ Ｐゴシック" pitchFamily="1" charset="-128"/>
              </a:rPr>
              <a:t>After doing the first step, follow the path that matches the given condition, then the rest of the flow is one directional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Flow of Execution: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Multiple Path Logic Flow (Figure 4.2) </a:t>
            </a:r>
            <a:endParaRPr lang="en-US" dirty="0"/>
          </a:p>
        </p:txBody>
      </p:sp>
      <p:pic>
        <p:nvPicPr>
          <p:cNvPr id="14340" name="Content Placeholder 3" descr="logic-flow-2.pdf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7" r="-2827"/>
          <a:stretch>
            <a:fillRect/>
          </a:stretch>
        </p:blipFill>
        <p:spPr>
          <a:xfrm>
            <a:off x="1828800" y="225425"/>
            <a:ext cx="7086600" cy="4270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6248400" y="1143000"/>
            <a:ext cx="7620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010400" y="914400"/>
            <a:ext cx="17526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300"/>
              <a:t>Decision Step </a:t>
            </a:r>
          </a:p>
        </p:txBody>
      </p:sp>
      <p:sp>
        <p:nvSpPr>
          <p:cNvPr id="14343" name="Footer Placeholder 2"/>
          <p:cNvSpPr>
            <a:spLocks noGrp="1"/>
          </p:cNvSpPr>
          <p:nvPr>
            <p:ph type="ftr" sz="quarter" idx="12"/>
          </p:nvPr>
        </p:nvSpPr>
        <p:spPr bwMode="auto">
          <a:xfrm>
            <a:off x="76200" y="6477000"/>
            <a:ext cx="2286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condition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is an expression defined using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relational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and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Boolean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operators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 condition has a Boolean value, either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True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or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False 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054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	irb(main):001:0&gt; 5 == 5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054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	  =&gt; true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054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	irb(main):002:0&gt; 5 == 6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054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	  =&gt; false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054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	irb(main):003:0&gt; 5 &lt;= 5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054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	  =&gt; true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054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	irb(main):004:0&gt; 5 != 5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054" dirty="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		  =&gt; false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5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5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5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 smtClean="0"/>
              <a:t>Operators </a:t>
            </a:r>
            <a:r>
              <a:rPr lang="en-US" dirty="0" smtClean="0"/>
              <a:t>(Table 4.1)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>
          <a:xfrm>
            <a:off x="1560513" y="0"/>
            <a:ext cx="7583487" cy="4568825"/>
          </a:xfrm>
        </p:spPr>
      </p:sp>
      <p:graphicFrame>
        <p:nvGraphicFramePr>
          <p:cNvPr id="5" name="Group 31"/>
          <p:cNvGraphicFramePr>
            <a:graphicFrameLocks noGrp="1"/>
          </p:cNvGraphicFramePr>
          <p:nvPr/>
        </p:nvGraphicFramePr>
        <p:xfrm>
          <a:off x="1828800" y="762000"/>
          <a:ext cx="6934200" cy="3200401"/>
        </p:xfrm>
        <a:graphic>
          <a:graphicData uri="http://schemas.openxmlformats.org/drawingml/2006/table">
            <a:tbl>
              <a:tblPr/>
              <a:tblGrid>
                <a:gridCol w="3467100"/>
                <a:gridCol w="3467100"/>
              </a:tblGrid>
              <a:tr h="47347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Relational Operators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19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==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Is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126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Not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19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19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63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&lt;=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63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Greater than of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6415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Conditional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</a:t>
            </a:r>
            <a:r>
              <a:rPr lang="en-US" b="1" smtClean="0">
                <a:ea typeface="ＭＳ Ｐゴシック" pitchFamily="34" charset="-128"/>
              </a:rPr>
              <a:t>“!”</a:t>
            </a:r>
            <a:r>
              <a:rPr lang="en-US" altLang="ja-JP" b="1" smtClean="0">
                <a:ea typeface="ＭＳ Ｐゴシック" pitchFamily="34" charset="-128"/>
              </a:rPr>
              <a:t> operator </a:t>
            </a:r>
            <a:r>
              <a:rPr lang="en-US" altLang="ja-JP" smtClean="0">
                <a:ea typeface="ＭＳ Ｐゴシック" pitchFamily="34" charset="-128"/>
              </a:rPr>
              <a:t>is the </a:t>
            </a:r>
            <a:r>
              <a:rPr lang="en-US" altLang="ja-JP" b="1" smtClean="0">
                <a:ea typeface="ＭＳ Ｐゴシック" pitchFamily="34" charset="-128"/>
              </a:rPr>
              <a:t>negation</a:t>
            </a:r>
            <a:r>
              <a:rPr lang="en-US" altLang="ja-JP" smtClean="0">
                <a:ea typeface="ＭＳ Ｐゴシック" pitchFamily="34" charset="-128"/>
              </a:rPr>
              <a:t> of a condition or Boolean value</a:t>
            </a:r>
          </a:p>
          <a:p>
            <a:pPr lvl="1"/>
            <a:r>
              <a:rPr lang="en-US" altLang="ja-JP" sz="2400" smtClean="0">
                <a:ea typeface="ＭＳ Ｐゴシック" pitchFamily="34" charset="-128"/>
              </a:rPr>
              <a:t>“!”</a:t>
            </a:r>
            <a:r>
              <a:rPr lang="en-US" altLang="ja-JP" sz="2400" smtClean="0">
                <a:cs typeface="HGPｺﾞｼｯｸE"/>
              </a:rPr>
              <a:t> can work on any true or false statement or conditional</a:t>
            </a:r>
          </a:p>
          <a:p>
            <a:pPr lvl="1"/>
            <a:r>
              <a:rPr lang="en-US" sz="2400" smtClean="0"/>
              <a:t>Usually referred to as “not”</a:t>
            </a:r>
            <a:endParaRPr lang="en-US" altLang="ja-JP" sz="2400" smtClean="0">
              <a:cs typeface="HGPｺﾞｼｯｸE"/>
            </a:endParaRPr>
          </a:p>
          <a:p>
            <a:r>
              <a:rPr lang="en-US" smtClean="0">
                <a:ea typeface="ＭＳ Ｐゴシック" pitchFamily="34" charset="-128"/>
              </a:rPr>
              <a:t>Boolean operators operate on </a:t>
            </a:r>
            <a:r>
              <a:rPr lang="en-US" b="1" smtClean="0">
                <a:ea typeface="ＭＳ Ｐゴシック" pitchFamily="34" charset="-128"/>
              </a:rPr>
              <a:t>Boolean values</a:t>
            </a:r>
            <a:r>
              <a:rPr lang="en-US" smtClean="0">
                <a:ea typeface="ＭＳ Ｐゴシック" pitchFamily="34" charset="-128"/>
              </a:rPr>
              <a:t>, creating expressions that evaluate to True or False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Operators include: </a:t>
            </a:r>
            <a:r>
              <a:rPr lang="en-US" sz="2400" b="1" smtClean="0">
                <a:ea typeface="ＭＳ Ｐゴシック" pitchFamily="34" charset="-128"/>
              </a:rPr>
              <a:t>and, or, not </a:t>
            </a:r>
          </a:p>
          <a:p>
            <a:r>
              <a:rPr lang="en-US" sz="2800" smtClean="0">
                <a:ea typeface="ＭＳ Ｐゴシック" pitchFamily="34" charset="-128"/>
              </a:rPr>
              <a:t>The results of the operators are described by </a:t>
            </a:r>
            <a:r>
              <a:rPr lang="en-US" sz="2800" b="1" smtClean="0">
                <a:ea typeface="ＭＳ Ｐゴシック" pitchFamily="34" charset="-128"/>
              </a:rPr>
              <a:t>truth tables</a:t>
            </a:r>
          </a:p>
          <a:p>
            <a:endParaRPr lang="en-US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Truth Tables for “and” and “or” (Table 4.2)   </a:t>
            </a:r>
          </a:p>
        </p:txBody>
      </p:sp>
      <p:graphicFrame>
        <p:nvGraphicFramePr>
          <p:cNvPr id="5" name="Group 42"/>
          <p:cNvGraphicFramePr>
            <a:graphicFrameLocks noGrp="1"/>
          </p:cNvGraphicFramePr>
          <p:nvPr>
            <p:ph type="pic" idx="1"/>
          </p:nvPr>
        </p:nvGraphicFramePr>
        <p:xfrm>
          <a:off x="1828800" y="914400"/>
          <a:ext cx="7010401" cy="2438398"/>
        </p:xfrm>
        <a:graphic>
          <a:graphicData uri="http://schemas.openxmlformats.org/drawingml/2006/table">
            <a:tbl>
              <a:tblPr/>
              <a:tblGrid>
                <a:gridCol w="1510391"/>
                <a:gridCol w="1510391"/>
                <a:gridCol w="2146345"/>
                <a:gridCol w="1843274"/>
              </a:tblGrid>
              <a:tr h="40604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A and 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A or 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71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/>
                        <a:ea typeface="ＭＳ Ｐゴシック" pitchFamily="-110" charset="-128"/>
                        <a:cs typeface="Tw Cen MT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/>
                        <a:ea typeface="ＭＳ Ｐゴシック" pitchFamily="-110" charset="-128"/>
                        <a:cs typeface="Tw Cen MT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A &amp;&amp; 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A || 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604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true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true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true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true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71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true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false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false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true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604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false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true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false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true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604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false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false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false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pitchFamily="-110" charset="-128"/>
                          <a:cs typeface="Tw Cen MT"/>
                        </a:rPr>
                        <a:t>false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8473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Example: Boolean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irb(main) :001:0&gt; !false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=&gt;true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irb(main) :002:0&gt; !(true or false)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=&gt; false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irb(main) :003:0&gt; first = 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=&gt; 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irb(main) :004:0&gt; second = false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=&gt; false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irb(main) :005:0&gt; (first and second or  !(first and second)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=&gt; true</a:t>
            </a:r>
          </a:p>
          <a:p>
            <a:endParaRPr lang="en-US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Conditional Flow: </a:t>
            </a:r>
            <a:r>
              <a:rPr lang="en-US" i="1" smtClean="0"/>
              <a:t>If</a:t>
            </a:r>
            <a:r>
              <a:rPr lang="en-US" smtClean="0"/>
              <a:t>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768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Ruby uses an </a:t>
            </a:r>
            <a:r>
              <a:rPr lang="en-US" i="1" smtClean="0">
                <a:ea typeface="ＭＳ Ｐゴシック" pitchFamily="34" charset="-128"/>
              </a:rPr>
              <a:t>if</a:t>
            </a:r>
            <a:r>
              <a:rPr lang="en-US" smtClean="0">
                <a:ea typeface="ＭＳ Ｐゴシック" pitchFamily="34" charset="-128"/>
              </a:rPr>
              <a:t> statement for basic conditional control flow (Example 4.3) 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7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7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(condition)</a:t>
            </a:r>
          </a:p>
          <a:p>
            <a:pPr>
              <a:buFont typeface="Wingdings" pitchFamily="2" charset="2"/>
              <a:buNone/>
            </a:pPr>
            <a:r>
              <a:rPr lang="en-US" sz="17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		2 </a:t>
            </a:r>
            <a:r>
              <a:rPr lang="en-US" sz="1700" i="1" smtClean="0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section 1  </a:t>
            </a:r>
            <a:endParaRPr lang="en-US" sz="17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7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		3 </a:t>
            </a:r>
            <a:r>
              <a:rPr lang="en-US" sz="17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2800" smtClean="0">
                <a:ea typeface="ＭＳ Ｐゴシック" pitchFamily="34" charset="-128"/>
              </a:rPr>
              <a:t>Input value of </a:t>
            </a:r>
            <a:r>
              <a:rPr lang="en-US" sz="2800" b="1" smtClean="0">
                <a:ea typeface="ＭＳ Ｐゴシック" pitchFamily="34" charset="-128"/>
              </a:rPr>
              <a:t>11 </a:t>
            </a:r>
            <a:r>
              <a:rPr lang="en-US" sz="2800" smtClean="0">
                <a:ea typeface="ＭＳ Ｐゴシック" pitchFamily="34" charset="-128"/>
              </a:rPr>
              <a:t>(Example 4.4):</a:t>
            </a:r>
          </a:p>
          <a:p>
            <a:pPr>
              <a:buFont typeface="Wingdings" pitchFamily="2" charset="2"/>
              <a:buNone/>
            </a:pPr>
            <a:r>
              <a:rPr lang="en-US" sz="1700" smtClean="0">
                <a:solidFill>
                  <a:srgbClr val="555555"/>
                </a:solidFill>
                <a:latin typeface="Calibri" pitchFamily="34" charset="0"/>
                <a:cs typeface="Courier New" pitchFamily="49" charset="0"/>
              </a:rPr>
              <a:t> 		1 </a:t>
            </a:r>
            <a:r>
              <a:rPr lang="en-US" sz="1700" i="1" smtClean="0">
                <a:latin typeface="Courier New" pitchFamily="49" charset="0"/>
                <a:cs typeface="Courier New" pitchFamily="49" charset="0"/>
              </a:rPr>
              <a:t># if a number is even, print out "Even"</a:t>
            </a:r>
            <a:endParaRPr lang="en-US" sz="17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7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		2 </a:t>
            </a:r>
            <a:r>
              <a:rPr lang="en-US" sz="17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puts </a:t>
            </a:r>
            <a:r>
              <a:rPr lang="en-US" sz="17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"Enter a number</a:t>
            </a:r>
            <a:r>
              <a:rPr lang="ja-JP" altLang="en-US" sz="170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”</a:t>
            </a:r>
            <a:r>
              <a:rPr lang="en-US" altLang="ja-JP" sz="1700" smtClean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17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		3 </a:t>
            </a:r>
            <a:r>
              <a:rPr lang="en-US" sz="17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= gets.to_i	</a:t>
            </a:r>
          </a:p>
          <a:p>
            <a:pPr>
              <a:buFont typeface="Wingdings" pitchFamily="2" charset="2"/>
              <a:buNone/>
            </a:pPr>
            <a:r>
              <a:rPr lang="en-US" sz="17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		4 </a:t>
            </a:r>
            <a:r>
              <a:rPr lang="en-US" sz="17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(number % </a:t>
            </a:r>
            <a:r>
              <a:rPr lang="en-US" sz="1700" smtClean="0">
                <a:solidFill>
                  <a:srgbClr val="3012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7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700" smtClean="0">
                <a:solidFill>
                  <a:srgbClr val="3012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7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# evaluates to false</a:t>
            </a:r>
          </a:p>
          <a:p>
            <a:pPr>
              <a:buFont typeface="Wingdings" pitchFamily="2" charset="2"/>
              <a:buNone/>
            </a:pPr>
            <a:r>
              <a:rPr lang="en-US" sz="17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		5 </a:t>
            </a:r>
            <a:r>
              <a:rPr lang="en-US" sz="17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puts </a:t>
            </a:r>
            <a:r>
              <a:rPr lang="en-US" sz="17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"Even</a:t>
            </a:r>
            <a:r>
              <a:rPr lang="ja-JP" altLang="en-US" sz="170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</a:rPr>
              <a:t>”</a:t>
            </a:r>
            <a:r>
              <a:rPr lang="en-US" altLang="ja-JP" sz="170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ja-JP" sz="1700" smtClean="0">
                <a:latin typeface="Courier New" pitchFamily="49" charset="0"/>
                <a:ea typeface="ＭＳ Ｐゴシック" pitchFamily="34" charset="-128"/>
              </a:rPr>
              <a:t># does not execute</a:t>
            </a:r>
            <a:endParaRPr lang="en-US" altLang="ja-JP" sz="1700" smtClean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z="1700" smtClean="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		6 </a:t>
            </a:r>
            <a:r>
              <a:rPr lang="en-US" sz="17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1700" smtClean="0">
              <a:ea typeface="ＭＳ Ｐゴシック" pitchFamily="34" charset="-128"/>
            </a:endParaRPr>
          </a:p>
          <a:p>
            <a:endParaRPr lang="en-US" sz="17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7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24400" y="2819400"/>
            <a:ext cx="419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b="1" i="1">
                <a:ea typeface="ＭＳ Ｐゴシック" pitchFamily="34" charset="-128"/>
              </a:rPr>
              <a:t>Section 1 </a:t>
            </a:r>
            <a:r>
              <a:rPr lang="en-US">
                <a:ea typeface="ＭＳ Ｐゴシック" pitchFamily="34" charset="-128"/>
              </a:rPr>
              <a:t>is </a:t>
            </a:r>
            <a:r>
              <a:rPr lang="en-US" b="1">
                <a:ea typeface="ＭＳ Ｐゴシック" pitchFamily="34" charset="-128"/>
              </a:rPr>
              <a:t>executed</a:t>
            </a:r>
            <a:r>
              <a:rPr lang="en-US">
                <a:ea typeface="ＭＳ Ｐゴシック" pitchFamily="34" charset="-128"/>
              </a:rPr>
              <a:t> when the condition evaluates to true or is </a:t>
            </a:r>
            <a:r>
              <a:rPr lang="en-US" b="1">
                <a:ea typeface="ＭＳ Ｐゴシック" pitchFamily="34" charset="-128"/>
              </a:rPr>
              <a:t>skipped</a:t>
            </a:r>
            <a:r>
              <a:rPr lang="en-US">
                <a:ea typeface="ＭＳ Ｐゴシック" pitchFamily="34" charset="-128"/>
              </a:rPr>
              <a:t> when the condition evaluates to false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3581400" y="3276600"/>
            <a:ext cx="1143000" cy="1588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a-DK">
                <a:solidFill>
                  <a:schemeClr val="tx2"/>
                </a:solidFill>
              </a:rPr>
              <a:t>(c) 2012 Ophir Frieder et al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Microsoft Office PowerPoint</Application>
  <PresentationFormat>On-screen Show (4:3)</PresentationFormat>
  <Paragraphs>386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Tw Cen MT</vt:lpstr>
      <vt:lpstr>Arial</vt:lpstr>
      <vt:lpstr>Wingdings</vt:lpstr>
      <vt:lpstr>Wingdings 2</vt:lpstr>
      <vt:lpstr>Calibri</vt:lpstr>
      <vt:lpstr>ＭＳ Ｐゴシック</vt:lpstr>
      <vt:lpstr>Courier New</vt:lpstr>
      <vt:lpstr>HGPｺﾞｼｯｸE</vt:lpstr>
      <vt:lpstr>Student presentation</vt:lpstr>
      <vt:lpstr>CHAPTER 4:  Conditional Structures </vt:lpstr>
      <vt:lpstr>Flow of Execution </vt:lpstr>
      <vt:lpstr>Flow of Execution: Multiple Path Logic Flow (Figure 4.2) </vt:lpstr>
      <vt:lpstr>Conditional Control </vt:lpstr>
      <vt:lpstr>Relational Operators (Table 4.1) </vt:lpstr>
      <vt:lpstr>Conditional Control </vt:lpstr>
      <vt:lpstr>Truth Tables for “and” and “or” (Table 4.2)   </vt:lpstr>
      <vt:lpstr>Example: Boolean Expressions </vt:lpstr>
      <vt:lpstr>Conditional Flow: If Statements </vt:lpstr>
      <vt:lpstr>Conditional Flow: If-Then-Else Statements </vt:lpstr>
      <vt:lpstr>Example of Program that Determines Prices of Movie Tickets (Example 4.6) </vt:lpstr>
      <vt:lpstr>If-Else Statement Logic Flow</vt:lpstr>
      <vt:lpstr>Movie Ticket Example: Input Value of 8 (Example 4.6) </vt:lpstr>
      <vt:lpstr>Movie Ticket Example: Input Value of 25 (Example 4.6) </vt:lpstr>
      <vt:lpstr>Movie Ticket Example: Input Value of 12 (Figure 4.9) </vt:lpstr>
      <vt:lpstr>Elsif Statements </vt:lpstr>
      <vt:lpstr>Elsif Statement Logic Flow (Figure 4.5) </vt:lpstr>
      <vt:lpstr>Program that Discounts Tickets  for Children &amp; Senior Citizens (Example 4.9)</vt:lpstr>
      <vt:lpstr>Review: Original Movie Ticket Program (Example 4.6)  </vt:lpstr>
      <vt:lpstr>Alternatives </vt:lpstr>
      <vt:lpstr>Case Statements </vt:lpstr>
      <vt:lpstr>Movie Ticket Program:  Rewritten  Using a Case Statement (Example 4.12) </vt:lpstr>
      <vt:lpstr>Debugging:  Incorrect Movie Ticket Program (Example 4.13) </vt:lpstr>
      <vt:lpstr>Debugging:  Incorrect Movie Ticket Program (Example 4.14)  </vt:lpstr>
      <vt:lpstr>Debugging</vt:lpstr>
      <vt:lpstr>Debugging: Alternatives </vt:lpstr>
      <vt:lpstr>Debugging (Example 4.15)  </vt:lpstr>
      <vt:lpstr>Debugging (Example 4.15 Cont’d) 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2013-04-17T13:37:46Z</dcterms:modified>
</cp:coreProperties>
</file>