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7" r:id="rId19"/>
    <p:sldId id="282" r:id="rId20"/>
    <p:sldId id="285" r:id="rId21"/>
    <p:sldId id="28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97" autoAdjust="0"/>
  </p:normalViewPr>
  <p:slideViewPr>
    <p:cSldViewPr snapToGrid="0" snapToObjects="1">
      <p:cViewPr varScale="1">
        <p:scale>
          <a:sx n="63" d="100"/>
          <a:sy n="63" d="100"/>
        </p:scale>
        <p:origin x="-3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405AE-0CDC-4FB8-91B1-F523053D3AE6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E69C7-7719-4719-B46E-48F607CB95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1031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 bright="42000" contrast="-68000"/>
          </a:blip>
          <a:srcRect/>
          <a:stretch>
            <a:fillRect l="-30000" t="-20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03B8EEA-8378-4BEE-942B-C29C9D0CE336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CD7C17-D0B0-B944-893D-EF23F3A702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5010-089E-4512-A262-F0A013C0B3F7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D7C17-D0B0-B944-893D-EF23F3A702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B1B9742-FA84-4D69-931B-E0C30532C1A5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6CD7C17-D0B0-B944-893D-EF23F3A702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F833-59B2-48F7-B6EB-CFA360EA11FA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CD7C17-D0B0-B944-893D-EF23F3A702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FE1E-0F96-42B8-9F10-A1032AF94B2D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6CD7C17-D0B0-B944-893D-EF23F3A702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A949A1-7866-429A-985C-DB233107E71F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6CD7C17-D0B0-B944-893D-EF23F3A702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1D646E3-6EB9-43E9-9E37-FC3A58547B26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6CD7C17-D0B0-B944-893D-EF23F3A702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A8D6-CA48-4D37-810C-59A999790715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CD7C17-D0B0-B944-893D-EF23F3A702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C3CD1-3F5B-4C24-867C-F2A256DF9E26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CD7C17-D0B0-B944-893D-EF23F3A702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EA38-CC7D-49FA-B362-43081BD37DD8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CD7C17-D0B0-B944-893D-EF23F3A702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3D9AD67-4E4D-4DE1-BEB0-F80765A48B2D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6CD7C17-D0B0-B944-893D-EF23F3A702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2E78FF0C-8895-4223-ADB3-CDB9B13C7D8A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F6CD7C17-D0B0-B944-893D-EF23F3A702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Chapter 5: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Loop Structures 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Computer Science Using Ruby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and Nested Loops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Execute the statement or statements in the loop once for each iteration element</a:t>
            </a: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Figure 5.4: </a:t>
            </a:r>
          </a:p>
          <a:p>
            <a:pPr>
              <a:buNone/>
            </a:pPr>
            <a:r>
              <a:rPr lang="en-US" sz="28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	</a:t>
            </a:r>
            <a:r>
              <a:rPr lang="en-US" sz="2595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 </a:t>
            </a:r>
            <a:r>
              <a:rPr lang="en-US" sz="2595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for num in </a:t>
            </a:r>
            <a:r>
              <a:rPr lang="en-US" sz="2595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0</a:t>
            </a:r>
            <a:r>
              <a:rPr lang="en-US" sz="2595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.</a:t>
            </a:r>
            <a:r>
              <a:rPr lang="en-US" sz="2595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.5</a:t>
            </a:r>
            <a:endParaRPr lang="en-US" sz="2595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2595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2 </a:t>
            </a:r>
            <a:r>
              <a:rPr lang="en-US" sz="2595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puts num</a:t>
            </a:r>
          </a:p>
          <a:p>
            <a:pPr>
              <a:buNone/>
            </a:pPr>
            <a:r>
              <a:rPr lang="en-US" sz="2595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3 </a:t>
            </a:r>
            <a:r>
              <a:rPr lang="en-US" sz="2595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end</a:t>
            </a:r>
            <a:endParaRPr lang="en-US" sz="2595" dirty="0" smtClean="0">
              <a:latin typeface="Calibri" pitchFamily="1" charset="0"/>
            </a:endParaRP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A loop inside a loop</a:t>
            </a:r>
          </a:p>
          <a:p>
            <a:r>
              <a:rPr lang="en-US" b="1" dirty="0" smtClean="0"/>
              <a:t>For</a:t>
            </a:r>
            <a:r>
              <a:rPr lang="en-US" b="1" i="1" dirty="0" smtClean="0"/>
              <a:t> </a:t>
            </a:r>
            <a:r>
              <a:rPr lang="en-US" b="1" dirty="0" smtClean="0"/>
              <a:t>loops </a:t>
            </a:r>
            <a:r>
              <a:rPr lang="en-US" dirty="0" smtClean="0"/>
              <a:t>are most commonly used in nested</a:t>
            </a:r>
            <a:r>
              <a:rPr lang="en-US" i="1" dirty="0" smtClean="0"/>
              <a:t> </a:t>
            </a:r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For Loops </a:t>
            </a:r>
            <a:endParaRPr lang="en-US" sz="3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Nested Loops </a:t>
            </a:r>
            <a:endParaRPr lang="en-US" sz="3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dirty="0" smtClean="0"/>
              <a:t>Figure 5.5: For Loops and Nested Loops 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 for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in </a:t>
            </a:r>
            <a:r>
              <a:rPr lang="en-US" sz="20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.</a:t>
            </a:r>
            <a:r>
              <a:rPr lang="en-US" sz="20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.3</a:t>
            </a:r>
            <a:endParaRPr lang="en-US" sz="20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2 </a:t>
            </a:r>
            <a:r>
              <a:rPr lang="en-US" sz="20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	 puts </a:t>
            </a:r>
            <a:r>
              <a:rPr lang="en-US" sz="2000" dirty="0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"Outer loop: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2000" dirty="0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"</a:t>
            </a:r>
            <a:r>
              <a:rPr lang="en-US" sz="20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i.to_s</a:t>
            </a:r>
            <a:endParaRPr lang="en-US" sz="20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3 </a:t>
            </a:r>
            <a:r>
              <a:rPr lang="en-US" sz="20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	 for k in </a:t>
            </a:r>
            <a:r>
              <a:rPr lang="en-US" sz="20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.</a:t>
            </a:r>
            <a:r>
              <a:rPr lang="en-US" sz="20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.4</a:t>
            </a:r>
            <a:endParaRPr lang="en-US" sz="20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4 </a:t>
            </a:r>
            <a:r>
              <a:rPr lang="en-US" sz="20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		puts </a:t>
            </a:r>
            <a:r>
              <a:rPr lang="en-US" sz="2000" dirty="0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"Inner loop: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k</a:t>
            </a:r>
            <a:r>
              <a:rPr lang="en-US" sz="2000" dirty="0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"</a:t>
            </a:r>
            <a:r>
              <a:rPr lang="en-US" sz="20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k.to_s</a:t>
            </a:r>
            <a:endParaRPr lang="en-US" sz="20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5 </a:t>
            </a:r>
            <a:r>
              <a:rPr lang="en-US" sz="20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	 end   # for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k</a:t>
            </a:r>
            <a:endParaRPr lang="en-US" sz="20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6 </a:t>
            </a:r>
            <a:r>
              <a:rPr lang="en-US" sz="20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end  # for </a:t>
            </a:r>
            <a:r>
              <a:rPr lang="en-US" sz="200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endParaRPr lang="en-US" sz="20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2300" dirty="0" smtClean="0"/>
              <a:t>	Note: </a:t>
            </a:r>
            <a:r>
              <a:rPr lang="en-US" sz="2300" b="1" dirty="0" smtClean="0"/>
              <a:t>Indentation</a:t>
            </a:r>
            <a:r>
              <a:rPr lang="en-US" sz="2300" dirty="0" smtClean="0"/>
              <a:t> and </a:t>
            </a:r>
            <a:r>
              <a:rPr lang="en-US" sz="2300" b="1" dirty="0" smtClean="0"/>
              <a:t>end labeling </a:t>
            </a:r>
            <a:r>
              <a:rPr lang="en-US" sz="2300" dirty="0" smtClean="0"/>
              <a:t>by comments (For clarity and documentation only) </a:t>
            </a:r>
          </a:p>
          <a:p>
            <a:pPr>
              <a:buNone/>
            </a:pPr>
            <a:endParaRPr lang="en-US" sz="20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endParaRPr lang="en-US" sz="20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endParaRPr lang="en-US" sz="20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371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ea typeface="ＭＳ Ｐゴシック" pitchFamily="1" charset="-128"/>
                <a:cs typeface="ＭＳ Ｐゴシック" pitchFamily="1" charset="-128"/>
              </a:rPr>
              <a:t>The first loop will </a:t>
            </a:r>
            <a:r>
              <a:rPr lang="en-US" sz="2400" b="1" dirty="0" smtClean="0">
                <a:ea typeface="ＭＳ Ｐゴシック" pitchFamily="1" charset="-128"/>
                <a:cs typeface="ＭＳ Ｐゴシック" pitchFamily="1" charset="-128"/>
              </a:rPr>
              <a:t>initialize</a:t>
            </a:r>
            <a:r>
              <a:rPr lang="en-US" sz="2400" dirty="0" smtClean="0">
                <a:ea typeface="ＭＳ Ｐゴシック" pitchFamily="1" charset="-128"/>
                <a:cs typeface="ＭＳ Ｐゴシック" pitchFamily="1" charset="-128"/>
              </a:rPr>
              <a:t>, then the second will follow </a:t>
            </a:r>
          </a:p>
          <a:p>
            <a:r>
              <a:rPr lang="en-US" sz="2400" dirty="0" smtClean="0">
                <a:ea typeface="ＭＳ Ｐゴシック" pitchFamily="1" charset="-128"/>
                <a:cs typeface="ＭＳ Ｐゴシック" pitchFamily="1" charset="-128"/>
              </a:rPr>
              <a:t>The second loop will </a:t>
            </a:r>
            <a:r>
              <a:rPr lang="en-US" sz="2400" b="1" dirty="0" smtClean="0">
                <a:ea typeface="ＭＳ Ｐゴシック" pitchFamily="1" charset="-128"/>
                <a:cs typeface="ＭＳ Ｐゴシック" pitchFamily="1" charset="-128"/>
              </a:rPr>
              <a:t>finish</a:t>
            </a:r>
            <a:r>
              <a:rPr lang="en-US" sz="2400" dirty="0" smtClean="0">
                <a:ea typeface="ＭＳ Ｐゴシック" pitchFamily="1" charset="-128"/>
                <a:cs typeface="ＭＳ Ｐゴシック" pitchFamily="1" charset="-128"/>
              </a:rPr>
              <a:t> before the first goes on to the next iteration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Figure 5.5: For Loops and Nested Loops</a:t>
            </a:r>
            <a:endParaRPr lang="en-US" sz="3500" dirty="0"/>
          </a:p>
        </p:txBody>
      </p:sp>
      <p:pic>
        <p:nvPicPr>
          <p:cNvPr id="8" name="Content Placeholder 7" descr="Screen shot 2012-07-16 at 8.10.07 PM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647" t="3050" b="2103"/>
          <a:stretch>
            <a:fillRect/>
          </a:stretch>
        </p:blipFill>
        <p:spPr>
          <a:xfrm>
            <a:off x="1689163" y="184935"/>
            <a:ext cx="7306877" cy="4216514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2225040" y="6476806"/>
            <a:ext cx="4572000" cy="365125"/>
          </a:xfrm>
        </p:spPr>
        <p:txBody>
          <a:bodyPr/>
          <a:lstStyle/>
          <a:p>
            <a:r>
              <a:rPr lang="da-DK" dirty="0" smtClean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Finding Prime Numbers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prime number can only be </a:t>
            </a:r>
            <a:r>
              <a:rPr lang="en-US" b="1" dirty="0" smtClean="0"/>
              <a:t>divided by one and itself</a:t>
            </a: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This program determines whether a number is prime or not</a:t>
            </a: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Only numbers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less than half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the given value need to be checked</a:t>
            </a:r>
          </a:p>
          <a:p>
            <a:pPr lvl="1"/>
            <a:r>
              <a:rPr lang="en-US" dirty="0" smtClean="0"/>
              <a:t>This reduces the number of possible loop iterations by half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Figure 5.7: Finding Prime Numbers 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42461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3579" b="1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	</a:t>
            </a:r>
            <a:r>
              <a:rPr lang="en-US" sz="3579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1 </a:t>
            </a:r>
            <a:r>
              <a:rPr lang="en-US" sz="3579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Initialize our counter</a:t>
            </a:r>
            <a:endParaRPr lang="en-US" sz="3579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3579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2 </a:t>
            </a:r>
            <a:r>
              <a:rPr lang="en-US" sz="3579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3579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</a:t>
            </a:r>
            <a:r>
              <a:rPr lang="en-US" sz="3579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endParaRPr lang="en-US" sz="3579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3579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3 </a:t>
            </a:r>
            <a:endParaRPr lang="en-US" sz="3579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3579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4 </a:t>
            </a:r>
            <a:r>
              <a:rPr lang="en-US" sz="3579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</a:t>
            </a:r>
            <a:r>
              <a:rPr lang="en-US" sz="3579" i="1" dirty="0" err="1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3579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: [0, 100]</a:t>
            </a:r>
            <a:endParaRPr lang="en-US" sz="3579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3579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5 </a:t>
            </a:r>
            <a:r>
              <a:rPr lang="en-US" sz="3579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while (</a:t>
            </a:r>
            <a:r>
              <a:rPr lang="en-US" sz="3579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3579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&lt;= </a:t>
            </a:r>
            <a:r>
              <a:rPr lang="en-US" sz="3579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100</a:t>
            </a:r>
            <a:r>
              <a:rPr lang="en-US" sz="3579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</a:t>
            </a:r>
          </a:p>
          <a:p>
            <a:pPr>
              <a:buNone/>
            </a:pPr>
            <a:r>
              <a:rPr lang="en-US" sz="3579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6 </a:t>
            </a:r>
            <a:r>
              <a:rPr lang="en-US" sz="3579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sz="3579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Initialize prime flag</a:t>
            </a:r>
            <a:endParaRPr lang="en-US" sz="3579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3579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7 </a:t>
            </a:r>
            <a:r>
              <a:rPr lang="en-US" sz="3579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sz="3579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prime_flag</a:t>
            </a:r>
            <a:r>
              <a:rPr lang="en-US" sz="3579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true</a:t>
            </a:r>
          </a:p>
          <a:p>
            <a:pPr>
              <a:buNone/>
            </a:pPr>
            <a:r>
              <a:rPr lang="en-US" sz="3579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8 </a:t>
            </a:r>
            <a:r>
              <a:rPr lang="en-US" sz="3579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sz="3579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j</a:t>
            </a:r>
            <a:r>
              <a:rPr lang="en-US" sz="3579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</a:t>
            </a:r>
            <a:r>
              <a:rPr lang="en-US" sz="3579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2</a:t>
            </a:r>
            <a:endParaRPr lang="en-US" sz="3579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3579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9 </a:t>
            </a:r>
            <a:r>
              <a:rPr lang="en-US" sz="3579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sz="3579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Test divisibility of </a:t>
            </a:r>
            <a:r>
              <a:rPr lang="en-US" sz="3579" i="1" dirty="0" err="1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3579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from [0, i/2]</a:t>
            </a:r>
            <a:endParaRPr lang="en-US" sz="3579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3579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10 </a:t>
            </a:r>
            <a:r>
              <a:rPr lang="en-US" sz="3579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while (</a:t>
            </a:r>
            <a:r>
              <a:rPr lang="en-US" sz="3579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j</a:t>
            </a:r>
            <a:r>
              <a:rPr lang="en-US" sz="3579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&lt;= </a:t>
            </a:r>
            <a:r>
              <a:rPr lang="en-US" sz="3579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3579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/ </a:t>
            </a:r>
            <a:r>
              <a:rPr lang="en-US" sz="3579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2</a:t>
            </a:r>
            <a:r>
              <a:rPr lang="en-US" sz="3579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</a:t>
            </a:r>
          </a:p>
          <a:p>
            <a:pPr>
              <a:buNone/>
            </a:pPr>
            <a:r>
              <a:rPr lang="en-US" sz="3579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11 </a:t>
            </a:r>
            <a:r>
              <a:rPr lang="en-US" sz="3579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</a:t>
            </a:r>
            <a:r>
              <a:rPr lang="en-US" sz="3579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puts " </a:t>
            </a:r>
            <a:r>
              <a:rPr lang="en-US" sz="3579" i="1" dirty="0" err="1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3579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==&gt; " + </a:t>
            </a:r>
            <a:r>
              <a:rPr lang="en-US" sz="3579" i="1" dirty="0" err="1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i.to_s</a:t>
            </a:r>
            <a:r>
              <a:rPr lang="en-US" sz="3579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" </a:t>
            </a:r>
            <a:r>
              <a:rPr lang="en-US" sz="3579" i="1" dirty="0" err="1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j</a:t>
            </a:r>
            <a:r>
              <a:rPr lang="en-US" sz="3579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==&gt; " + </a:t>
            </a:r>
            <a:r>
              <a:rPr lang="en-US" sz="3579" i="1" dirty="0" err="1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j.to_s</a:t>
            </a:r>
            <a:endParaRPr lang="en-US" sz="3579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3579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12 </a:t>
            </a:r>
            <a:r>
              <a:rPr lang="en-US" sz="3579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if (</a:t>
            </a:r>
            <a:r>
              <a:rPr lang="en-US" sz="3579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3579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% </a:t>
            </a:r>
            <a:r>
              <a:rPr lang="en-US" sz="3579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j</a:t>
            </a:r>
            <a:r>
              <a:rPr lang="en-US" sz="3579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== </a:t>
            </a:r>
            <a:r>
              <a:rPr lang="en-US" sz="3579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0</a:t>
            </a:r>
            <a:r>
              <a:rPr lang="en-US" sz="3579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</a:t>
            </a:r>
          </a:p>
          <a:p>
            <a:pPr>
              <a:buNone/>
            </a:pPr>
            <a:r>
              <a:rPr lang="en-US" sz="3579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13 </a:t>
            </a:r>
            <a:r>
              <a:rPr lang="en-US" sz="3579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  </a:t>
            </a:r>
            <a:r>
              <a:rPr lang="en-US" sz="3579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prime_flag</a:t>
            </a:r>
            <a:r>
              <a:rPr lang="en-US" sz="3579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false</a:t>
            </a:r>
          </a:p>
          <a:p>
            <a:pPr>
              <a:buNone/>
            </a:pPr>
            <a:r>
              <a:rPr lang="en-US" sz="3579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14 </a:t>
            </a:r>
            <a:r>
              <a:rPr lang="en-US" sz="3579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  </a:t>
            </a:r>
            <a:r>
              <a:rPr lang="en-US" sz="3579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break</a:t>
            </a:r>
            <a:endParaRPr lang="en-US" sz="3579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3579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15 </a:t>
            </a:r>
            <a:r>
              <a:rPr lang="en-US" sz="3579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end</a:t>
            </a:r>
          </a:p>
          <a:p>
            <a:pPr>
              <a:buNone/>
            </a:pPr>
            <a:r>
              <a:rPr lang="en-US" sz="3579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16 </a:t>
            </a:r>
            <a:r>
              <a:rPr lang="en-US" sz="3579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</a:t>
            </a:r>
            <a:r>
              <a:rPr lang="en-US" sz="3579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j</a:t>
            </a:r>
            <a:r>
              <a:rPr lang="en-US" sz="3579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</a:t>
            </a:r>
            <a:r>
              <a:rPr lang="en-US" sz="3579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j</a:t>
            </a:r>
            <a:r>
              <a:rPr lang="en-US" sz="3579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3579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endParaRPr lang="en-US" sz="3579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3579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17 </a:t>
            </a:r>
            <a:r>
              <a:rPr lang="en-US" sz="3579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end</a:t>
            </a:r>
          </a:p>
          <a:p>
            <a:pPr>
              <a:buNone/>
            </a:pP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Figure 5.7 Cont’d: Finding Prime Numbers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	 18 </a:t>
            </a:r>
            <a:r>
              <a:rPr lang="en-US" sz="18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sz="18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We found a prime!</a:t>
            </a:r>
            <a:endParaRPr lang="en-US" sz="18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19 </a:t>
            </a:r>
            <a:r>
              <a:rPr lang="en-US" sz="18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if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prime_flag</a:t>
            </a:r>
            <a:endParaRPr lang="en-US" sz="18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20 </a:t>
            </a:r>
            <a:r>
              <a:rPr lang="en-US" sz="18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puts </a:t>
            </a:r>
            <a:r>
              <a:rPr lang="en-US" sz="1800" dirty="0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"Prime ==&gt; "</a:t>
            </a:r>
            <a:r>
              <a:rPr lang="en-US" sz="18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i.to_s</a:t>
            </a:r>
            <a:endParaRPr lang="en-US" sz="18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21 </a:t>
            </a:r>
            <a:r>
              <a:rPr lang="en-US" sz="18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end</a:t>
            </a:r>
          </a:p>
          <a:p>
            <a:pPr>
              <a:buNone/>
            </a:pPr>
            <a:r>
              <a:rPr lang="en-US" sz="18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22 </a:t>
            </a:r>
            <a:r>
              <a:rPr lang="en-US" sz="18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sz="18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Increment the counter</a:t>
            </a:r>
            <a:endParaRPr lang="en-US" sz="18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23 </a:t>
            </a:r>
            <a:r>
              <a:rPr lang="en-US" sz="18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+= </a:t>
            </a:r>
            <a:r>
              <a:rPr lang="en-US" sz="18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endParaRPr lang="en-US" sz="18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24 </a:t>
            </a:r>
            <a:r>
              <a:rPr lang="en-US" sz="18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end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0" y="258050"/>
            <a:ext cx="9144000" cy="6463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	</a:t>
            </a:r>
            <a:r>
              <a:rPr lang="en-US" sz="2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1 </a:t>
            </a:r>
            <a:r>
              <a:rPr lang="en-US" sz="22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Initialize our counter</a:t>
            </a:r>
            <a:endParaRPr lang="en-US" sz="22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2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2 </a:t>
            </a:r>
            <a:r>
              <a:rPr lang="en-US" sz="22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</a:t>
            </a:r>
            <a:r>
              <a:rPr lang="en-US" sz="22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endParaRPr lang="en-US" sz="22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2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3 </a:t>
            </a:r>
            <a:endParaRPr lang="en-US" sz="22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2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4 </a:t>
            </a:r>
            <a:r>
              <a:rPr lang="en-US" sz="22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</a:t>
            </a:r>
            <a:r>
              <a:rPr lang="en-US" sz="2200" i="1" dirty="0" err="1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22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: [0, 100]</a:t>
            </a:r>
            <a:endParaRPr lang="en-US" sz="22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2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5 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while (</a:t>
            </a:r>
            <a:r>
              <a:rPr lang="en-US" sz="22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&lt;= </a:t>
            </a:r>
            <a:r>
              <a:rPr lang="en-US" sz="22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100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</a:t>
            </a:r>
          </a:p>
          <a:p>
            <a:r>
              <a:rPr lang="en-US" sz="22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6 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sz="22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Initialize prime flag</a:t>
            </a:r>
            <a:endParaRPr lang="en-US" sz="22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2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7 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prime_flag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true</a:t>
            </a:r>
          </a:p>
          <a:p>
            <a:r>
              <a:rPr lang="en-US" sz="22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8 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</a:t>
            </a:r>
            <a:r>
              <a:rPr lang="en-US" sz="22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2</a:t>
            </a:r>
            <a:endParaRPr lang="en-US" sz="22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2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9 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sz="22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Test divisibility of </a:t>
            </a:r>
            <a:r>
              <a:rPr lang="en-US" sz="2200" i="1" dirty="0" err="1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22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from [0, i/2]</a:t>
            </a:r>
            <a:endParaRPr lang="en-US" sz="22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2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10 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while (</a:t>
            </a:r>
            <a:r>
              <a:rPr lang="en-US" sz="22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&lt;= </a:t>
            </a:r>
            <a:r>
              <a:rPr lang="en-US" sz="22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/ </a:t>
            </a:r>
            <a:r>
              <a:rPr lang="en-US" sz="22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2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</a:t>
            </a:r>
          </a:p>
          <a:p>
            <a:r>
              <a:rPr lang="en-US" sz="22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11 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</a:t>
            </a:r>
            <a:r>
              <a:rPr lang="en-US" sz="22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puts " </a:t>
            </a:r>
            <a:r>
              <a:rPr lang="en-US" sz="2200" i="1" dirty="0" err="1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22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==&gt; " + </a:t>
            </a:r>
            <a:r>
              <a:rPr lang="en-US" sz="2200" i="1" dirty="0" err="1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i.to_s</a:t>
            </a:r>
            <a:r>
              <a:rPr lang="en-US" sz="22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" </a:t>
            </a:r>
            <a:r>
              <a:rPr lang="en-US" sz="2200" i="1" dirty="0" err="1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j</a:t>
            </a:r>
            <a:r>
              <a:rPr lang="en-US" sz="22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==&gt; " +</a:t>
            </a:r>
            <a:r>
              <a:rPr lang="en-US" sz="22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	    	   </a:t>
            </a:r>
            <a:r>
              <a:rPr lang="en-US" sz="2200" i="1" dirty="0" err="1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j.to_s</a:t>
            </a:r>
            <a:endParaRPr lang="en-US" sz="22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2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12 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if (</a:t>
            </a:r>
            <a:r>
              <a:rPr lang="en-US" sz="22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% </a:t>
            </a:r>
            <a:r>
              <a:rPr lang="en-US" sz="22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== </a:t>
            </a:r>
            <a:r>
              <a:rPr lang="en-US" sz="22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0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</a:t>
            </a:r>
          </a:p>
          <a:p>
            <a:r>
              <a:rPr lang="en-US" sz="22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13 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  </a:t>
            </a:r>
            <a:r>
              <a:rPr lang="en-US" sz="22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prime_flag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false</a:t>
            </a:r>
          </a:p>
          <a:p>
            <a:r>
              <a:rPr lang="en-US" sz="22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14 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  </a:t>
            </a:r>
            <a:r>
              <a:rPr lang="en-US" sz="22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break</a:t>
            </a:r>
            <a:endParaRPr lang="en-US" sz="22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2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15 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end</a:t>
            </a:r>
          </a:p>
          <a:p>
            <a:r>
              <a:rPr lang="en-US" sz="22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16 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</a:t>
            </a:r>
            <a:r>
              <a:rPr lang="en-US" sz="22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22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endParaRPr lang="en-US" sz="22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2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17 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end</a:t>
            </a:r>
            <a:endParaRPr lang="en-US" sz="2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algn="ctr"/>
            <a:endParaRPr lang="en-US" dirty="0">
              <a:latin typeface="Calibri" pitchFamily="1" charset="0"/>
            </a:endParaRP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5222875" y="513326"/>
            <a:ext cx="791618" cy="1587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 type="arrow" w="med" len="med"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5" name="Cloud Callout 4"/>
          <p:cNvSpPr/>
          <p:nvPr/>
        </p:nvSpPr>
        <p:spPr>
          <a:xfrm>
            <a:off x="4068764" y="715081"/>
            <a:ext cx="2850824" cy="1349242"/>
          </a:xfrm>
          <a:prstGeom prst="cloudCallout">
            <a:avLst>
              <a:gd name="adj1" fmla="val -55934"/>
              <a:gd name="adj2" fmla="val 381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ea typeface="Courier New" pitchFamily="1" charset="0"/>
                <a:cs typeface="Courier New" pitchFamily="1" charset="0"/>
              </a:rPr>
              <a:t>Starts the outer loop for </a:t>
            </a:r>
            <a:r>
              <a:rPr lang="en-US" sz="2200" dirty="0" smtClean="0">
                <a:solidFill>
                  <a:srgbClr val="000000"/>
                </a:solidFill>
                <a:ea typeface="Courier New" pitchFamily="1" charset="0"/>
                <a:cs typeface="Courier New" pitchFamily="1" charset="0"/>
              </a:rPr>
              <a:t>searching</a:t>
            </a:r>
            <a:endParaRPr lang="en-US" sz="2200" b="1" dirty="0">
              <a:solidFill>
                <a:srgbClr val="FFFFFF"/>
              </a:solidFill>
              <a:ea typeface="ＭＳ Ｐゴシック" pitchFamily="1" charset="-128"/>
              <a:cs typeface="ＭＳ Ｐゴシック" pitchFamily="1" charset="-128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10800000" flipV="1">
            <a:off x="5515186" y="2208150"/>
            <a:ext cx="1109468" cy="1589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>
            <a:off x="7920356" y="3207121"/>
            <a:ext cx="697740" cy="158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loud Callout 10"/>
          <p:cNvSpPr/>
          <p:nvPr/>
        </p:nvSpPr>
        <p:spPr>
          <a:xfrm>
            <a:off x="5311274" y="2367166"/>
            <a:ext cx="2609082" cy="1185584"/>
          </a:xfrm>
          <a:prstGeom prst="cloudCallout">
            <a:avLst>
              <a:gd name="adj1" fmla="val -41768"/>
              <a:gd name="adj2" fmla="val 5767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Uncomment for </a:t>
            </a:r>
            <a:r>
              <a:rPr lang="en-US" sz="2000" dirty="0" smtClean="0">
                <a:solidFill>
                  <a:schemeClr val="tx1"/>
                </a:solidFill>
              </a:rPr>
              <a:t>debugging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11" grpId="0" animBg="1"/>
      <p:bldP spid="11" grpId="1" animBg="1"/>
      <p:bldP spid="11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Finding Prime Numbers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Good debugging statements show the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most information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 with the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least output statements </a:t>
            </a:r>
          </a:p>
          <a:p>
            <a:pPr lvl="1"/>
            <a:r>
              <a:rPr lang="en-US" dirty="0" smtClean="0"/>
              <a:t>Having many statements can make it harder to find errors</a:t>
            </a: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Sometimes, debugging statements are commented out or disabled by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Boolean conditions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,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but not deleted</a:t>
            </a:r>
          </a:p>
          <a:p>
            <a:pPr lvl="1"/>
            <a:r>
              <a:rPr lang="en-US" dirty="0" smtClean="0"/>
              <a:t>Could be used later on for debugging or other code might accidentally get deleted with it</a:t>
            </a:r>
          </a:p>
          <a:p>
            <a:endParaRPr lang="en-US" dirty="0" smtClean="0">
              <a:ea typeface="ＭＳ Ｐゴシック" pitchFamily="1" charset="-128"/>
              <a:cs typeface="ＭＳ Ｐゴシック" pitchFamily="1" charset="-12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132384" y="262159"/>
            <a:ext cx="9144000" cy="652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	 1 </a:t>
            </a:r>
            <a:r>
              <a:rPr lang="en-US" sz="22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Initialize our counter</a:t>
            </a:r>
            <a:endParaRPr lang="en-US" sz="22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2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2 </a:t>
            </a:r>
            <a:r>
              <a:rPr lang="en-US" sz="22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</a:t>
            </a:r>
            <a:r>
              <a:rPr lang="en-US" sz="22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endParaRPr lang="en-US" sz="22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2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3 </a:t>
            </a:r>
            <a:endParaRPr lang="en-US" sz="22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2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4 </a:t>
            </a:r>
            <a:r>
              <a:rPr lang="en-US" sz="22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</a:t>
            </a:r>
            <a:r>
              <a:rPr lang="en-US" sz="2200" i="1" dirty="0" err="1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22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: [0, 100]</a:t>
            </a:r>
            <a:endParaRPr lang="en-US" sz="22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2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5 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while (</a:t>
            </a:r>
            <a:r>
              <a:rPr lang="en-US" sz="22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&lt;= </a:t>
            </a:r>
            <a:r>
              <a:rPr lang="en-US" sz="22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100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</a:t>
            </a:r>
          </a:p>
          <a:p>
            <a:r>
              <a:rPr lang="en-US" sz="22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6 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sz="22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Initialize prime flag</a:t>
            </a:r>
            <a:endParaRPr lang="en-US" sz="22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2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7 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prime_flag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true</a:t>
            </a:r>
          </a:p>
          <a:p>
            <a:r>
              <a:rPr lang="en-US" sz="22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8 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</a:t>
            </a:r>
            <a:r>
              <a:rPr lang="en-US" sz="22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2</a:t>
            </a:r>
            <a:endParaRPr lang="en-US" sz="22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2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9 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sz="22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Test divisibility of </a:t>
            </a:r>
            <a:r>
              <a:rPr lang="en-US" sz="2200" i="1" dirty="0" err="1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22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from [0, i/2]</a:t>
            </a:r>
            <a:endParaRPr lang="en-US" sz="22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2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10 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while (</a:t>
            </a:r>
            <a:r>
              <a:rPr lang="en-US" sz="22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&lt;= </a:t>
            </a:r>
            <a:r>
              <a:rPr lang="en-US" sz="22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/ </a:t>
            </a:r>
            <a:r>
              <a:rPr lang="en-US" sz="22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2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</a:t>
            </a:r>
          </a:p>
          <a:p>
            <a:r>
              <a:rPr lang="en-US" sz="22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11 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</a:t>
            </a:r>
            <a:r>
              <a:rPr lang="en-US" sz="22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puts " </a:t>
            </a:r>
            <a:r>
              <a:rPr lang="en-US" sz="2200" i="1" dirty="0" err="1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22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==&gt; " + </a:t>
            </a:r>
            <a:r>
              <a:rPr lang="en-US" sz="2200" i="1" dirty="0" err="1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i.to_s</a:t>
            </a:r>
            <a:r>
              <a:rPr lang="en-US" sz="22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" </a:t>
            </a:r>
            <a:r>
              <a:rPr lang="en-US" sz="2200" i="1" dirty="0" err="1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j</a:t>
            </a:r>
            <a:r>
              <a:rPr lang="en-US" sz="22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==&gt; " +</a:t>
            </a:r>
            <a:r>
              <a:rPr lang="en-US" sz="22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	  	   </a:t>
            </a:r>
            <a:r>
              <a:rPr lang="en-US" sz="2200" i="1" dirty="0" err="1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j.to_s</a:t>
            </a:r>
            <a:endParaRPr lang="en-US" sz="22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2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12 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if (</a:t>
            </a:r>
            <a:r>
              <a:rPr lang="en-US" sz="22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% </a:t>
            </a:r>
            <a:r>
              <a:rPr lang="en-US" sz="22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== </a:t>
            </a:r>
            <a:r>
              <a:rPr lang="en-US" sz="22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0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</a:t>
            </a:r>
          </a:p>
          <a:p>
            <a:r>
              <a:rPr lang="en-US" sz="22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13 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  </a:t>
            </a:r>
            <a:r>
              <a:rPr lang="en-US" sz="22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prime_flag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false</a:t>
            </a:r>
          </a:p>
          <a:p>
            <a:r>
              <a:rPr lang="en-US" sz="22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14 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  </a:t>
            </a:r>
            <a:r>
              <a:rPr lang="en-US" sz="22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break</a:t>
            </a:r>
            <a:endParaRPr lang="en-US" sz="22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2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15 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end</a:t>
            </a:r>
          </a:p>
          <a:p>
            <a:r>
              <a:rPr lang="en-US" sz="22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16 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</a:t>
            </a:r>
            <a:r>
              <a:rPr lang="en-US" sz="22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22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endParaRPr lang="en-US" sz="22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2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17 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end</a:t>
            </a:r>
            <a:endParaRPr lang="en-US" sz="2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algn="ctr"/>
            <a:endParaRPr lang="en-US" sz="2200" dirty="0">
              <a:latin typeface="Calibri" pitchFamily="1" charset="0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4201147" y="2845022"/>
            <a:ext cx="2381250" cy="1554162"/>
          </a:xfrm>
          <a:prstGeom prst="cloudCallout">
            <a:avLst>
              <a:gd name="adj1" fmla="val -40328"/>
              <a:gd name="adj2" fmla="val 521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1"/>
                </a:solidFill>
              </a:rPr>
              <a:t>Tests to see if </a:t>
            </a:r>
            <a:r>
              <a:rPr lang="en-US" sz="2200" i="1" dirty="0" err="1">
                <a:solidFill>
                  <a:schemeClr val="tx1"/>
                </a:solidFill>
              </a:rPr>
              <a:t>j</a:t>
            </a:r>
            <a:r>
              <a:rPr lang="en-US" sz="2200" dirty="0">
                <a:solidFill>
                  <a:schemeClr val="tx1"/>
                </a:solidFill>
              </a:rPr>
              <a:t> is a factor of </a:t>
            </a:r>
            <a:r>
              <a:rPr lang="en-US" sz="2200" i="1" dirty="0" err="1" smtClean="0">
                <a:solidFill>
                  <a:schemeClr val="tx1"/>
                </a:solidFill>
              </a:rPr>
              <a:t>i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5143489" y="2877027"/>
            <a:ext cx="2813563" cy="1833633"/>
          </a:xfrm>
          <a:prstGeom prst="cloudCallout">
            <a:avLst>
              <a:gd name="adj1" fmla="val -39393"/>
              <a:gd name="adj2" fmla="val 5677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1"/>
                </a:solidFill>
              </a:rPr>
              <a:t>Flag is switched to signal that </a:t>
            </a:r>
            <a:r>
              <a:rPr lang="en-US" sz="2200" i="1" dirty="0" err="1">
                <a:solidFill>
                  <a:schemeClr val="tx1"/>
                </a:solidFill>
              </a:rPr>
              <a:t>i</a:t>
            </a:r>
            <a:r>
              <a:rPr lang="en-US" sz="2200" i="1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is</a:t>
            </a:r>
            <a:r>
              <a:rPr lang="en-US" sz="2200" i="1" dirty="0">
                <a:solidFill>
                  <a:schemeClr val="tx1"/>
                </a:solidFill>
              </a:rPr>
              <a:t>  </a:t>
            </a:r>
            <a:r>
              <a:rPr lang="en-US" sz="2200" dirty="0">
                <a:solidFill>
                  <a:schemeClr val="tx1"/>
                </a:solidFill>
              </a:rPr>
              <a:t>not </a:t>
            </a:r>
            <a:r>
              <a:rPr lang="en-US" sz="2200" dirty="0" smtClean="0">
                <a:solidFill>
                  <a:schemeClr val="tx1"/>
                </a:solidFill>
              </a:rPr>
              <a:t>prime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3247633" y="3430195"/>
            <a:ext cx="3011774" cy="1700796"/>
          </a:xfrm>
          <a:prstGeom prst="cloudCallout">
            <a:avLst>
              <a:gd name="adj1" fmla="val -39563"/>
              <a:gd name="adj2" fmla="val 54149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Uncomment to make the loop terminate </a:t>
            </a:r>
            <a:r>
              <a:rPr lang="en-US" sz="2000" dirty="0" smtClean="0">
                <a:solidFill>
                  <a:schemeClr val="tx1"/>
                </a:solidFill>
              </a:rPr>
              <a:t>immediately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04305" y="5068146"/>
            <a:ext cx="4732389" cy="16329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 smtClean="0">
                <a:ea typeface="ＭＳ Ｐゴシック" pitchFamily="1" charset="-128"/>
                <a:cs typeface="ＭＳ Ｐゴシック" pitchFamily="1" charset="-128"/>
              </a:rPr>
              <a:t>The</a:t>
            </a:r>
            <a:r>
              <a:rPr lang="en-US" sz="1900" b="1" dirty="0" smtClean="0">
                <a:ea typeface="ＭＳ Ｐゴシック" pitchFamily="1" charset="-128"/>
                <a:cs typeface="ＭＳ Ｐゴシック" pitchFamily="1" charset="-128"/>
              </a:rPr>
              <a:t> break </a:t>
            </a:r>
            <a:r>
              <a:rPr lang="en-US" sz="1900" dirty="0" smtClean="0">
                <a:ea typeface="ＭＳ Ｐゴシック" pitchFamily="1" charset="-128"/>
                <a:cs typeface="ＭＳ Ｐゴシック" pitchFamily="1" charset="-128"/>
              </a:rPr>
              <a:t>command simply ends the loop regardless of the condition tested.</a:t>
            </a:r>
          </a:p>
          <a:p>
            <a:r>
              <a:rPr lang="en-US" sz="1900" dirty="0" smtClean="0">
                <a:ea typeface="ＭＳ Ｐゴシック" pitchFamily="1" charset="-128"/>
                <a:cs typeface="ＭＳ Ｐゴシック" pitchFamily="1" charset="-128"/>
              </a:rPr>
              <a:t>It</a:t>
            </a:r>
            <a:r>
              <a:rPr lang="en-US" sz="1900" i="1" dirty="0" smtClean="0">
                <a:ea typeface="ＭＳ Ｐゴシック" pitchFamily="1" charset="-128"/>
                <a:cs typeface="ＭＳ Ｐゴシック" pitchFamily="1" charset="-128"/>
              </a:rPr>
              <a:t> </a:t>
            </a:r>
            <a:r>
              <a:rPr lang="en-US" sz="1900" dirty="0" smtClean="0">
                <a:ea typeface="ＭＳ Ｐゴシック" pitchFamily="1" charset="-128"/>
                <a:cs typeface="ＭＳ Ｐゴシック" pitchFamily="1" charset="-128"/>
              </a:rPr>
              <a:t>reduces the number of iterations performed and s</a:t>
            </a:r>
            <a:r>
              <a:rPr lang="en-US" sz="1900" dirty="0" smtClean="0"/>
              <a:t>tops the loop once </a:t>
            </a:r>
            <a:r>
              <a:rPr lang="en-US" sz="1900" i="1" dirty="0" err="1" smtClean="0"/>
              <a:t>i</a:t>
            </a:r>
            <a:r>
              <a:rPr lang="en-US" sz="1900" i="1" dirty="0" smtClean="0"/>
              <a:t> </a:t>
            </a:r>
            <a:r>
              <a:rPr lang="en-US" sz="1900" dirty="0" smtClean="0"/>
              <a:t>is determined not to be prime.</a:t>
            </a:r>
            <a:r>
              <a:rPr lang="en-US" sz="1900" i="1" dirty="0" smtClean="0"/>
              <a:t>  </a:t>
            </a:r>
            <a:endParaRPr lang="en-US" sz="1900" dirty="0" smtClean="0"/>
          </a:p>
          <a:p>
            <a:pPr algn="ctr"/>
            <a:endParaRPr lang="en-US" dirty="0"/>
          </a:p>
        </p:txBody>
      </p:sp>
      <p:sp>
        <p:nvSpPr>
          <p:cNvPr id="11" name="Cloud Callout 10"/>
          <p:cNvSpPr/>
          <p:nvPr/>
        </p:nvSpPr>
        <p:spPr>
          <a:xfrm>
            <a:off x="3340100" y="4710660"/>
            <a:ext cx="2121949" cy="1013529"/>
          </a:xfrm>
          <a:prstGeom prst="cloudCallout">
            <a:avLst>
              <a:gd name="adj1" fmla="val -41987"/>
              <a:gd name="adj2" fmla="val 591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ea typeface="ＭＳ Ｐゴシック" pitchFamily="1" charset="-128"/>
                <a:cs typeface="ＭＳ Ｐゴシック" pitchFamily="1" charset="-128"/>
              </a:rPr>
              <a:t>Increments </a:t>
            </a:r>
            <a:r>
              <a:rPr lang="en-US" sz="2000" i="1" dirty="0" err="1" smtClean="0">
                <a:solidFill>
                  <a:schemeClr val="tx1"/>
                </a:solidFill>
                <a:ea typeface="ＭＳ Ｐゴシック" pitchFamily="1" charset="-128"/>
                <a:cs typeface="ＭＳ Ｐゴシック" pitchFamily="1" charset="-128"/>
              </a:rPr>
              <a:t>j</a:t>
            </a:r>
            <a:endParaRPr lang="en-US" sz="2000" dirty="0">
              <a:solidFill>
                <a:schemeClr val="tx1"/>
              </a:solidFill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2063225" y="4983043"/>
            <a:ext cx="1931591" cy="1095148"/>
          </a:xfrm>
          <a:prstGeom prst="cloudCallout">
            <a:avLst>
              <a:gd name="adj1" fmla="val -41987"/>
              <a:gd name="adj2" fmla="val 591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ea typeface="ＭＳ Ｐゴシック" pitchFamily="1" charset="-128"/>
                <a:cs typeface="ＭＳ Ｐゴシック" pitchFamily="1" charset="-128"/>
              </a:rPr>
              <a:t>Ends the inner </a:t>
            </a:r>
            <a:r>
              <a:rPr lang="en-US" sz="2000" dirty="0" smtClean="0">
                <a:solidFill>
                  <a:schemeClr val="tx1"/>
                </a:solidFill>
                <a:ea typeface="ＭＳ Ｐゴシック" pitchFamily="1" charset="-128"/>
                <a:cs typeface="ＭＳ Ｐゴシック" pitchFamily="1" charset="-128"/>
              </a:rPr>
              <a:t>loop</a:t>
            </a:r>
            <a:endParaRPr lang="en-US" sz="2000" dirty="0">
              <a:solidFill>
                <a:schemeClr val="tx1"/>
              </a:solidFill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1" y="6446326"/>
            <a:ext cx="3385216" cy="365125"/>
          </a:xfrm>
        </p:spPr>
        <p:txBody>
          <a:bodyPr/>
          <a:lstStyle/>
          <a:p>
            <a:r>
              <a:rPr lang="da-DK" dirty="0" smtClean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0" y="819150"/>
            <a:ext cx="9144000" cy="280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	</a:t>
            </a:r>
            <a:r>
              <a:rPr lang="en-US" sz="22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18 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sz="22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We found a prime!</a:t>
            </a:r>
            <a:endParaRPr lang="en-US" sz="22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2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19 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if </a:t>
            </a:r>
            <a:r>
              <a:rPr lang="en-US" sz="22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prime_flag</a:t>
            </a:r>
            <a:endParaRPr lang="en-US" sz="22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2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20 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puts </a:t>
            </a:r>
            <a:r>
              <a:rPr lang="en-US" sz="2200" dirty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"Prime ==&gt; "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22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i.to_s</a:t>
            </a:r>
            <a:endParaRPr lang="en-US" sz="22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2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21 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end</a:t>
            </a:r>
          </a:p>
          <a:p>
            <a:r>
              <a:rPr lang="en-US" sz="22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22 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sz="22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Increment the counter</a:t>
            </a:r>
            <a:endParaRPr lang="en-US" sz="22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2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23 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+= </a:t>
            </a:r>
            <a:r>
              <a:rPr lang="en-US" sz="22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endParaRPr lang="en-US" sz="22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2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24 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end</a:t>
            </a:r>
            <a:endParaRPr lang="en-US" sz="2200" dirty="0" smtClean="0">
              <a:latin typeface="Calibri" pitchFamily="1" charset="0"/>
            </a:endParaRPr>
          </a:p>
          <a:p>
            <a:pPr algn="ctr"/>
            <a:endParaRPr lang="en-US" sz="2200" dirty="0">
              <a:latin typeface="Calibri" pitchFamily="1" charset="0"/>
            </a:endParaRPr>
          </a:p>
        </p:txBody>
      </p:sp>
      <p:sp>
        <p:nvSpPr>
          <p:cNvPr id="5" name="Cloud Callout 4"/>
          <p:cNvSpPr/>
          <p:nvPr/>
        </p:nvSpPr>
        <p:spPr>
          <a:xfrm>
            <a:off x="5721210" y="1792911"/>
            <a:ext cx="2950165" cy="1671637"/>
          </a:xfrm>
          <a:prstGeom prst="cloudCallout">
            <a:avLst>
              <a:gd name="adj1" fmla="val -58111"/>
              <a:gd name="adj2" fmla="val -40054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ea typeface="Courier New" pitchFamily="1" charset="0"/>
                <a:cs typeface="Courier New" pitchFamily="1" charset="0"/>
              </a:rPr>
              <a:t>Converts </a:t>
            </a:r>
            <a:r>
              <a:rPr lang="en-US" sz="2000" i="1" dirty="0" err="1">
                <a:solidFill>
                  <a:srgbClr val="000000"/>
                </a:solidFill>
                <a:ea typeface="Courier New" pitchFamily="1" charset="0"/>
                <a:cs typeface="Courier New" pitchFamily="1" charset="0"/>
              </a:rPr>
              <a:t>i</a:t>
            </a:r>
            <a:r>
              <a:rPr lang="en-US" sz="2000" i="1" dirty="0">
                <a:solidFill>
                  <a:srgbClr val="000000"/>
                </a:solidFill>
                <a:ea typeface="Courier New" pitchFamily="1" charset="0"/>
                <a:cs typeface="Courier New" pitchFamily="1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Courier New" pitchFamily="1" charset="0"/>
                <a:cs typeface="Courier New" pitchFamily="1" charset="0"/>
              </a:rPr>
              <a:t>to a string and outputs it</a:t>
            </a:r>
            <a:r>
              <a:rPr lang="en-US" sz="2000" i="1" dirty="0">
                <a:solidFill>
                  <a:srgbClr val="000000"/>
                </a:solidFill>
                <a:ea typeface="Courier New" pitchFamily="1" charset="0"/>
                <a:cs typeface="Courier New" pitchFamily="1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Courier New" pitchFamily="1" charset="0"/>
                <a:cs typeface="Courier New" pitchFamily="1" charset="0"/>
              </a:rPr>
              <a:t>when its a </a:t>
            </a:r>
            <a:r>
              <a:rPr lang="en-US" sz="2000" dirty="0" smtClean="0">
                <a:solidFill>
                  <a:srgbClr val="000000"/>
                </a:solidFill>
                <a:ea typeface="Courier New" pitchFamily="1" charset="0"/>
                <a:cs typeface="Courier New" pitchFamily="1" charset="0"/>
              </a:rPr>
              <a:t>prime</a:t>
            </a:r>
            <a:endParaRPr lang="en-US" sz="2000" dirty="0">
              <a:solidFill>
                <a:schemeClr val="tx1"/>
              </a:solidFill>
              <a:ea typeface="ＭＳ Ｐゴシック" pitchFamily="1" charset="-128"/>
              <a:cs typeface="ＭＳ Ｐゴシック" pitchFamily="1" charset="-128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500688" y="2422525"/>
            <a:ext cx="834967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loud Callout 6"/>
          <p:cNvSpPr/>
          <p:nvPr/>
        </p:nvSpPr>
        <p:spPr>
          <a:xfrm>
            <a:off x="2894170" y="1430163"/>
            <a:ext cx="2161000" cy="1228158"/>
          </a:xfrm>
          <a:prstGeom prst="cloudCallout">
            <a:avLst>
              <a:gd name="adj1" fmla="val -64028"/>
              <a:gd name="adj2" fmla="val 5374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900" dirty="0">
                <a:solidFill>
                  <a:srgbClr val="000000"/>
                </a:solidFill>
                <a:ea typeface="Courier New" pitchFamily="1" charset="0"/>
                <a:cs typeface="Courier New" pitchFamily="1" charset="0"/>
              </a:rPr>
              <a:t>Shorthand notation for</a:t>
            </a:r>
            <a:r>
              <a:rPr lang="en-US" sz="1900" dirty="0" smtClean="0">
                <a:solidFill>
                  <a:srgbClr val="000000"/>
                </a:solidFill>
                <a:ea typeface="Courier New" pitchFamily="1" charset="0"/>
                <a:cs typeface="Courier New" pitchFamily="1" charset="0"/>
              </a:rPr>
              <a:t> </a:t>
            </a:r>
          </a:p>
          <a:p>
            <a:pPr algn="ctr"/>
            <a:r>
              <a:rPr lang="en-US" sz="1900" dirty="0" err="1" smtClean="0">
                <a:solidFill>
                  <a:srgbClr val="000000"/>
                </a:solidFill>
                <a:ea typeface="Courier New" pitchFamily="1" charset="0"/>
                <a:cs typeface="Courier New" pitchFamily="1" charset="0"/>
              </a:rPr>
              <a:t>i</a:t>
            </a:r>
            <a:r>
              <a:rPr lang="en-US" sz="1900" dirty="0" smtClean="0">
                <a:solidFill>
                  <a:srgbClr val="000000"/>
                </a:solidFill>
                <a:ea typeface="Courier New" pitchFamily="1" charset="0"/>
                <a:cs typeface="Courier New" pitchFamily="1" charset="0"/>
              </a:rPr>
              <a:t> </a:t>
            </a:r>
            <a:r>
              <a:rPr lang="en-US" sz="1900" dirty="0">
                <a:solidFill>
                  <a:srgbClr val="000000"/>
                </a:solidFill>
                <a:ea typeface="Courier New" pitchFamily="1" charset="0"/>
                <a:cs typeface="Courier New" pitchFamily="1" charset="0"/>
              </a:rPr>
              <a:t>= </a:t>
            </a:r>
            <a:r>
              <a:rPr lang="en-US" sz="1900" dirty="0" err="1">
                <a:solidFill>
                  <a:srgbClr val="000000"/>
                </a:solidFill>
                <a:ea typeface="Courier New" pitchFamily="1" charset="0"/>
                <a:cs typeface="Courier New" pitchFamily="1" charset="0"/>
              </a:rPr>
              <a:t>i</a:t>
            </a:r>
            <a:r>
              <a:rPr lang="en-US" sz="1900" dirty="0">
                <a:solidFill>
                  <a:srgbClr val="000000"/>
                </a:solidFill>
                <a:ea typeface="Courier New" pitchFamily="1" charset="0"/>
                <a:cs typeface="Courier New" pitchFamily="1" charset="0"/>
              </a:rPr>
              <a:t> + </a:t>
            </a:r>
            <a:r>
              <a:rPr lang="en-US" sz="1900" dirty="0" smtClean="0">
                <a:solidFill>
                  <a:srgbClr val="000000"/>
                </a:solidFill>
                <a:ea typeface="Courier New" pitchFamily="1" charset="0"/>
                <a:cs typeface="Courier New" pitchFamily="1" charset="0"/>
              </a:rPr>
              <a:t>1</a:t>
            </a:r>
            <a:endParaRPr lang="en-US" sz="1900" dirty="0">
              <a:solidFill>
                <a:schemeClr val="tx1"/>
              </a:solidFill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5" grpId="2" animBg="1"/>
      <p:bldP spid="5" grpId="3" animBg="1"/>
      <p:bldP spid="7" grpId="0" animBg="1"/>
      <p:bldP spid="7" grpId="1" animBg="1"/>
      <p:bldP spid="7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A loop performs an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iteration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 or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repetition</a:t>
            </a: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A while loop is the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simplest form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of a loop</a:t>
            </a:r>
          </a:p>
          <a:p>
            <a:pPr lvl="1"/>
            <a:r>
              <a:rPr lang="en-US" dirty="0" smtClean="0"/>
              <a:t>Occurs when a condition is</a:t>
            </a:r>
            <a:r>
              <a:rPr lang="en-US" b="1" dirty="0" smtClean="0"/>
              <a:t> true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Finding 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The syntax for the shorthand notation can be used with “</a:t>
            </a:r>
            <a:r>
              <a:rPr lang="en-US" altLang="ja-JP" dirty="0" smtClean="0">
                <a:ea typeface="ＭＳ Ｐゴシック" pitchFamily="1" charset="-128"/>
                <a:cs typeface="ＭＳ Ｐゴシック" pitchFamily="1" charset="-128"/>
              </a:rPr>
              <a:t>+”, “-”, “*”, or “/” operators</a:t>
            </a:r>
          </a:p>
          <a:p>
            <a:pPr lvl="1"/>
            <a:r>
              <a:rPr lang="en-US" dirty="0" smtClean="0"/>
              <a:t>Stores the result of the operation in the variable used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Output for the program: modified to check numbers up to </a:t>
            </a:r>
            <a:r>
              <a:rPr lang="en-US" sz="2700" b="1" dirty="0" smtClean="0"/>
              <a:t>25</a:t>
            </a:r>
            <a:endParaRPr lang="en-US" sz="27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594062" y="2963649"/>
            <a:ext cx="2551776" cy="3401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1" charset="0"/>
              <a:buNone/>
              <a:tabLst/>
              <a:defRPr/>
            </a:pP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558ED5"/>
                </a:solidFill>
                <a:effectLst/>
                <a:uLnTx/>
                <a:uFillTx/>
                <a:latin typeface="Tw Cen MT"/>
                <a:ea typeface="Times New Roman" pitchFamily="1" charset="0"/>
                <a:cs typeface="Tw Cen MT"/>
              </a:rPr>
              <a:t>Prime </a:t>
            </a:r>
            <a:r>
              <a:rPr lang="en-US" sz="2200" dirty="0" err="1" smtClean="0">
                <a:solidFill>
                  <a:srgbClr val="558ED5"/>
                </a:solidFill>
                <a:latin typeface="Tw Cen MT"/>
                <a:ea typeface="Times New Roman" pitchFamily="1" charset="0"/>
                <a:cs typeface="Tw Cen MT"/>
                <a:sym typeface="Wingdings"/>
              </a:rPr>
              <a:t></a:t>
            </a: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558ED5"/>
                </a:solidFill>
                <a:effectLst/>
                <a:uLnTx/>
                <a:uFillTx/>
                <a:latin typeface="Tw Cen MT"/>
                <a:ea typeface="Times New Roman" pitchFamily="1" charset="0"/>
                <a:cs typeface="Tw Cen MT"/>
                <a:sym typeface="Wingdings" pitchFamily="1" charset="2"/>
              </a:rPr>
              <a:t> 1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558ED5"/>
                </a:solidFill>
                <a:effectLst/>
                <a:uLnTx/>
                <a:uFillTx/>
                <a:latin typeface="Tw Cen MT"/>
                <a:ea typeface="Times New Roman" pitchFamily="1" charset="0"/>
                <a:cs typeface="Tw Cen MT"/>
              </a:rPr>
              <a:t>Prime </a:t>
            </a:r>
            <a:r>
              <a:rPr lang="en-US" sz="2200" dirty="0" err="1" smtClean="0">
                <a:solidFill>
                  <a:srgbClr val="558ED5"/>
                </a:solidFill>
                <a:latin typeface="Tw Cen MT"/>
                <a:ea typeface="Times New Roman" pitchFamily="1" charset="0"/>
                <a:cs typeface="Tw Cen MT"/>
                <a:sym typeface="Wingdings"/>
              </a:rPr>
              <a:t></a:t>
            </a: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558ED5"/>
                </a:solidFill>
                <a:effectLst/>
                <a:uLnTx/>
                <a:uFillTx/>
                <a:latin typeface="Tw Cen MT"/>
                <a:ea typeface="Times New Roman" pitchFamily="1" charset="0"/>
                <a:cs typeface="Tw Cen MT"/>
                <a:sym typeface="Wingdings" pitchFamily="1" charset="2"/>
              </a:rPr>
              <a:t> 2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558ED5"/>
                </a:solidFill>
                <a:effectLst/>
                <a:uLnTx/>
                <a:uFillTx/>
                <a:latin typeface="Tw Cen MT"/>
                <a:ea typeface="Times New Roman" pitchFamily="1" charset="0"/>
                <a:cs typeface="Tw Cen MT"/>
              </a:rPr>
              <a:t>Prime </a:t>
            </a:r>
            <a:r>
              <a:rPr lang="en-US" sz="2200" dirty="0" err="1" smtClean="0">
                <a:solidFill>
                  <a:srgbClr val="558ED5"/>
                </a:solidFill>
                <a:latin typeface="Tw Cen MT"/>
                <a:ea typeface="Times New Roman" pitchFamily="1" charset="0"/>
                <a:cs typeface="Tw Cen MT"/>
                <a:sym typeface="Wingdings"/>
              </a:rPr>
              <a:t></a:t>
            </a:r>
            <a:r>
              <a:rPr lang="en-US" sz="2200" dirty="0" smtClean="0">
                <a:solidFill>
                  <a:srgbClr val="558ED5"/>
                </a:solidFill>
                <a:latin typeface="Tw Cen MT"/>
                <a:ea typeface="Times New Roman" pitchFamily="1" charset="0"/>
                <a:cs typeface="Tw Cen MT"/>
                <a:sym typeface="Wingdings"/>
              </a:rPr>
              <a:t> </a:t>
            </a: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558ED5"/>
                </a:solidFill>
                <a:effectLst/>
                <a:uLnTx/>
                <a:uFillTx/>
                <a:latin typeface="Tw Cen MT"/>
                <a:ea typeface="Times New Roman" pitchFamily="1" charset="0"/>
                <a:cs typeface="Tw Cen MT"/>
                <a:sym typeface="Wingdings" pitchFamily="1" charset="2"/>
              </a:rPr>
              <a:t>3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558ED5"/>
                </a:solidFill>
                <a:effectLst/>
                <a:uLnTx/>
                <a:uFillTx/>
                <a:latin typeface="Tw Cen MT"/>
                <a:ea typeface="Times New Roman" pitchFamily="1" charset="0"/>
                <a:cs typeface="Tw Cen MT"/>
              </a:rPr>
              <a:t>Prime </a:t>
            </a:r>
            <a:r>
              <a:rPr lang="en-US" sz="2200" dirty="0" err="1" smtClean="0">
                <a:solidFill>
                  <a:srgbClr val="558ED5"/>
                </a:solidFill>
                <a:latin typeface="Tw Cen MT"/>
                <a:ea typeface="Times New Roman" pitchFamily="1" charset="0"/>
                <a:cs typeface="Tw Cen MT"/>
                <a:sym typeface="Wingdings"/>
              </a:rPr>
              <a:t></a:t>
            </a: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558ED5"/>
                </a:solidFill>
                <a:effectLst/>
                <a:uLnTx/>
                <a:uFillTx/>
                <a:latin typeface="Tw Cen MT"/>
                <a:ea typeface="Times New Roman" pitchFamily="1" charset="0"/>
                <a:cs typeface="Tw Cen MT"/>
                <a:sym typeface="Wingdings" pitchFamily="1" charset="2"/>
              </a:rPr>
              <a:t> 5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558ED5"/>
                </a:solidFill>
                <a:effectLst/>
                <a:uLnTx/>
                <a:uFillTx/>
                <a:latin typeface="Tw Cen MT"/>
                <a:ea typeface="Times New Roman" pitchFamily="1" charset="0"/>
                <a:cs typeface="Tw Cen MT"/>
              </a:rPr>
              <a:t>Prime </a:t>
            </a:r>
            <a:r>
              <a:rPr lang="en-US" sz="2200" dirty="0" err="1" smtClean="0">
                <a:solidFill>
                  <a:srgbClr val="558ED5"/>
                </a:solidFill>
                <a:latin typeface="Tw Cen MT"/>
                <a:ea typeface="Times New Roman" pitchFamily="1" charset="0"/>
                <a:cs typeface="Tw Cen MT"/>
                <a:sym typeface="Wingdings"/>
              </a:rPr>
              <a:t></a:t>
            </a: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558ED5"/>
                </a:solidFill>
                <a:effectLst/>
                <a:uLnTx/>
                <a:uFillTx/>
                <a:latin typeface="Tw Cen MT"/>
                <a:ea typeface="Times New Roman" pitchFamily="1" charset="0"/>
                <a:cs typeface="Tw Cen MT"/>
                <a:sym typeface="Wingdings" pitchFamily="1" charset="2"/>
              </a:rPr>
              <a:t> 7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558ED5"/>
                </a:solidFill>
                <a:effectLst/>
                <a:uLnTx/>
                <a:uFillTx/>
                <a:latin typeface="Tw Cen MT"/>
                <a:ea typeface="Times New Roman" pitchFamily="1" charset="0"/>
                <a:cs typeface="Tw Cen MT"/>
              </a:rPr>
              <a:t>Prime </a:t>
            </a:r>
            <a:r>
              <a:rPr lang="en-US" sz="2200" dirty="0" err="1" smtClean="0">
                <a:solidFill>
                  <a:srgbClr val="558ED5"/>
                </a:solidFill>
                <a:latin typeface="Tw Cen MT"/>
                <a:ea typeface="Times New Roman" pitchFamily="1" charset="0"/>
                <a:cs typeface="Tw Cen MT"/>
                <a:sym typeface="Wingdings"/>
              </a:rPr>
              <a:t></a:t>
            </a: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558ED5"/>
                </a:solidFill>
                <a:effectLst/>
                <a:uLnTx/>
                <a:uFillTx/>
                <a:latin typeface="Tw Cen MT"/>
                <a:ea typeface="Times New Roman" pitchFamily="1" charset="0"/>
                <a:cs typeface="Tw Cen MT"/>
                <a:sym typeface="Wingdings" pitchFamily="1" charset="2"/>
              </a:rPr>
              <a:t> 11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558ED5"/>
                </a:solidFill>
                <a:effectLst/>
                <a:uLnTx/>
                <a:uFillTx/>
                <a:latin typeface="Tw Cen MT"/>
                <a:ea typeface="Times New Roman" pitchFamily="1" charset="0"/>
                <a:cs typeface="Tw Cen MT"/>
              </a:rPr>
              <a:t>Prime </a:t>
            </a:r>
            <a:r>
              <a:rPr lang="en-US" sz="2200" dirty="0" err="1" smtClean="0">
                <a:solidFill>
                  <a:srgbClr val="558ED5"/>
                </a:solidFill>
                <a:latin typeface="Tw Cen MT"/>
                <a:ea typeface="Times New Roman" pitchFamily="1" charset="0"/>
                <a:cs typeface="Tw Cen MT"/>
                <a:sym typeface="Wingdings"/>
              </a:rPr>
              <a:t></a:t>
            </a: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558ED5"/>
                </a:solidFill>
                <a:effectLst/>
                <a:uLnTx/>
                <a:uFillTx/>
                <a:latin typeface="Tw Cen MT"/>
                <a:ea typeface="Times New Roman" pitchFamily="1" charset="0"/>
                <a:cs typeface="Tw Cen MT"/>
                <a:sym typeface="Wingdings" pitchFamily="1" charset="2"/>
              </a:rPr>
              <a:t> 13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558ED5"/>
                </a:solidFill>
                <a:effectLst/>
                <a:uLnTx/>
                <a:uFillTx/>
                <a:latin typeface="Tw Cen MT"/>
                <a:ea typeface="Times New Roman" pitchFamily="1" charset="0"/>
                <a:cs typeface="Tw Cen MT"/>
              </a:rPr>
              <a:t>Prime </a:t>
            </a:r>
            <a:r>
              <a:rPr lang="en-US" sz="2200" dirty="0" err="1" smtClean="0">
                <a:solidFill>
                  <a:srgbClr val="558ED5"/>
                </a:solidFill>
                <a:latin typeface="Tw Cen MT"/>
                <a:ea typeface="Times New Roman" pitchFamily="1" charset="0"/>
                <a:cs typeface="Tw Cen MT"/>
                <a:sym typeface="Wingdings"/>
              </a:rPr>
              <a:t></a:t>
            </a:r>
            <a:r>
              <a:rPr lang="en-US" sz="2200" dirty="0" smtClean="0">
                <a:solidFill>
                  <a:srgbClr val="558ED5"/>
                </a:solidFill>
                <a:latin typeface="Tw Cen MT"/>
                <a:ea typeface="Times New Roman" pitchFamily="1" charset="0"/>
                <a:cs typeface="Tw Cen MT"/>
                <a:sym typeface="Wingdings"/>
              </a:rPr>
              <a:t> </a:t>
            </a: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558ED5"/>
                </a:solidFill>
                <a:effectLst/>
                <a:uLnTx/>
                <a:uFillTx/>
                <a:latin typeface="Tw Cen MT"/>
                <a:ea typeface="Times New Roman" pitchFamily="1" charset="0"/>
                <a:cs typeface="Tw Cen MT"/>
                <a:sym typeface="Wingdings" pitchFamily="1" charset="2"/>
              </a:rPr>
              <a:t>17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558ED5"/>
                </a:solidFill>
                <a:effectLst/>
                <a:uLnTx/>
                <a:uFillTx/>
                <a:latin typeface="Tw Cen MT"/>
                <a:ea typeface="Times New Roman" pitchFamily="1" charset="0"/>
                <a:cs typeface="Tw Cen MT"/>
              </a:rPr>
              <a:t>Prime </a:t>
            </a:r>
            <a:r>
              <a:rPr lang="en-US" sz="2200" dirty="0" err="1" smtClean="0">
                <a:solidFill>
                  <a:srgbClr val="558ED5"/>
                </a:solidFill>
                <a:latin typeface="Tw Cen MT"/>
                <a:ea typeface="Times New Roman" pitchFamily="1" charset="0"/>
                <a:cs typeface="Tw Cen MT"/>
                <a:sym typeface="Wingdings"/>
              </a:rPr>
              <a:t></a:t>
            </a: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558ED5"/>
                </a:solidFill>
                <a:effectLst/>
                <a:uLnTx/>
                <a:uFillTx/>
                <a:latin typeface="Tw Cen MT"/>
                <a:ea typeface="Times New Roman" pitchFamily="1" charset="0"/>
                <a:cs typeface="Tw Cen MT"/>
                <a:sym typeface="Wingdings" pitchFamily="1" charset="2"/>
              </a:rPr>
              <a:t> 19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558ED5"/>
                </a:solidFill>
                <a:effectLst/>
                <a:uLnTx/>
                <a:uFillTx/>
                <a:latin typeface="Tw Cen MT"/>
                <a:ea typeface="Times New Roman" pitchFamily="1" charset="0"/>
                <a:cs typeface="Tw Cen MT"/>
              </a:rPr>
              <a:t>Prime </a:t>
            </a:r>
            <a:r>
              <a:rPr lang="en-US" sz="2200" dirty="0" err="1" smtClean="0">
                <a:solidFill>
                  <a:srgbClr val="558ED5"/>
                </a:solidFill>
                <a:latin typeface="Tw Cen MT"/>
                <a:ea typeface="Times New Roman" pitchFamily="1" charset="0"/>
                <a:cs typeface="Tw Cen MT"/>
                <a:sym typeface="Wingdings"/>
              </a:rPr>
              <a:t></a:t>
            </a:r>
            <a:r>
              <a:rPr lang="en-US" sz="2200" dirty="0" smtClean="0">
                <a:solidFill>
                  <a:srgbClr val="558ED5"/>
                </a:solidFill>
                <a:latin typeface="Tw Cen MT"/>
                <a:ea typeface="Times New Roman" pitchFamily="1" charset="0"/>
                <a:cs typeface="Tw Cen MT"/>
                <a:sym typeface="Wingdings"/>
              </a:rPr>
              <a:t> </a:t>
            </a: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558ED5"/>
                </a:solidFill>
                <a:effectLst/>
                <a:uLnTx/>
                <a:uFillTx/>
                <a:latin typeface="Tw Cen MT"/>
                <a:ea typeface="Times New Roman" pitchFamily="1" charset="0"/>
                <a:cs typeface="Tw Cen MT"/>
                <a:sym typeface="Wingdings" pitchFamily="1" charset="2"/>
              </a:rPr>
              <a:t>23</a:t>
            </a:r>
            <a:endParaRPr kumimoji="0" lang="en-US" sz="2200" i="0" u="none" strike="noStrike" kern="1200" cap="none" spc="0" normalizeH="0" baseline="0" noProof="0" dirty="0">
              <a:ln>
                <a:noFill/>
              </a:ln>
              <a:solidFill>
                <a:srgbClr val="558ED5"/>
              </a:solidFill>
              <a:effectLst/>
              <a:uLnTx/>
              <a:uFillTx/>
              <a:latin typeface="Tw Cen MT"/>
              <a:ea typeface="Times New Roman" pitchFamily="1" charset="0"/>
              <a:cs typeface="Tw Cen M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Loop structures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instruct the computer to repeat a set of steps until a condition is met</a:t>
            </a:r>
          </a:p>
          <a:p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While</a:t>
            </a:r>
            <a:r>
              <a:rPr lang="en-US" i="1" dirty="0" smtClean="0">
                <a:ea typeface="ＭＳ Ｐゴシック" pitchFamily="1" charset="-128"/>
                <a:cs typeface="ＭＳ Ｐゴシック" pitchFamily="1" charset="-128"/>
              </a:rPr>
              <a:t>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loops,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until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 loops, and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for</a:t>
            </a:r>
            <a:r>
              <a:rPr lang="en-US" i="1" dirty="0" smtClean="0">
                <a:ea typeface="ＭＳ Ｐゴシック" pitchFamily="1" charset="-128"/>
                <a:cs typeface="ＭＳ Ｐゴシック" pitchFamily="1" charset="-128"/>
              </a:rPr>
              <a:t>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loops can be used to create a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loop structure</a:t>
            </a:r>
            <a:endParaRPr lang="en-US" i="1" dirty="0" smtClean="0"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Nested loops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are loops within loops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Figure 5.1: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 </a:t>
            </a:r>
            <a:r>
              <a:rPr lang="en-US" sz="2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while (condition)</a:t>
            </a:r>
          </a:p>
          <a:p>
            <a:pPr>
              <a:buNone/>
            </a:pPr>
            <a:r>
              <a:rPr lang="en-US" sz="2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2 </a:t>
            </a:r>
            <a:r>
              <a:rPr lang="en-US" sz="22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statement 1</a:t>
            </a:r>
            <a:endParaRPr lang="en-US" sz="2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3 </a:t>
            </a:r>
            <a:r>
              <a:rPr lang="en-US" sz="22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statement 2</a:t>
            </a:r>
            <a:endParaRPr lang="en-US" sz="2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4 </a:t>
            </a:r>
            <a:r>
              <a:rPr lang="en-US" sz="22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...</a:t>
            </a:r>
            <a:endParaRPr lang="en-US" sz="2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5 </a:t>
            </a:r>
            <a:r>
              <a:rPr lang="en-US" sz="22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statement </a:t>
            </a:r>
            <a:r>
              <a:rPr lang="en-US" sz="2200" i="1" dirty="0" err="1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n</a:t>
            </a:r>
            <a:endParaRPr lang="en-US" sz="2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6 </a:t>
            </a:r>
            <a:r>
              <a:rPr lang="en-US" sz="2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end</a:t>
            </a:r>
            <a:endParaRPr lang="en-US" sz="2200" dirty="0" smtClean="0">
              <a:latin typeface="Calibri" pitchFamily="1" charset="0"/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pic>
        <p:nvPicPr>
          <p:cNvPr id="5" name="Picture 6" descr="while-loop-flow-chart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4223" y="1801187"/>
            <a:ext cx="5199222" cy="486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>
          <a:xfrm>
            <a:off x="609601" y="6248206"/>
            <a:ext cx="3886199" cy="365125"/>
          </a:xfrm>
        </p:spPr>
        <p:txBody>
          <a:bodyPr/>
          <a:lstStyle/>
          <a:p>
            <a:r>
              <a:rPr lang="da-DK" dirty="0" smtClean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566"/>
            <a:ext cx="3886200" cy="492170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Control flow enters the while loop at the instruction: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while (condition)</a:t>
            </a: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The condition is evaluated</a:t>
            </a:r>
          </a:p>
          <a:p>
            <a:pPr lvl="1"/>
            <a:r>
              <a:rPr lang="en-US" dirty="0" smtClean="0"/>
              <a:t>Each of the statements within the loop are executed if the condition is true </a:t>
            </a:r>
          </a:p>
          <a:p>
            <a:pPr lvl="1"/>
            <a:r>
              <a:rPr lang="en-US" dirty="0" smtClean="0"/>
              <a:t>Otherwise, the control flow </a:t>
            </a:r>
            <a:r>
              <a:rPr lang="en-US" b="1" dirty="0" smtClean="0"/>
              <a:t>skips</a:t>
            </a:r>
            <a:r>
              <a:rPr lang="en-US" dirty="0" smtClean="0"/>
              <a:t> the loop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9217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The while (condition) is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reevaluated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after the control flow reaches the end</a:t>
            </a:r>
          </a:p>
          <a:p>
            <a:pPr lvl="1"/>
            <a:r>
              <a:rPr lang="en-US" dirty="0" smtClean="0"/>
              <a:t>Control flow will </a:t>
            </a:r>
            <a:r>
              <a:rPr lang="en-US" b="1" dirty="0" smtClean="0"/>
              <a:t>repeat</a:t>
            </a:r>
            <a:r>
              <a:rPr lang="en-US" dirty="0" smtClean="0"/>
              <a:t> the loop from the first to the last statement if the condition evaluates to </a:t>
            </a:r>
            <a:r>
              <a:rPr lang="en-US" b="1" dirty="0" smtClean="0"/>
              <a:t>true</a:t>
            </a:r>
            <a:endParaRPr lang="en-US" b="1" i="1" dirty="0" smtClean="0"/>
          </a:p>
          <a:p>
            <a:pPr lvl="1"/>
            <a:r>
              <a:rPr lang="en-US" dirty="0" smtClean="0"/>
              <a:t>This will continue until the condition evaluates to </a:t>
            </a:r>
            <a:r>
              <a:rPr lang="en-US" b="1" dirty="0" smtClean="0"/>
              <a:t>false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Every while loop must lead to the condition eventually becoming false; </a:t>
            </a:r>
            <a:r>
              <a:rPr lang="en-US" dirty="0" smtClean="0"/>
              <a:t>otherwise, there will an </a:t>
            </a:r>
            <a:r>
              <a:rPr lang="en-US" b="1" dirty="0" smtClean="0"/>
              <a:t>infinite loop </a:t>
            </a: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An infinite loop is a loop that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does not terminate</a:t>
            </a:r>
            <a:endParaRPr lang="en-US" dirty="0" smtClean="0"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Small mistakes can cause infinite loops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873134"/>
            <a:ext cx="3886200" cy="4572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Figure 5.6: </a:t>
            </a:r>
          </a:p>
          <a:p>
            <a:pPr>
              <a:buNone/>
            </a:pPr>
            <a:r>
              <a:rPr lang="en-US" sz="2452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 </a:t>
            </a:r>
            <a:r>
              <a:rPr lang="en-US" sz="2452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puts </a:t>
            </a:r>
            <a:r>
              <a:rPr lang="en-US" sz="2452" dirty="0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"Count up from 0 to ? ”</a:t>
            </a:r>
            <a:endParaRPr lang="en-US" sz="2452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2452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2 </a:t>
            </a:r>
            <a:r>
              <a:rPr lang="en-US" sz="2452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n</a:t>
            </a:r>
            <a:r>
              <a:rPr lang="en-US" sz="2452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</a:t>
            </a:r>
            <a:r>
              <a:rPr lang="en-US" sz="2452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gets.to_i</a:t>
            </a:r>
            <a:endParaRPr lang="en-US" sz="2452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2452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3 </a:t>
            </a:r>
            <a:r>
              <a:rPr lang="en-US" sz="2452" dirty="0" err="1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2452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5</a:t>
            </a:r>
            <a:endParaRPr lang="en-US" sz="2452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2452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4 </a:t>
            </a:r>
            <a:r>
              <a:rPr lang="en-US" sz="2452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while (</a:t>
            </a:r>
            <a:r>
              <a:rPr lang="en-US" sz="2452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2452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&gt; </a:t>
            </a:r>
            <a:r>
              <a:rPr lang="en-US" sz="2452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0</a:t>
            </a:r>
            <a:r>
              <a:rPr lang="en-US" sz="2452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 # always true</a:t>
            </a:r>
          </a:p>
          <a:p>
            <a:pPr>
              <a:buNone/>
            </a:pPr>
            <a:r>
              <a:rPr lang="en-US" sz="2452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5 </a:t>
            </a:r>
            <a:r>
              <a:rPr lang="en-US" sz="2452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	</a:t>
            </a:r>
            <a:r>
              <a:rPr lang="en-US" sz="2452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2452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</a:t>
            </a:r>
            <a:r>
              <a:rPr lang="en-US" sz="2452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2452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2452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2 </a:t>
            </a:r>
          </a:p>
          <a:p>
            <a:pPr>
              <a:buNone/>
            </a:pPr>
            <a:r>
              <a:rPr lang="en-US" sz="2452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6 </a:t>
            </a:r>
            <a:r>
              <a:rPr lang="en-US" sz="2452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no provision to change the condition to false</a:t>
            </a:r>
          </a:p>
          <a:p>
            <a:pPr>
              <a:buNone/>
            </a:pPr>
            <a:r>
              <a:rPr lang="en-US" sz="2452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7 </a:t>
            </a:r>
            <a:r>
              <a:rPr lang="en-US" sz="2452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end </a:t>
            </a:r>
            <a:endParaRPr lang="en-US" sz="2452" dirty="0" smtClean="0">
              <a:latin typeface="Calibri" pitchFamily="1" charset="0"/>
            </a:endParaRP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44901" y="1713728"/>
            <a:ext cx="3886200" cy="3649381"/>
          </a:xfrm>
        </p:spPr>
        <p:txBody>
          <a:bodyPr>
            <a:normAutofit fontScale="85000" lnSpcReduction="20000"/>
          </a:bodyPr>
          <a:lstStyle/>
          <a:p>
            <a:endParaRPr lang="en-US" sz="3484" dirty="0" smtClean="0"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sz="3484" dirty="0" smtClean="0">
                <a:ea typeface="ＭＳ Ｐゴシック" pitchFamily="1" charset="-128"/>
                <a:cs typeface="ＭＳ Ｐゴシック" pitchFamily="1" charset="-128"/>
              </a:rPr>
              <a:t>The program will not terminate</a:t>
            </a:r>
            <a:endParaRPr lang="en-US" sz="3484" dirty="0" smtClean="0"/>
          </a:p>
          <a:p>
            <a:r>
              <a:rPr lang="en-US" sz="3484" dirty="0" smtClean="0">
                <a:ea typeface="ＭＳ Ｐゴシック" pitchFamily="1" charset="-128"/>
                <a:cs typeface="ＭＳ Ｐゴシック" pitchFamily="1" charset="-128"/>
              </a:rPr>
              <a:t>To terminate the program, hold the control key (</a:t>
            </a:r>
            <a:r>
              <a:rPr lang="en-US" sz="3484" b="1" dirty="0" smtClean="0">
                <a:ea typeface="ＭＳ Ｐゴシック" pitchFamily="1" charset="-128"/>
                <a:cs typeface="ＭＳ Ｐゴシック" pitchFamily="1" charset="-128"/>
              </a:rPr>
              <a:t>CTRL</a:t>
            </a:r>
            <a:r>
              <a:rPr lang="en-US" sz="3484" dirty="0" smtClean="0">
                <a:ea typeface="ＭＳ Ｐゴシック" pitchFamily="1" charset="-128"/>
                <a:cs typeface="ＭＳ Ｐゴシック" pitchFamily="1" charset="-128"/>
              </a:rPr>
              <a:t>) and then press </a:t>
            </a:r>
            <a:r>
              <a:rPr lang="en-US" sz="3484" b="1" dirty="0" smtClean="0">
                <a:ea typeface="ＭＳ Ｐゴシック" pitchFamily="1" charset="-128"/>
                <a:cs typeface="ＭＳ Ｐゴシック" pitchFamily="1" charset="-128"/>
              </a:rPr>
              <a:t>C</a:t>
            </a:r>
          </a:p>
          <a:p>
            <a:pPr lvl="1"/>
            <a:r>
              <a:rPr lang="en-US" sz="3226" dirty="0" smtClean="0"/>
              <a:t>This sequence means </a:t>
            </a:r>
            <a:r>
              <a:rPr lang="en-US" sz="3226" b="1" dirty="0" smtClean="0"/>
              <a:t>cancel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Until 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Until loops are the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opposite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 of while loops</a:t>
            </a:r>
          </a:p>
          <a:p>
            <a:pPr lvl="1"/>
            <a:r>
              <a:rPr lang="en-US" dirty="0" smtClean="0"/>
              <a:t>The until</a:t>
            </a:r>
            <a:r>
              <a:rPr lang="en-US" i="1" dirty="0" smtClean="0"/>
              <a:t> </a:t>
            </a:r>
            <a:r>
              <a:rPr lang="en-US" dirty="0" smtClean="0"/>
              <a:t>loop executes </a:t>
            </a:r>
            <a:r>
              <a:rPr lang="en-US" b="1" dirty="0" smtClean="0"/>
              <a:t>until </a:t>
            </a:r>
            <a:r>
              <a:rPr lang="en-US" dirty="0" smtClean="0"/>
              <a:t>a condition is true </a:t>
            </a:r>
          </a:p>
          <a:p>
            <a:pPr lvl="1"/>
            <a:r>
              <a:rPr lang="en-US" dirty="0" smtClean="0"/>
              <a:t>In other words, until loops execute while a condition is </a:t>
            </a:r>
            <a:r>
              <a:rPr lang="en-US" b="1" dirty="0" smtClean="0"/>
              <a:t>false</a:t>
            </a:r>
            <a:endParaRPr lang="en-US" dirty="0" smtClean="0"/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Until</a:t>
            </a:r>
            <a:r>
              <a:rPr lang="en-US" i="1" dirty="0" smtClean="0">
                <a:ea typeface="ＭＳ Ｐゴシック" pitchFamily="1" charset="-128"/>
                <a:cs typeface="ＭＳ Ｐゴシック" pitchFamily="1" charset="-128"/>
              </a:rPr>
              <a:t>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loops execute similarly to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while</a:t>
            </a:r>
            <a:r>
              <a:rPr lang="en-US" b="1" i="1" dirty="0" smtClean="0">
                <a:ea typeface="ＭＳ Ｐゴシック" pitchFamily="1" charset="-128"/>
                <a:cs typeface="ＭＳ Ｐゴシック" pitchFamily="1" charset="-128"/>
              </a:rPr>
              <a:t>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loops</a:t>
            </a:r>
          </a:p>
          <a:p>
            <a:pPr lvl="1"/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Until</a:t>
            </a:r>
            <a:r>
              <a:rPr lang="en-US" i="1" dirty="0" smtClean="0">
                <a:ea typeface="ＭＳ Ｐゴシック" pitchFamily="1" charset="-128"/>
                <a:cs typeface="ＭＳ Ｐゴシック" pitchFamily="1" charset="-128"/>
              </a:rPr>
              <a:t>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loop conditionals map to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logical opposites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of while</a:t>
            </a:r>
            <a:r>
              <a:rPr lang="en-US" i="1" dirty="0" smtClean="0">
                <a:ea typeface="ＭＳ Ｐゴシック" pitchFamily="1" charset="-128"/>
                <a:cs typeface="ＭＳ Ｐゴシック" pitchFamily="1" charset="-128"/>
              </a:rPr>
              <a:t>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loop conditionals (Table 5.1) </a:t>
            </a:r>
            <a:endParaRPr lang="en-US" b="1" dirty="0" smtClean="0">
              <a:ea typeface="ＭＳ Ｐゴシック" pitchFamily="1" charset="-128"/>
              <a:cs typeface="ＭＳ Ｐゴシック" pitchFamily="1" charset="-128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57640" y="4960534"/>
          <a:ext cx="6322752" cy="1433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1376"/>
                <a:gridCol w="3161376"/>
              </a:tblGrid>
              <a:tr h="35848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rgbClr val="000000"/>
                          </a:solidFill>
                        </a:rPr>
                        <a:t>Opposite</a:t>
                      </a:r>
                      <a:r>
                        <a:rPr lang="en-US" sz="1700" baseline="0" dirty="0" smtClean="0">
                          <a:solidFill>
                            <a:srgbClr val="000000"/>
                          </a:solidFill>
                        </a:rPr>
                        <a:t> Operator</a:t>
                      </a:r>
                      <a:endParaRPr lang="en-US" sz="1700" dirty="0">
                        <a:solidFill>
                          <a:srgbClr val="000000"/>
                        </a:solidFill>
                      </a:endParaRPr>
                    </a:p>
                  </a:txBody>
                  <a:tcPr marL="91431" marR="91431" marT="45743" marB="45743"/>
                </a:tc>
              </a:tr>
              <a:tr h="35848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==</a:t>
                      </a:r>
                      <a:endParaRPr lang="en-US" sz="1700" dirty="0"/>
                    </a:p>
                  </a:txBody>
                  <a:tcPr marL="91431" marR="91431"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!=</a:t>
                      </a:r>
                      <a:endParaRPr lang="en-US" sz="1700" dirty="0"/>
                    </a:p>
                  </a:txBody>
                  <a:tcPr marL="91431" marR="91431" marT="45743" marB="45743"/>
                </a:tc>
              </a:tr>
              <a:tr h="35848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&gt;</a:t>
                      </a:r>
                      <a:endParaRPr lang="en-US" sz="1700" dirty="0"/>
                    </a:p>
                  </a:txBody>
                  <a:tcPr marL="91431" marR="91431"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&lt;=</a:t>
                      </a:r>
                      <a:endParaRPr lang="en-US" sz="1700" dirty="0"/>
                    </a:p>
                  </a:txBody>
                  <a:tcPr marL="91431" marR="91431" marT="45743" marB="45743"/>
                </a:tc>
              </a:tr>
              <a:tr h="35848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&lt;</a:t>
                      </a:r>
                      <a:endParaRPr lang="en-US" sz="1700" dirty="0"/>
                    </a:p>
                  </a:txBody>
                  <a:tcPr marL="91431" marR="91431"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&gt;=</a:t>
                      </a:r>
                      <a:endParaRPr lang="en-US" sz="1700" dirty="0"/>
                    </a:p>
                  </a:txBody>
                  <a:tcPr marL="91431" marR="91431" marT="45743" marB="45743"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31086"/>
            <a:ext cx="5421083" cy="365125"/>
          </a:xfrm>
        </p:spPr>
        <p:txBody>
          <a:bodyPr/>
          <a:lstStyle/>
          <a:p>
            <a:r>
              <a:rPr lang="da-DK" dirty="0" smtClean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Until 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2231547"/>
            <a:ext cx="3886200" cy="39300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Figure 5.3</a:t>
            </a:r>
          </a:p>
          <a:p>
            <a:pPr>
              <a:buNone/>
            </a:pPr>
            <a:r>
              <a:rPr lang="en-US" sz="24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 </a:t>
            </a:r>
            <a:r>
              <a:rPr lang="en-US" sz="24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until (condition)</a:t>
            </a:r>
          </a:p>
          <a:p>
            <a:pPr>
              <a:buNone/>
            </a:pPr>
            <a:r>
              <a:rPr lang="en-US" sz="24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2 </a:t>
            </a:r>
            <a:r>
              <a:rPr lang="en-US" sz="24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statement 1</a:t>
            </a:r>
            <a:endParaRPr lang="en-US" sz="24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3 </a:t>
            </a:r>
            <a:r>
              <a:rPr lang="en-US" sz="24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statement 2</a:t>
            </a:r>
            <a:endParaRPr lang="en-US" sz="24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4 </a:t>
            </a:r>
            <a:r>
              <a:rPr lang="en-US" sz="24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...</a:t>
            </a:r>
            <a:endParaRPr lang="en-US" sz="24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5 </a:t>
            </a:r>
            <a:r>
              <a:rPr lang="en-US" sz="24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statement </a:t>
            </a:r>
            <a:r>
              <a:rPr lang="en-US" sz="2400" i="1" dirty="0" err="1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n</a:t>
            </a:r>
            <a:endParaRPr lang="en-US" sz="24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6 </a:t>
            </a:r>
            <a:r>
              <a:rPr lang="en-US" sz="24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end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14" descr="until-loop-flowchartv1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 l="-3638" r="-3638"/>
          <a:stretch>
            <a:fillRect/>
          </a:stretch>
        </p:blipFill>
        <p:spPr bwMode="auto">
          <a:xfrm>
            <a:off x="4510398" y="1647962"/>
            <a:ext cx="4235301" cy="498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320040" y="6265544"/>
            <a:ext cx="4186643" cy="365125"/>
          </a:xfrm>
        </p:spPr>
        <p:txBody>
          <a:bodyPr/>
          <a:lstStyle/>
          <a:p>
            <a:r>
              <a:rPr lang="da-DK" dirty="0" smtClean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126931"/>
          </a:xfrm>
        </p:spPr>
        <p:txBody>
          <a:bodyPr>
            <a:normAutofit fontScale="92500" lnSpcReduction="20000"/>
          </a:bodyPr>
          <a:lstStyle/>
          <a:p>
            <a:pPr>
              <a:buFont typeface="Arial"/>
              <a:buChar char="•"/>
            </a:pPr>
            <a:r>
              <a:rPr lang="en-US" sz="2500" dirty="0" smtClean="0">
                <a:ea typeface="ＭＳ Ｐゴシック" pitchFamily="1" charset="-128"/>
                <a:cs typeface="ＭＳ Ｐゴシック" pitchFamily="1" charset="-128"/>
              </a:rPr>
              <a:t>While and until loops are </a:t>
            </a:r>
            <a:r>
              <a:rPr lang="en-US" sz="2500" b="1" dirty="0" smtClean="0">
                <a:ea typeface="ＭＳ Ｐゴシック" pitchFamily="1" charset="-128"/>
                <a:cs typeface="ＭＳ Ｐゴシック" pitchFamily="1" charset="-128"/>
              </a:rPr>
              <a:t>interchangeable</a:t>
            </a:r>
          </a:p>
          <a:p>
            <a:pPr>
              <a:buFont typeface="Arial"/>
              <a:buChar char="•"/>
            </a:pPr>
            <a:r>
              <a:rPr lang="en-US" sz="2500" dirty="0" smtClean="0">
                <a:ea typeface="ＭＳ Ｐゴシック" pitchFamily="1" charset="-128"/>
                <a:cs typeface="ＭＳ Ｐゴシック" pitchFamily="1" charset="-128"/>
              </a:rPr>
              <a:t>These two loops should be used based on </a:t>
            </a:r>
            <a:r>
              <a:rPr lang="en-US" sz="2500" b="1" dirty="0" smtClean="0">
                <a:ea typeface="ＭＳ Ｐゴシック" pitchFamily="1" charset="-128"/>
                <a:cs typeface="ＭＳ Ｐゴシック" pitchFamily="1" charset="-128"/>
              </a:rPr>
              <a:t>clarity</a:t>
            </a:r>
          </a:p>
          <a:p>
            <a:pPr lvl="1">
              <a:buFont typeface="Arial"/>
              <a:buChar char="•"/>
            </a:pPr>
            <a:r>
              <a:rPr lang="en-US" sz="1900" dirty="0" smtClean="0"/>
              <a:t>Use </a:t>
            </a:r>
            <a:r>
              <a:rPr lang="ja-JP" altLang="en-US" sz="1900" dirty="0" smtClean="0">
                <a:ea typeface="ＭＳ Ｐゴシック" pitchFamily="1" charset="-128"/>
              </a:rPr>
              <a:t>“</a:t>
            </a:r>
            <a:r>
              <a:rPr lang="en-US" altLang="ja-JP" sz="1900" dirty="0" smtClean="0"/>
              <a:t>until this is true</a:t>
            </a:r>
            <a:r>
              <a:rPr lang="ja-JP" altLang="en-US" sz="1900" dirty="0" smtClean="0">
                <a:ea typeface="ＭＳ Ｐゴシック" pitchFamily="1" charset="-128"/>
              </a:rPr>
              <a:t>”</a:t>
            </a:r>
            <a:r>
              <a:rPr lang="en-US" altLang="ja-JP" sz="1900" dirty="0" smtClean="0"/>
              <a:t> instead of </a:t>
            </a:r>
            <a:r>
              <a:rPr lang="ja-JP" altLang="en-US" sz="1900" dirty="0" smtClean="0">
                <a:ea typeface="ＭＳ Ｐゴシック" pitchFamily="1" charset="-128"/>
              </a:rPr>
              <a:t>“</a:t>
            </a:r>
            <a:r>
              <a:rPr lang="en-US" altLang="ja-JP" sz="1900" dirty="0" smtClean="0"/>
              <a:t>while this is not true</a:t>
            </a:r>
            <a:r>
              <a:rPr lang="ja-JP" altLang="en-US" sz="1900" dirty="0" smtClean="0">
                <a:ea typeface="ＭＳ Ｐゴシック" pitchFamily="1" charset="-128"/>
              </a:rPr>
              <a:t>”</a:t>
            </a:r>
            <a:r>
              <a:rPr lang="en-US" altLang="ja-JP" sz="1900" dirty="0" smtClean="0"/>
              <a:t> and vice versa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Based of Figures 5.1 and 5.3 </a:t>
            </a:r>
            <a:endParaRPr lang="en-US" sz="3200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/>
      </p:sp>
      <p:pic>
        <p:nvPicPr>
          <p:cNvPr id="14" name="Picture 14" descr="until-loop-flowchartv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4357" y="53332"/>
            <a:ext cx="3441044" cy="4342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 descr="while-loop-flow-chart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1581" y="126272"/>
            <a:ext cx="3360201" cy="421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8477461" y="1753093"/>
            <a:ext cx="651925" cy="406835"/>
          </a:xfrm>
          <a:prstGeom prst="ellipse">
            <a:avLst/>
          </a:prstGeom>
          <a:noFill/>
          <a:ln w="41275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 flipH="1">
            <a:off x="3043357" y="1754595"/>
            <a:ext cx="679205" cy="479089"/>
          </a:xfrm>
          <a:prstGeom prst="ellipse">
            <a:avLst/>
          </a:prstGeom>
          <a:noFill/>
          <a:ln w="41275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870468" y="1794954"/>
            <a:ext cx="647656" cy="368413"/>
          </a:xfrm>
          <a:prstGeom prst="ellipse">
            <a:avLst/>
          </a:prstGeom>
          <a:noFill/>
          <a:ln w="41275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608156" y="1722701"/>
            <a:ext cx="691021" cy="518393"/>
          </a:xfrm>
          <a:prstGeom prst="ellipse">
            <a:avLst/>
          </a:prstGeom>
          <a:noFill/>
          <a:ln w="41275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1600200" y="6476806"/>
            <a:ext cx="4572000" cy="365125"/>
          </a:xfrm>
        </p:spPr>
        <p:txBody>
          <a:bodyPr/>
          <a:lstStyle/>
          <a:p>
            <a:r>
              <a:rPr lang="da-DK" dirty="0" smtClean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TS010352479.potx</Template>
  <TotalTime>151</TotalTime>
  <Words>954</Words>
  <Application>Microsoft Office PowerPoint</Application>
  <PresentationFormat>On-screen Show (4:3)</PresentationFormat>
  <Paragraphs>217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Student presentation</vt:lpstr>
      <vt:lpstr>Chapter 5:  Loop Structures </vt:lpstr>
      <vt:lpstr>While Loops</vt:lpstr>
      <vt:lpstr>While Loops </vt:lpstr>
      <vt:lpstr>While Loops</vt:lpstr>
      <vt:lpstr>Infinite Loops </vt:lpstr>
      <vt:lpstr>Infinite Loops </vt:lpstr>
      <vt:lpstr>Until Loops </vt:lpstr>
      <vt:lpstr>Until Loops </vt:lpstr>
      <vt:lpstr>Based of Figures 5.1 and 5.3 </vt:lpstr>
      <vt:lpstr>For Loops and Nested Loops </vt:lpstr>
      <vt:lpstr>Figure 5.5: For Loops and Nested Loops </vt:lpstr>
      <vt:lpstr>Figure 5.5: For Loops and Nested Loops</vt:lpstr>
      <vt:lpstr>Example: Finding Prime Numbers </vt:lpstr>
      <vt:lpstr>Figure 5.7: Finding Prime Numbers </vt:lpstr>
      <vt:lpstr>Figure 5.7 Cont’d: Finding Prime Numbers</vt:lpstr>
      <vt:lpstr>Slide 16</vt:lpstr>
      <vt:lpstr>Example: Finding Prime Numbers </vt:lpstr>
      <vt:lpstr>Slide 18</vt:lpstr>
      <vt:lpstr>Slide 19</vt:lpstr>
      <vt:lpstr>Example: Finding Prime Numbers</vt:lpstr>
      <vt:lpstr>Summary </vt:lpstr>
    </vt:vector>
  </TitlesOfParts>
  <Company>Georgetown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 Introduction to Computer Science</dc:title>
  <dc:creator>Sarah Chang</dc:creator>
  <cp:lastModifiedBy>Gideon</cp:lastModifiedBy>
  <cp:revision>11</cp:revision>
  <dcterms:created xsi:type="dcterms:W3CDTF">2012-07-17T00:05:14Z</dcterms:created>
  <dcterms:modified xsi:type="dcterms:W3CDTF">2013-02-08T02:34:17Z</dcterms:modified>
</cp:coreProperties>
</file>