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2" r:id="rId13"/>
    <p:sldId id="275" r:id="rId14"/>
    <p:sldId id="276" r:id="rId15"/>
    <p:sldId id="277" r:id="rId16"/>
    <p:sldId id="279" r:id="rId17"/>
    <p:sldId id="297" r:id="rId18"/>
    <p:sldId id="298" r:id="rId19"/>
    <p:sldId id="299" r:id="rId20"/>
    <p:sldId id="300" r:id="rId21"/>
    <p:sldId id="280" r:id="rId22"/>
    <p:sldId id="281" r:id="rId23"/>
    <p:sldId id="296" r:id="rId24"/>
    <p:sldId id="282" r:id="rId25"/>
    <p:sldId id="283" r:id="rId26"/>
    <p:sldId id="284" r:id="rId27"/>
    <p:sldId id="285" r:id="rId28"/>
    <p:sldId id="286" r:id="rId29"/>
    <p:sldId id="290" r:id="rId30"/>
    <p:sldId id="292" r:id="rId31"/>
    <p:sldId id="293" r:id="rId32"/>
    <p:sldId id="294" r:id="rId33"/>
    <p:sldId id="295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96885BA-235C-406E-8A73-544E28D57900}" type="datetimeFigureOut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93182A9-042A-4369-B74D-88AEC97BB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0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32D585-4481-4FA4-B510-60FC19C44B59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69768D-AEE0-4C2D-942A-476B036F8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900F9-BB54-4D20-B02E-2CC5373F5886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40233-6EE4-4E18-BC14-9C253FFCF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0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6B1D06-BFD0-4228-8C39-8656A7371428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842D77-AF96-4E5C-B784-12A6C1B56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C4D0-2508-4761-ADBE-9FA144BF066D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4D937-8183-469F-BB2A-C8D6A7937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EFF67D-AF9E-4402-B4A5-8E413EE712A3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pPr>
              <a:defRPr/>
            </a:pPr>
            <a:fld id="{6308AFF8-55FA-4AFA-B12C-430745B46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3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59A668-FCF9-434F-9700-DE8AC3CE6A86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87FF5B-2EB7-428A-96E4-52AACF763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3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238142-6970-41E1-95C2-DBC272690A0A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9C4197-9EF4-4EA8-9112-FED9D6960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5715C-6713-4F1D-8A3F-3F1D80E7A144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9132C-6DDA-445F-9E46-7D9A034F8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4AFA97-14C2-41EA-8227-934642773581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5C76637-0BD8-4053-8052-4B837A78E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penc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1614488" cy="2144713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1E57A0-93A3-4335-B428-316046AED396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7AD293-BE33-4E6A-BCA5-C96AD387E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A886D9-209C-40F0-A7CC-3E77A4179674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 smtClean="0"/>
            </a:lvl1pPr>
          </a:lstStyle>
          <a:p>
            <a:pPr>
              <a:defRPr/>
            </a:pPr>
            <a:fld id="{37057EA3-D46D-41FE-A7C0-00EDA4773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4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Tw Cen MT" charset="0"/>
              </a:defRPr>
            </a:lvl1pPr>
          </a:lstStyle>
          <a:p>
            <a:pPr>
              <a:defRPr/>
            </a:pPr>
            <a:fld id="{23D18E6B-AA87-4602-A29B-082776402123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 smtClean="0">
                <a:solidFill>
                  <a:srgbClr val="FFFFFF"/>
                </a:solidFill>
                <a:latin typeface="Tw Cen MT" charset="0"/>
              </a:defRPr>
            </a:lvl1pPr>
          </a:lstStyle>
          <a:p>
            <a:pPr>
              <a:defRPr/>
            </a:pPr>
            <a:fld id="{8E7FA4B2-BAE0-4259-AB2E-AFDA73964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8" r:id="rId2"/>
    <p:sldLayoutId id="2147483722" r:id="rId3"/>
    <p:sldLayoutId id="2147483723" r:id="rId4"/>
    <p:sldLayoutId id="2147483724" r:id="rId5"/>
    <p:sldLayoutId id="2147483719" r:id="rId6"/>
    <p:sldLayoutId id="2147483725" r:id="rId7"/>
    <p:sldLayoutId id="2147483726" r:id="rId8"/>
    <p:sldLayoutId id="2147483727" r:id="rId9"/>
    <p:sldLayoutId id="2147483720" r:id="rId10"/>
    <p:sldLayoutId id="214748372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C32D2E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4AA33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cap="none" smtClean="0">
                <a:solidFill>
                  <a:srgbClr val="1C4853"/>
                </a:solidFill>
              </a:rPr>
              <a:t>CHAPTER 6: </a:t>
            </a:r>
            <a:br>
              <a:rPr lang="en-US" cap="none" smtClean="0">
                <a:solidFill>
                  <a:srgbClr val="1C4853"/>
                </a:solidFill>
              </a:rPr>
            </a:br>
            <a:r>
              <a:rPr lang="en-US" sz="2900" cap="none" smtClean="0">
                <a:solidFill>
                  <a:srgbClr val="1C4853"/>
                </a:solidFill>
              </a:rPr>
              <a:t>ARRAYS 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sz="2400" smtClean="0"/>
              <a:t>Introduction to Computer Science Using Ruby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166688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Find the Max of an Array of Positive Numbers </a:t>
            </a:r>
            <a:r>
              <a:rPr lang="en-US" sz="3600" dirty="0" smtClean="0"/>
              <a:t>(</a:t>
            </a:r>
            <a:r>
              <a:rPr lang="en-US" sz="3600" dirty="0" smtClean="0"/>
              <a:t>Exampl</a:t>
            </a:r>
            <a:r>
              <a:rPr lang="en-US" sz="3600" dirty="0" smtClean="0"/>
              <a:t>e 6.5) </a:t>
            </a:r>
            <a:endParaRPr lang="en-US" sz="36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	  1 </a:t>
            </a:r>
            <a:r>
              <a:rPr lang="en-US" sz="1800" i="1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Initialize array and loop values</a:t>
            </a:r>
            <a:endParaRPr lang="en-US" sz="18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2 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arr = [</a:t>
            </a:r>
            <a:r>
              <a:rPr lang="en-US" sz="18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73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8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98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8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86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8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61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8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96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3 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index = </a:t>
            </a:r>
            <a:r>
              <a:rPr lang="en-US" sz="18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18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4 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max = </a:t>
            </a:r>
            <a:r>
              <a:rPr lang="en-US" sz="18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18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5 </a:t>
            </a:r>
            <a:endParaRPr lang="en-US" sz="18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6 </a:t>
            </a:r>
            <a:r>
              <a:rPr lang="en-US" sz="1800" i="1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Loop over each element in arr</a:t>
            </a:r>
            <a:endParaRPr lang="en-US" sz="18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7 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while (index &lt; arr.size)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8 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  if (arr[index] &gt; max)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9 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1800" i="1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Update max</a:t>
            </a:r>
            <a:endParaRPr lang="en-US" sz="18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10 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	max = arr[index]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11 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  end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12 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  index = index + </a:t>
            </a:r>
            <a:r>
              <a:rPr lang="en-US" sz="18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1</a:t>
            </a:r>
            <a:endParaRPr lang="en-US" sz="18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13 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14 </a:t>
            </a:r>
            <a:endParaRPr lang="en-US" sz="18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15 </a:t>
            </a:r>
            <a:r>
              <a:rPr lang="en-US" sz="1800" i="1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Output calculated max</a:t>
            </a:r>
            <a:endParaRPr lang="en-US" sz="18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16 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puts </a:t>
            </a:r>
            <a:r>
              <a:rPr lang="en-US" sz="180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"Max ==&gt; "</a:t>
            </a:r>
            <a:r>
              <a:rPr lang="en-US" sz="18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+ max.to_s</a:t>
            </a: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sz="16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70300" y="6453188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da-DK" dirty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327025" y="725488"/>
            <a:ext cx="8091488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>
              <a:latin typeface="Tw Cen MT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1 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Initialize array and loop values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2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arr = [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73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98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86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61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96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]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3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index =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4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max =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5 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6 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Loop over each element in arr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7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while (index &lt; arr.size)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8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	if (arr[index] &gt; max)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9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Update max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10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		max = arr[index]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11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	end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12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	index = index +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1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13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end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14 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15 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Output calculuated max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16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puts 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"Max ==&gt; "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+ max.to_s</a:t>
            </a:r>
            <a:endParaRPr lang="en-US" sz="2000">
              <a:latin typeface="Tw Cen MT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61150" y="1244600"/>
            <a:ext cx="881063" cy="1588"/>
          </a:xfrm>
          <a:prstGeom prst="straightConnector1">
            <a:avLst/>
          </a:prstGeom>
          <a:ln w="53975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Callout 7"/>
          <p:cNvSpPr/>
          <p:nvPr/>
        </p:nvSpPr>
        <p:spPr>
          <a:xfrm>
            <a:off x="3059113" y="933450"/>
            <a:ext cx="2136775" cy="944563"/>
          </a:xfrm>
          <a:prstGeom prst="cloudCallout">
            <a:avLst>
              <a:gd name="adj1" fmla="val -60430"/>
              <a:gd name="adj2" fmla="val 4690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90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Counter for the index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2670175" y="1244600"/>
            <a:ext cx="2008188" cy="989013"/>
          </a:xfrm>
          <a:prstGeom prst="cloudCallout">
            <a:avLst>
              <a:gd name="adj1" fmla="val -55576"/>
              <a:gd name="adj2" fmla="val 4690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Will store the maximum element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07125" y="2786063"/>
            <a:ext cx="1127125" cy="1587"/>
          </a:xfrm>
          <a:prstGeom prst="straightConnector1">
            <a:avLst/>
          </a:prstGeom>
          <a:ln w="53975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loud Callout 10"/>
          <p:cNvSpPr/>
          <p:nvPr/>
        </p:nvSpPr>
        <p:spPr>
          <a:xfrm>
            <a:off x="4743450" y="3462338"/>
            <a:ext cx="2195513" cy="1154112"/>
          </a:xfrm>
          <a:prstGeom prst="cloudCallout">
            <a:avLst>
              <a:gd name="adj1" fmla="val -60430"/>
              <a:gd name="adj2" fmla="val 4690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Increments the loop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327025" y="490538"/>
            <a:ext cx="809148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sz="2000">
              <a:latin typeface="Tw Cen MT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1 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Initialize array and loop values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2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arr = [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73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98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86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61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96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]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3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index =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4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max =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5 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6 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Loop over each element in arr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7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while (index &lt; arr.size)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8 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if (arr[index] &gt; max)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9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Update max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10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		max = arr[index]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11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	end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12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	index = index +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1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13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end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14 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15 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Output calculuated max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16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puts 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"Max ==&gt; "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+ max.to_s</a:t>
            </a:r>
            <a:endParaRPr lang="en-US" sz="2000">
              <a:latin typeface="Tw Cen MT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286375" y="2020888"/>
            <a:ext cx="2395538" cy="1463675"/>
          </a:xfrm>
          <a:prstGeom prst="cloudCallout">
            <a:avLst>
              <a:gd name="adj1" fmla="val -60430"/>
              <a:gd name="adj2" fmla="val 2892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Compares max to current element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05300" y="3436938"/>
            <a:ext cx="1052513" cy="1587"/>
          </a:xfrm>
          <a:prstGeom prst="straightConnector1">
            <a:avLst/>
          </a:prstGeom>
          <a:ln w="53975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45088" y="5295900"/>
            <a:ext cx="939800" cy="1588"/>
          </a:xfrm>
          <a:prstGeom prst="straightConnector1">
            <a:avLst/>
          </a:prstGeom>
          <a:ln w="53975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318250" y="5297488"/>
            <a:ext cx="2649538" cy="1338262"/>
          </a:xfrm>
          <a:prstGeom prst="rect">
            <a:avLst/>
          </a:prstGeom>
          <a:solidFill>
            <a:srgbClr val="FFE39D"/>
          </a:solidFill>
          <a:ln w="28575">
            <a:solidFill>
              <a:srgbClr val="3891A7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700">
                <a:latin typeface="Tw Cen MT" charset="0"/>
              </a:rPr>
              <a:t>The output for the program is: </a:t>
            </a:r>
          </a:p>
          <a:p>
            <a:pPr eaLnBrk="1" hangingPunct="1"/>
            <a:r>
              <a:rPr lang="en-US" sz="2700">
                <a:solidFill>
                  <a:schemeClr val="accent1"/>
                </a:solidFill>
                <a:latin typeface="Courier New" charset="0"/>
                <a:cs typeface="Courier New" charset="0"/>
              </a:rPr>
              <a:t>Max </a:t>
            </a:r>
            <a:r>
              <a:rPr lang="en-US" sz="2700">
                <a:solidFill>
                  <a:schemeClr val="accent1"/>
                </a:solidFill>
                <a:latin typeface="Courier New" charset="0"/>
                <a:cs typeface="Courier New" charset="0"/>
                <a:sym typeface="Wingdings" charset="2"/>
              </a:rPr>
              <a:t>==&gt; 98</a:t>
            </a:r>
            <a:endParaRPr lang="en-US" sz="2700">
              <a:latin typeface="Tw Cen MT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7500" y="6378575"/>
            <a:ext cx="2708275" cy="387350"/>
          </a:xfrm>
        </p:spPr>
        <p:txBody>
          <a:bodyPr/>
          <a:lstStyle/>
          <a:p>
            <a:pPr>
              <a:defRPr/>
            </a:pPr>
            <a:r>
              <a:rPr lang="da-DK" dirty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b="1" smtClean="0"/>
              <a:t>array </a:t>
            </a:r>
            <a:r>
              <a:rPr lang="en-US" smtClean="0"/>
              <a:t>is a data structure that stores multiple variables, belonging to the class </a:t>
            </a:r>
            <a:r>
              <a:rPr lang="en-US" b="1" smtClean="0"/>
              <a:t>Array</a:t>
            </a:r>
          </a:p>
          <a:p>
            <a:pPr lvl="1" eaLnBrk="1" hangingPunct="1"/>
            <a:r>
              <a:rPr lang="en-US" smtClean="0"/>
              <a:t>Data stored in an array are accessed using numbers as an </a:t>
            </a:r>
            <a:r>
              <a:rPr lang="en-US" b="1" smtClean="0"/>
              <a:t>index</a:t>
            </a:r>
            <a:r>
              <a:rPr lang="en-US" smtClean="0"/>
              <a:t> starting at </a:t>
            </a:r>
            <a:r>
              <a:rPr lang="en-US" b="1" smtClean="0"/>
              <a:t>zero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b="1" smtClean="0"/>
              <a:t>Strings</a:t>
            </a:r>
            <a:r>
              <a:rPr lang="en-US" smtClean="0"/>
              <a:t> are data structures that can be viewed as one dimensional arrays of character, BUT they are </a:t>
            </a:r>
            <a:r>
              <a:rPr lang="en-US" b="1" smtClean="0"/>
              <a:t>NOT</a:t>
            </a:r>
            <a:r>
              <a:rPr lang="en-US" smtClean="0"/>
              <a:t> arrays</a:t>
            </a:r>
          </a:p>
          <a:p>
            <a:pPr eaLnBrk="1" hangingPunct="1"/>
            <a:r>
              <a:rPr lang="en-US" smtClean="0"/>
              <a:t>The most used string in programming books is </a:t>
            </a:r>
            <a:r>
              <a:rPr lang="en-US" b="1" smtClean="0"/>
              <a:t>“Hello World”</a:t>
            </a:r>
          </a:p>
          <a:p>
            <a:pPr eaLnBrk="1" hangingPunct="1"/>
            <a:r>
              <a:rPr lang="en-US" sz="2800" smtClean="0"/>
              <a:t>It does not belong to the Class Array, but to the </a:t>
            </a:r>
            <a:r>
              <a:rPr lang="en-US" sz="2800" b="1" smtClean="0"/>
              <a:t>Class String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Strings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Strings, however, look like arrays, so it is natural to have for them access mechanisms and methods similar to arrays</a:t>
            </a:r>
            <a:br>
              <a:rPr lang="en-US" smtClean="0"/>
            </a:br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1350" y="3205163"/>
            <a:ext cx="8823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hangingPunct="1"/>
            <a:r>
              <a:rPr lang="en-US" sz="2200">
                <a:latin typeface="Courier New" charset="0"/>
                <a:cs typeface="Arial" charset="0"/>
              </a:rPr>
              <a:t>my_arr = Array.new	 	my_str = String.new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1350" y="3589338"/>
            <a:ext cx="8823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hangingPunct="1"/>
            <a:r>
              <a:rPr lang="en-US" sz="2200">
                <a:latin typeface="Courier New" charset="0"/>
                <a:cs typeface="Arial" charset="0"/>
              </a:rPr>
              <a:t>my_arr = [1,2,3,5,8]		my_str = “Hello World”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1350" y="3962400"/>
            <a:ext cx="88233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hangingPunct="1"/>
            <a:r>
              <a:rPr lang="en-US" sz="2200">
                <a:latin typeface="Courier New" charset="0"/>
                <a:cs typeface="Arial" charset="0"/>
              </a:rPr>
              <a:t>my_arr.size  #5 		 	my_str.size  #11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41350" y="4319588"/>
            <a:ext cx="8823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hangingPunct="1"/>
            <a:r>
              <a:rPr lang="en-US" sz="2200">
                <a:latin typeface="Courier New" charset="0"/>
                <a:cs typeface="Arial" charset="0"/>
              </a:rPr>
              <a:t>my_arr.size  #3 		 	my_str[2]  # “l”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6588" y="4657725"/>
            <a:ext cx="8823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hangingPunct="1"/>
            <a:r>
              <a:rPr lang="en-US" sz="2200">
                <a:latin typeface="Courier New" charset="0"/>
                <a:cs typeface="Arial" charset="0"/>
              </a:rPr>
              <a:t>my_arr[2..3] # [3,5] 		my_str[2..3] # “ll”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46113" y="5038725"/>
            <a:ext cx="88233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hangingPunct="1"/>
            <a:r>
              <a:rPr lang="en-US" sz="2200">
                <a:latin typeface="Courier New" charset="0"/>
                <a:cs typeface="Arial" charset="0"/>
              </a:rPr>
              <a:t>my_arr[2,3]  # [3,5,8] 	my_str[2,3]  # “llo”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1350" y="5391150"/>
            <a:ext cx="88233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hangingPunct="1"/>
            <a:r>
              <a:rPr lang="en-US" sz="2200">
                <a:latin typeface="Courier New" charset="0"/>
                <a:cs typeface="Arial" charset="0"/>
              </a:rPr>
              <a:t>my_arr[2..4] # [3,5,8] 	my_str[8..9] # “rl”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6588" y="5735638"/>
            <a:ext cx="8823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hangingPunct="1"/>
            <a:r>
              <a:rPr lang="en-US" sz="2200">
                <a:latin typeface="Courier New" charset="0"/>
                <a:cs typeface="Arial" charset="0"/>
              </a:rPr>
              <a:t>my_arr[2,4]  # [3,5,8] 	my_str[8,9]  # “rld”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491288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Strings, being </a:t>
            </a:r>
            <a:r>
              <a:rPr lang="en-US" b="1" smtClean="0"/>
              <a:t>elements</a:t>
            </a:r>
            <a:r>
              <a:rPr lang="en-US" smtClean="0"/>
              <a:t> (or objects) of the Class String, also have </a:t>
            </a:r>
            <a:r>
              <a:rPr lang="en-US" b="1" smtClean="0"/>
              <a:t>defined operations 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Arial" charset="0"/>
              <a:buChar char="•"/>
            </a:pPr>
            <a:endParaRPr lang="en-US" sz="2800" smtClean="0">
              <a:latin typeface="Calibri" charset="0"/>
            </a:endParaRPr>
          </a:p>
          <a:p>
            <a:pPr algn="ctr" eaLnBrk="1" hangingPunct="1"/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44863" y="3354388"/>
            <a:ext cx="46164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3000" b="1">
                <a:latin typeface="Tw Cen MT" charset="0"/>
              </a:rPr>
              <a:t>“Hello” </a:t>
            </a:r>
            <a:r>
              <a:rPr lang="en-US" sz="3000">
                <a:latin typeface="Tw Cen MT" charset="0"/>
              </a:rPr>
              <a:t>+ </a:t>
            </a:r>
            <a:r>
              <a:rPr lang="en-US" sz="3000" b="1">
                <a:latin typeface="Tw Cen MT" charset="0"/>
              </a:rPr>
              <a:t>“ ”</a:t>
            </a:r>
            <a:r>
              <a:rPr lang="en-US" sz="3000">
                <a:latin typeface="Tw Cen MT" charset="0"/>
              </a:rPr>
              <a:t> + </a:t>
            </a:r>
            <a:r>
              <a:rPr lang="en-US" sz="3000" b="1">
                <a:latin typeface="Tw Cen MT" charset="0"/>
              </a:rPr>
              <a:t>“World”</a:t>
            </a:r>
            <a:r>
              <a:rPr lang="en-US" sz="3000">
                <a:latin typeface="Tw Cen MT" charset="0"/>
              </a:rPr>
              <a:t> </a:t>
            </a:r>
          </a:p>
          <a:p>
            <a:pPr algn="ctr" eaLnBrk="1" hangingPunct="1"/>
            <a:r>
              <a:rPr lang="en-US" sz="3000">
                <a:latin typeface="Tw Cen MT" charset="0"/>
              </a:rPr>
              <a:t>produces</a:t>
            </a:r>
          </a:p>
          <a:p>
            <a:pPr algn="ctr" eaLnBrk="1" hangingPunct="1"/>
            <a:r>
              <a:rPr lang="en-US" sz="3000" b="1">
                <a:latin typeface="Tw Cen MT" charset="0"/>
              </a:rPr>
              <a:t>“Hello World” 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609600" y="273050"/>
            <a:ext cx="8077200" cy="869950"/>
          </a:xfrm>
        </p:spPr>
        <p:txBody>
          <a:bodyPr/>
          <a:lstStyle/>
          <a:p>
            <a:pPr eaLnBrk="1" hangingPunct="1"/>
            <a:r>
              <a:rPr lang="en-US" smtClean="0"/>
              <a:t>Strings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eaLnBrk="1" hangingPunct="1"/>
            <a:r>
              <a:rPr lang="en-US" smtClean="0"/>
              <a:t>Arrays, being </a:t>
            </a:r>
            <a:r>
              <a:rPr lang="en-US" b="1" smtClean="0"/>
              <a:t>objects</a:t>
            </a:r>
            <a:r>
              <a:rPr lang="en-US" smtClean="0"/>
              <a:t> of the Class </a:t>
            </a:r>
            <a:r>
              <a:rPr lang="en-US" b="1" smtClean="0"/>
              <a:t>Array</a:t>
            </a:r>
            <a:r>
              <a:rPr lang="en-US" smtClean="0"/>
              <a:t>, also have defined operations</a:t>
            </a:r>
            <a:r>
              <a:rPr lang="en-US" b="1" smtClean="0"/>
              <a:t>, </a:t>
            </a:r>
            <a:r>
              <a:rPr lang="en-US" smtClean="0"/>
              <a:t>such as</a:t>
            </a:r>
            <a:r>
              <a:rPr lang="en-US" b="1" smtClean="0"/>
              <a:t> +, </a:t>
            </a:r>
            <a:r>
              <a:rPr lang="en-US" smtClean="0"/>
              <a:t>with a meaning</a:t>
            </a:r>
            <a:r>
              <a:rPr lang="en-US" b="1" smtClean="0"/>
              <a:t> similar  </a:t>
            </a:r>
            <a:r>
              <a:rPr lang="en-US" smtClean="0"/>
              <a:t>to</a:t>
            </a:r>
            <a:r>
              <a:rPr lang="en-US" b="1" smtClean="0"/>
              <a:t> String </a:t>
            </a:r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44863" y="4092575"/>
            <a:ext cx="46164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3000" b="1">
                <a:latin typeface="Tw Cen MT" charset="0"/>
              </a:rPr>
              <a:t>[1,2,3] </a:t>
            </a:r>
            <a:r>
              <a:rPr lang="en-US" sz="3000">
                <a:latin typeface="Tw Cen MT" charset="0"/>
              </a:rPr>
              <a:t> + </a:t>
            </a:r>
            <a:r>
              <a:rPr lang="en-US" sz="3000" b="1">
                <a:latin typeface="Tw Cen MT" charset="0"/>
              </a:rPr>
              <a:t>[3,5]</a:t>
            </a:r>
            <a:r>
              <a:rPr lang="en-US" sz="3000">
                <a:latin typeface="Tw Cen MT" charset="0"/>
              </a:rPr>
              <a:t> </a:t>
            </a:r>
          </a:p>
          <a:p>
            <a:pPr algn="ctr" eaLnBrk="1" hangingPunct="1"/>
            <a:r>
              <a:rPr lang="en-US" sz="3000">
                <a:latin typeface="Tw Cen MT" charset="0"/>
              </a:rPr>
              <a:t>produces</a:t>
            </a:r>
          </a:p>
          <a:p>
            <a:pPr algn="ctr" eaLnBrk="1" hangingPunct="1"/>
            <a:r>
              <a:rPr lang="en-US" sz="3000" b="1">
                <a:latin typeface="Tw Cen MT" charset="0"/>
              </a:rPr>
              <a:t>[1,2,3,3,5] 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609600" y="273050"/>
            <a:ext cx="8077200" cy="869950"/>
          </a:xfrm>
        </p:spPr>
        <p:txBody>
          <a:bodyPr/>
          <a:lstStyle/>
          <a:p>
            <a:pPr eaLnBrk="1" hangingPunct="1"/>
            <a:r>
              <a:rPr lang="en-US" smtClean="0"/>
              <a:t>Strings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eaLnBrk="1" hangingPunct="1"/>
            <a:r>
              <a:rPr lang="en-US" smtClean="0"/>
              <a:t>Arrays, being </a:t>
            </a:r>
            <a:r>
              <a:rPr lang="en-US" b="1" smtClean="0"/>
              <a:t>objects</a:t>
            </a:r>
            <a:r>
              <a:rPr lang="en-US" smtClean="0"/>
              <a:t> of the Class </a:t>
            </a:r>
            <a:r>
              <a:rPr lang="en-US" b="1" smtClean="0"/>
              <a:t>Array</a:t>
            </a:r>
            <a:r>
              <a:rPr lang="en-US" smtClean="0"/>
              <a:t>, also have defined operations</a:t>
            </a:r>
            <a:r>
              <a:rPr lang="en-US" b="1" smtClean="0"/>
              <a:t>, </a:t>
            </a:r>
            <a:r>
              <a:rPr lang="en-US" smtClean="0"/>
              <a:t>such as</a:t>
            </a:r>
            <a:r>
              <a:rPr lang="en-US" b="1" smtClean="0"/>
              <a:t>  - , </a:t>
            </a:r>
            <a:r>
              <a:rPr lang="en-US" smtClean="0"/>
              <a:t>which is a bit unusual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44863" y="3233738"/>
            <a:ext cx="46164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3000" b="1">
                <a:latin typeface="Tw Cen MT" charset="0"/>
              </a:rPr>
              <a:t>[1,2,3] </a:t>
            </a:r>
            <a:r>
              <a:rPr lang="en-US" sz="3000">
                <a:latin typeface="Tw Cen MT" charset="0"/>
              </a:rPr>
              <a:t> - </a:t>
            </a:r>
            <a:r>
              <a:rPr lang="en-US" sz="3000" b="1">
                <a:latin typeface="Tw Cen MT" charset="0"/>
              </a:rPr>
              <a:t>[3,5]</a:t>
            </a:r>
            <a:r>
              <a:rPr lang="en-US" sz="3000">
                <a:latin typeface="Tw Cen MT" charset="0"/>
              </a:rPr>
              <a:t> </a:t>
            </a:r>
          </a:p>
          <a:p>
            <a:pPr algn="ctr" eaLnBrk="1" hangingPunct="1"/>
            <a:r>
              <a:rPr lang="en-US" sz="3000">
                <a:latin typeface="Tw Cen MT" charset="0"/>
              </a:rPr>
              <a:t>produces</a:t>
            </a:r>
          </a:p>
          <a:p>
            <a:pPr algn="ctr" eaLnBrk="1" hangingPunct="1"/>
            <a:r>
              <a:rPr lang="en-US" sz="3000" b="1">
                <a:latin typeface="Tw Cen MT" charset="0"/>
              </a:rPr>
              <a:t>[1,2] 	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368800" y="5268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hangingPunct="1"/>
            <a:endParaRPr lang="en-US"/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497263" y="4926013"/>
            <a:ext cx="46164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3000" b="1">
                <a:latin typeface="Tw Cen MT" charset="0"/>
              </a:rPr>
              <a:t>[3,5] – [1,2,3]</a:t>
            </a:r>
            <a:r>
              <a:rPr lang="en-US" sz="3000">
                <a:latin typeface="Tw Cen MT" charset="0"/>
              </a:rPr>
              <a:t> </a:t>
            </a:r>
          </a:p>
          <a:p>
            <a:pPr algn="ctr" eaLnBrk="1" hangingPunct="1"/>
            <a:r>
              <a:rPr lang="en-US" sz="3000">
                <a:latin typeface="Tw Cen MT" charset="0"/>
              </a:rPr>
              <a:t>produces</a:t>
            </a:r>
          </a:p>
          <a:p>
            <a:pPr algn="ctr" eaLnBrk="1" hangingPunct="1"/>
            <a:r>
              <a:rPr lang="en-US" sz="3000" b="1">
                <a:latin typeface="Tw Cen MT" charset="0"/>
              </a:rPr>
              <a:t>[5] 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" y="6435725"/>
            <a:ext cx="2746375" cy="365125"/>
          </a:xfrm>
        </p:spPr>
        <p:txBody>
          <a:bodyPr/>
          <a:lstStyle/>
          <a:p>
            <a:pPr>
              <a:defRPr/>
            </a:pPr>
            <a:r>
              <a:rPr lang="da-DK" dirty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609600" y="273050"/>
            <a:ext cx="8077200" cy="869950"/>
          </a:xfrm>
        </p:spPr>
        <p:txBody>
          <a:bodyPr/>
          <a:lstStyle/>
          <a:p>
            <a:pPr eaLnBrk="1" hangingPunct="1"/>
            <a:r>
              <a:rPr lang="en-US" smtClean="0"/>
              <a:t>Strings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62200" y="1752600"/>
            <a:ext cx="6324600" cy="1085850"/>
          </a:xfrm>
        </p:spPr>
        <p:txBody>
          <a:bodyPr/>
          <a:lstStyle/>
          <a:p>
            <a:pPr eaLnBrk="1" hangingPunct="1"/>
            <a:r>
              <a:rPr lang="en-US" smtClean="0"/>
              <a:t>What is the meaning of </a:t>
            </a:r>
            <a:r>
              <a:rPr lang="en-US" b="1" smtClean="0"/>
              <a:t>–</a:t>
            </a:r>
            <a:r>
              <a:rPr lang="en-US" smtClean="0"/>
              <a:t> for strings?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44863" y="2501900"/>
            <a:ext cx="46164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3000" b="1">
                <a:latin typeface="Tw Cen MT" charset="0"/>
              </a:rPr>
              <a:t>“ I am not” – “I am”</a:t>
            </a:r>
            <a:endParaRPr lang="en-US" sz="3000">
              <a:latin typeface="Tw Cen MT" charset="0"/>
            </a:endParaRPr>
          </a:p>
          <a:p>
            <a:pPr algn="ctr" eaLnBrk="1" hangingPunct="1"/>
            <a:r>
              <a:rPr lang="en-US" sz="3000">
                <a:latin typeface="Tw Cen MT" charset="0"/>
              </a:rPr>
              <a:t>Should it be </a:t>
            </a:r>
            <a:r>
              <a:rPr lang="en-US" sz="3000" b="1">
                <a:latin typeface="Tw Cen MT" charset="0"/>
              </a:rPr>
              <a:t>“ not”</a:t>
            </a:r>
          </a:p>
          <a:p>
            <a:pPr algn="ctr" eaLnBrk="1" hangingPunct="1"/>
            <a:r>
              <a:rPr lang="en-US" sz="3000" b="1">
                <a:latin typeface="Tw Cen MT" charset="0"/>
              </a:rPr>
              <a:t>????????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368800" y="5268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hangingPunct="1"/>
            <a:endParaRPr lang="en-US"/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497263" y="4243388"/>
            <a:ext cx="46164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3000" b="1">
                <a:latin typeface="Tw Cen MT" charset="0"/>
              </a:rPr>
              <a:t>NO!!!!!!!</a:t>
            </a:r>
            <a:endParaRPr lang="en-US" sz="3000">
              <a:latin typeface="Tw Cen MT" charset="0"/>
            </a:endParaRPr>
          </a:p>
          <a:p>
            <a:pPr algn="ctr" eaLnBrk="1" hangingPunct="1"/>
            <a:r>
              <a:rPr lang="en-US" sz="3000">
                <a:latin typeface="Tw Cen MT" charset="0"/>
              </a:rPr>
              <a:t>The operation (method)  </a:t>
            </a:r>
            <a:r>
              <a:rPr lang="en-US" sz="3000" b="1">
                <a:latin typeface="Tw Cen MT" charset="0"/>
              </a:rPr>
              <a:t>-</a:t>
            </a:r>
            <a:r>
              <a:rPr lang="en-US" sz="3000">
                <a:latin typeface="Tw Cen MT" charset="0"/>
              </a:rPr>
              <a:t> </a:t>
            </a:r>
          </a:p>
          <a:p>
            <a:pPr algn="ctr" eaLnBrk="1" hangingPunct="1"/>
            <a:r>
              <a:rPr lang="en-US" sz="3000">
                <a:latin typeface="Tw Cen MT" charset="0"/>
              </a:rPr>
              <a:t>Is NOT defined for the Class String</a:t>
            </a:r>
            <a:endParaRPr lang="en-US" sz="3000" b="1">
              <a:latin typeface="Tw Cen MT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/>
              <a:t>data structure </a:t>
            </a:r>
            <a:r>
              <a:rPr lang="en-US" smtClean="0"/>
              <a:t>is any organized means of storage</a:t>
            </a:r>
          </a:p>
          <a:p>
            <a:pPr eaLnBrk="1" hangingPunct="1"/>
            <a:r>
              <a:rPr lang="en-US" smtClean="0"/>
              <a:t>An </a:t>
            </a:r>
            <a:r>
              <a:rPr lang="en-US" b="1" smtClean="0"/>
              <a:t>array</a:t>
            </a:r>
            <a:r>
              <a:rPr lang="en-US" smtClean="0"/>
              <a:t> is a simple data structure, belonging to (instantiated from) the </a:t>
            </a:r>
            <a:r>
              <a:rPr lang="en-US" b="1" smtClean="0"/>
              <a:t>Array Class</a:t>
            </a:r>
            <a:r>
              <a:rPr lang="en-US" smtClean="0"/>
              <a:t>	</a:t>
            </a:r>
          </a:p>
          <a:p>
            <a:pPr eaLnBrk="1" hangingPunct="1"/>
            <a:endParaRPr lang="en-US" smtClean="0"/>
          </a:p>
        </p:txBody>
      </p:sp>
      <p:pic>
        <p:nvPicPr>
          <p:cNvPr id="4" name="Picture 4" descr="array-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3979863"/>
            <a:ext cx="3338512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array-ar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5" y="3963988"/>
            <a:ext cx="2792413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92200" y="3395663"/>
            <a:ext cx="5322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500">
                <a:latin typeface="Tw Cen MT" charset="0"/>
              </a:rPr>
              <a:t>Figure 6.1: An ordered list of variables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100" y="6472238"/>
            <a:ext cx="2782888" cy="365125"/>
          </a:xfrm>
        </p:spPr>
        <p:txBody>
          <a:bodyPr/>
          <a:lstStyle/>
          <a:p>
            <a:pPr>
              <a:defRPr/>
            </a:pPr>
            <a:r>
              <a:rPr lang="da-DK" dirty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609600" y="273050"/>
            <a:ext cx="8077200" cy="869950"/>
          </a:xfrm>
        </p:spPr>
        <p:txBody>
          <a:bodyPr/>
          <a:lstStyle/>
          <a:p>
            <a:pPr eaLnBrk="1" hangingPunct="1"/>
            <a:r>
              <a:rPr lang="en-US" smtClean="0"/>
              <a:t>Strings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62200" y="1752600"/>
            <a:ext cx="6324600" cy="108585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smtClean="0"/>
              <a:t>            Note also the following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44863" y="2692400"/>
            <a:ext cx="4616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3000" b="1">
                <a:latin typeface="Tw Cen MT" charset="0"/>
              </a:rPr>
              <a:t>3 * [1,2] is an error</a:t>
            </a:r>
          </a:p>
          <a:p>
            <a:pPr algn="ctr" eaLnBrk="1" hangingPunct="1"/>
            <a:r>
              <a:rPr lang="en-US" sz="3000" b="1">
                <a:latin typeface="Tw Cen MT" charset="0"/>
              </a:rPr>
              <a:t>[1,2] * 3 is [1,2,1,2,1,2]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368800" y="5268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hangingPunct="1"/>
            <a:endParaRPr lang="en-US"/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497263" y="4243388"/>
            <a:ext cx="4616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3000" b="1">
                <a:latin typeface="Tw Cen MT" charset="0"/>
              </a:rPr>
              <a:t>3 * “ab “ is an error</a:t>
            </a:r>
          </a:p>
          <a:p>
            <a:pPr algn="ctr" eaLnBrk="1" hangingPunct="1"/>
            <a:r>
              <a:rPr lang="en-US" sz="3000" b="1">
                <a:latin typeface="Tw Cen MT" charset="0"/>
              </a:rPr>
              <a:t>“ab “ * 3 is “ab ab ab “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Multi-Dimensional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Arrays that have more than one dimension are called </a:t>
            </a:r>
            <a:r>
              <a:rPr lang="en-US" b="1" smtClean="0"/>
              <a:t>multidimensional arrays</a:t>
            </a:r>
          </a:p>
          <a:p>
            <a:pPr eaLnBrk="1" hangingPunct="1"/>
            <a:r>
              <a:rPr lang="en-US" smtClean="0"/>
              <a:t>Ruby basically recognizes only one dimensional arrays, but it is very flexible</a:t>
            </a:r>
          </a:p>
          <a:p>
            <a:pPr lvl="1" eaLnBrk="1" hangingPunct="1"/>
            <a:r>
              <a:rPr lang="en-US" smtClean="0"/>
              <a:t> For Ruby, you must put </a:t>
            </a:r>
            <a:r>
              <a:rPr lang="en-US" b="1" smtClean="0"/>
              <a:t>an array inside an array</a:t>
            </a:r>
          </a:p>
          <a:p>
            <a:pPr eaLnBrk="1" hangingPunct="1"/>
            <a:r>
              <a:rPr lang="en-US" smtClean="0"/>
              <a:t>A common type is the </a:t>
            </a:r>
            <a:r>
              <a:rPr lang="en-US" b="1" smtClean="0"/>
              <a:t>two-dimensional array</a:t>
            </a:r>
            <a:r>
              <a:rPr lang="en-US" smtClean="0"/>
              <a:t>, which is used to represent </a:t>
            </a:r>
            <a:r>
              <a:rPr lang="en-US" b="1" smtClean="0"/>
              <a:t>matrices</a:t>
            </a:r>
            <a:r>
              <a:rPr lang="en-US" smtClean="0"/>
              <a:t> and </a:t>
            </a:r>
            <a:r>
              <a:rPr lang="en-US" b="1" smtClean="0"/>
              <a:t>coordinate systems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Multi-Dimensional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Consider the following set of grades: </a:t>
            </a:r>
          </a:p>
          <a:p>
            <a:pPr lvl="1" eaLnBrk="1" hangingPunct="1">
              <a:buFont typeface="Wingdings 2" charset="2"/>
              <a:buNone/>
            </a:pPr>
            <a:endParaRPr lang="en-US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17600" y="2655888"/>
          <a:ext cx="6096000" cy="1463676"/>
        </p:xfrm>
        <a:graphic>
          <a:graphicData uri="http://schemas.openxmlformats.org/drawingml/2006/table">
            <a:tbl>
              <a:tblPr/>
              <a:tblGrid>
                <a:gridCol w="2181225"/>
                <a:gridCol w="3914775"/>
              </a:tblGrid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</a:rPr>
                        <a:t>Geraldo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</a:rPr>
                        <a:t>73, 98, 86,61, 96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</a:rPr>
                        <a:t>Brittany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</a:rPr>
                        <a:t>60, 90, 96, 92, 77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</a:rPr>
                        <a:t>Michael 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</a:rPr>
                        <a:t>44, 50, 99, 65, 19 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Multi-Dimensional Arrays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4000" smtClean="0"/>
              <a:t>To represent the following data, use an array of arrays: </a:t>
            </a:r>
          </a:p>
          <a:p>
            <a:pPr eaLnBrk="1" hangingPunct="1">
              <a:buFont typeface="Wingdings" charset="2"/>
              <a:buNone/>
            </a:pPr>
            <a:r>
              <a:rPr lang="en-US" sz="3200" smtClean="0">
                <a:latin typeface="Courier" charset="0"/>
              </a:rPr>
              <a:t>		</a:t>
            </a:r>
          </a:p>
          <a:p>
            <a:pPr eaLnBrk="1" hangingPunct="1">
              <a:buFont typeface="Wingdings" charset="2"/>
              <a:buNone/>
            </a:pPr>
            <a:r>
              <a:rPr lang="en-US" sz="3200" smtClean="0">
                <a:latin typeface="Courier" charset="0"/>
              </a:rPr>
              <a:t>	</a:t>
            </a:r>
          </a:p>
          <a:p>
            <a:pPr eaLnBrk="1" hangingPunct="1"/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09650" y="3382963"/>
            <a:ext cx="7467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sz="2500">
                <a:latin typeface="Courier" charset="0"/>
              </a:rPr>
              <a:t>arr = [ [73,98,86,61,96], # arr[0]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87563" y="3932238"/>
            <a:ext cx="64500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sz="2500">
                <a:latin typeface="Courier" charset="0"/>
              </a:rPr>
              <a:t>		[60,90,96,92,77], # arr[1]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16150" y="4502150"/>
            <a:ext cx="64500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sz="2500">
                <a:latin typeface="Courier" charset="0"/>
              </a:rPr>
              <a:t>	[44,50,99,65,100] ] # arr[2]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029200"/>
          </a:xfrm>
        </p:spPr>
        <p:txBody>
          <a:bodyPr/>
          <a:lstStyle/>
          <a:p>
            <a:pPr eaLnBrk="1" hangingPunct="1"/>
            <a:r>
              <a:rPr lang="en-US" smtClean="0"/>
              <a:t>To access an individual score, use:</a:t>
            </a:r>
            <a:r>
              <a:rPr lang="en-US" sz="3600" i="1" smtClean="0">
                <a:latin typeface="Courier New" charset="0"/>
                <a:cs typeface="Courier New" charset="0"/>
              </a:rPr>
              <a:t/>
            </a:r>
            <a:br>
              <a:rPr lang="en-US" sz="3600" i="1" smtClean="0">
                <a:latin typeface="Courier New" charset="0"/>
                <a:cs typeface="Courier New" charset="0"/>
              </a:rPr>
            </a:br>
            <a:r>
              <a:rPr lang="en-US" sz="2400" i="1" smtClean="0">
                <a:latin typeface="Courier New" charset="0"/>
                <a:cs typeface="Courier New" charset="0"/>
              </a:rPr>
              <a:t>array</a:t>
            </a:r>
            <a:r>
              <a:rPr lang="en-US" sz="2400" smtClean="0">
                <a:latin typeface="Courier New" charset="0"/>
                <a:cs typeface="Courier New" charset="0"/>
              </a:rPr>
              <a:t>[</a:t>
            </a:r>
            <a:r>
              <a:rPr lang="en-US" sz="2400" i="1" smtClean="0">
                <a:latin typeface="Courier New" charset="0"/>
                <a:cs typeface="Courier New" charset="0"/>
              </a:rPr>
              <a:t>row</a:t>
            </a:r>
            <a:r>
              <a:rPr lang="en-US" sz="2400" smtClean="0">
                <a:latin typeface="Courier New" charset="0"/>
                <a:cs typeface="Courier New" charset="0"/>
              </a:rPr>
              <a:t>][column]</a:t>
            </a:r>
          </a:p>
          <a:p>
            <a:pPr eaLnBrk="1" hangingPunct="1"/>
            <a:r>
              <a:rPr lang="en-US" sz="2800" smtClean="0"/>
              <a:t>To find Brittany’s</a:t>
            </a:r>
            <a:r>
              <a:rPr lang="en-US" altLang="ja-JP" sz="2800" smtClean="0"/>
              <a:t> score for her third exam, type: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 2" charset="2"/>
              <a:buNone/>
            </a:pPr>
            <a:r>
              <a:rPr lang="en-US" sz="2400" smtClean="0">
                <a:latin typeface="Courier New" charset="0"/>
                <a:cs typeface="Courier New" charset="0"/>
              </a:rPr>
              <a:t>	puts </a:t>
            </a:r>
            <a:r>
              <a:rPr lang="ja-JP" altLang="en-US" sz="2400" smtClean="0">
                <a:latin typeface="Courier New" charset="0"/>
                <a:cs typeface="Courier New" charset="0"/>
              </a:rPr>
              <a:t>“</a:t>
            </a:r>
            <a:r>
              <a:rPr lang="en-US" altLang="ja-JP" sz="2400" smtClean="0">
                <a:latin typeface="Courier New" charset="0"/>
                <a:cs typeface="Courier New" charset="0"/>
              </a:rPr>
              <a:t>Brittany’s Third Exam: </a:t>
            </a:r>
            <a:r>
              <a:rPr lang="ja-JP" altLang="en-US" sz="2400" smtClean="0">
                <a:latin typeface="Courier New" charset="0"/>
                <a:cs typeface="Courier New" charset="0"/>
              </a:rPr>
              <a:t>”</a:t>
            </a:r>
            <a:r>
              <a:rPr lang="en-US" altLang="ja-JP" sz="2400" smtClean="0">
                <a:latin typeface="Courier New" charset="0"/>
                <a:cs typeface="Courier New" charset="0"/>
              </a:rPr>
              <a:t> + arr[1][2].to_s </a:t>
            </a:r>
            <a:br>
              <a:rPr lang="en-US" altLang="ja-JP" sz="2400" smtClean="0">
                <a:latin typeface="Courier New" charset="0"/>
                <a:cs typeface="Courier New" charset="0"/>
              </a:rPr>
            </a:br>
            <a:r>
              <a:rPr lang="en-US" altLang="ja-JP" sz="2400" smtClean="0"/>
              <a:t>(</a:t>
            </a:r>
            <a:r>
              <a:rPr lang="en-US" altLang="ja-JP" sz="2500" smtClean="0"/>
              <a:t>Note the use of “ ” to allow the ’s</a:t>
            </a:r>
            <a:r>
              <a:rPr lang="en-US" altLang="ja-JP" sz="2400" smtClean="0"/>
              <a:t>)</a:t>
            </a:r>
            <a:endParaRPr lang="en-US" altLang="ja-JP" sz="2400" smtClean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mtClean="0"/>
              <a:t>The output should be: </a:t>
            </a:r>
            <a:r>
              <a:rPr lang="en-US" sz="2300" smtClean="0">
                <a:latin typeface="Courier New" charset="0"/>
                <a:cs typeface="Courier New" charset="0"/>
              </a:rPr>
              <a:t>Brittany</a:t>
            </a:r>
            <a:r>
              <a:rPr lang="ja-JP" altLang="en-US" sz="2300" smtClean="0">
                <a:latin typeface="Courier New" charset="0"/>
                <a:cs typeface="Courier New" charset="0"/>
              </a:rPr>
              <a:t>’</a:t>
            </a:r>
            <a:r>
              <a:rPr lang="en-US" altLang="ja-JP" sz="2300" smtClean="0">
                <a:latin typeface="Courier New" charset="0"/>
                <a:cs typeface="Courier New" charset="0"/>
              </a:rPr>
              <a:t>s Third Exam: 96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Traversing a multidimensional array requires a </a:t>
            </a:r>
            <a:r>
              <a:rPr lang="en-US" b="1" smtClean="0"/>
              <a:t>nested loop </a:t>
            </a:r>
            <a:r>
              <a:rPr lang="en-US" smtClean="0"/>
              <a:t>for every additional dimension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29208" y="228600"/>
            <a:ext cx="8522705" cy="990600"/>
          </a:xfrm>
        </p:spPr>
        <p:txBody>
          <a:bodyPr/>
          <a:lstStyle/>
          <a:p>
            <a:pPr eaLnBrk="1" hangingPunct="1"/>
            <a:r>
              <a:rPr lang="en-US" sz="3300" dirty="0" smtClean="0"/>
              <a:t>Exampl</a:t>
            </a:r>
            <a:r>
              <a:rPr lang="en-US" sz="3300" dirty="0" smtClean="0"/>
              <a:t>e 6.6: </a:t>
            </a:r>
            <a:r>
              <a:rPr lang="en-US" sz="3300" dirty="0" smtClean="0"/>
              <a:t>Outputting Multidimensional Arrays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89100"/>
            <a:ext cx="8531225" cy="5373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	 1 </a:t>
            </a:r>
            <a:r>
              <a:rPr lang="en-US" sz="1200" i="1" dirty="0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Initialize array and loop values</a:t>
            </a:r>
            <a:endParaRPr lang="en-US" sz="1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2 </a:t>
            </a:r>
            <a:r>
              <a:rPr lang="en-US" sz="1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= [[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73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98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86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61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96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],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3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[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60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90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96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92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77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],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4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[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44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50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99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65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100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]]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5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row =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1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6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column =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1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7 </a:t>
            </a:r>
            <a:endParaRPr lang="en-US" sz="1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8 </a:t>
            </a:r>
            <a:r>
              <a:rPr lang="en-US" sz="1200" i="1" dirty="0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Loop over each row</a:t>
            </a:r>
            <a:endParaRPr lang="en-US" sz="1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9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while (row &lt; </a:t>
            </a:r>
            <a:r>
              <a:rPr lang="en-US" sz="1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arr.size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10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puts </a:t>
            </a:r>
            <a:r>
              <a:rPr lang="en-US" sz="1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"Row: "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+ </a:t>
            </a:r>
            <a:r>
              <a:rPr lang="en-US" sz="1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row.to_s</a:t>
            </a:r>
            <a:endParaRPr lang="en-US" sz="1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11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200" i="1" dirty="0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Loop over each column</a:t>
            </a:r>
            <a:endParaRPr lang="en-US" sz="1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12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while (column &lt; </a:t>
            </a:r>
            <a:r>
              <a:rPr lang="en-US" sz="1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[row].size)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13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1200" i="1" dirty="0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Print the item at position row x column</a:t>
            </a:r>
            <a:endParaRPr lang="en-US" sz="1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14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	puts </a:t>
            </a:r>
            <a:r>
              <a:rPr lang="en-US" sz="1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[row][column]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15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	column = column +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1</a:t>
            </a:r>
            <a:endParaRPr lang="en-US" sz="1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16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end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17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200" i="1" dirty="0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Reset column, advance row</a:t>
            </a:r>
            <a:endParaRPr lang="en-US" sz="1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18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column =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1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19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row = row + </a:t>
            </a:r>
            <a:r>
              <a:rPr lang="en-US" sz="12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1</a:t>
            </a:r>
            <a:endParaRPr lang="en-US" sz="1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2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20 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end</a:t>
            </a:r>
            <a:endParaRPr lang="en-US" sz="12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sz="7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87950" y="1689100"/>
            <a:ext cx="3763963" cy="26177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-128"/>
              </a:rPr>
              <a:t>You can also output everything using </a:t>
            </a:r>
            <a:r>
              <a:rPr lang="en-US" sz="2400" b="1">
                <a:solidFill>
                  <a:srgbClr val="000000"/>
                </a:solidFill>
                <a:ea typeface="ＭＳ Ｐゴシック" charset="-128"/>
              </a:rPr>
              <a:t>one line</a:t>
            </a:r>
            <a:r>
              <a:rPr lang="en-US" sz="2400">
                <a:solidFill>
                  <a:srgbClr val="000000"/>
                </a:solidFill>
                <a:ea typeface="ＭＳ Ｐゴシック" charset="-128"/>
              </a:rPr>
              <a:t>:</a:t>
            </a:r>
          </a:p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Courier New" charset="0"/>
                <a:ea typeface="ＭＳ Ｐゴシック" charset="-128"/>
                <a:cs typeface="Courier New" charset="0"/>
              </a:rPr>
              <a:t>	puts arr</a:t>
            </a:r>
          </a:p>
          <a:p>
            <a:pPr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-128"/>
              </a:rPr>
              <a:t>The only problem is that output will have </a:t>
            </a:r>
            <a:r>
              <a:rPr lang="en-US" sz="2400" b="1">
                <a:solidFill>
                  <a:srgbClr val="000000"/>
                </a:solidFill>
                <a:ea typeface="ＭＳ Ｐゴシック" charset="-128"/>
              </a:rPr>
              <a:t>no formatting</a:t>
            </a:r>
          </a:p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14738" y="6416675"/>
            <a:ext cx="5421312" cy="365125"/>
          </a:xfrm>
        </p:spPr>
        <p:txBody>
          <a:bodyPr/>
          <a:lstStyle/>
          <a:p>
            <a:pPr>
              <a:defRPr/>
            </a:pPr>
            <a:r>
              <a:rPr lang="da-DK" dirty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73224" y="228600"/>
            <a:ext cx="8392951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Exampl</a:t>
            </a:r>
            <a:r>
              <a:rPr lang="en-US" dirty="0" smtClean="0"/>
              <a:t>e 6.7: </a:t>
            </a:r>
            <a:r>
              <a:rPr lang="en-US" dirty="0" smtClean="0"/>
              <a:t>Modified Find the Max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	 1 </a:t>
            </a:r>
            <a:r>
              <a:rPr lang="en-US" sz="1300" i="1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initialize the array and index/score variables</a:t>
            </a:r>
            <a:endParaRPr lang="en-US" sz="1300" smtClean="0">
              <a:solidFill>
                <a:srgbClr val="555555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	 2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arr = [[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73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98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86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61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96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],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3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[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60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90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96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92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77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],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4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[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44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50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99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65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10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]]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5 </a:t>
            </a:r>
            <a:endParaRPr lang="en-US" sz="13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6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row =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13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7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column =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13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8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maxscore =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13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 9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maxrow = </a:t>
            </a:r>
            <a:r>
              <a:rPr lang="en-US" sz="13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13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10 </a:t>
            </a:r>
            <a:endParaRPr lang="en-US" sz="13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11 </a:t>
            </a:r>
            <a:r>
              <a:rPr lang="en-US" sz="1300" i="1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for each row</a:t>
            </a:r>
            <a:endParaRPr lang="en-US" sz="13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12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while (row &lt; arr.size)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13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300" i="1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for each column</a:t>
            </a:r>
            <a:endParaRPr lang="en-US" sz="13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14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while (column &lt; arr[row].size)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15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300" i="1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update score variables</a:t>
            </a:r>
            <a:endParaRPr lang="en-US" sz="13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16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if (arr[row][column] &gt; maxscore)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17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maxrow = row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18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maxscore = arr[row][column]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19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end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3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20 </a:t>
            </a:r>
            <a:r>
              <a:rPr lang="en-US" sz="13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300" i="1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increment column</a:t>
            </a:r>
            <a:endParaRPr lang="en-US" sz="13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sz="12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307138" y="6453188"/>
            <a:ext cx="2746375" cy="365125"/>
          </a:xfrm>
        </p:spPr>
        <p:txBody>
          <a:bodyPr/>
          <a:lstStyle/>
          <a:p>
            <a:pPr>
              <a:defRPr/>
            </a:pPr>
            <a:r>
              <a:rPr lang="da-DK" dirty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Exampl</a:t>
            </a:r>
            <a:r>
              <a:rPr lang="en-US" dirty="0" smtClean="0"/>
              <a:t>e 6.7 </a:t>
            </a:r>
            <a:r>
              <a:rPr lang="en-US" dirty="0" smtClean="0"/>
              <a:t>Cont’d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	21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column = column + </a:t>
            </a:r>
            <a:r>
              <a:rPr lang="en-US" sz="15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1</a:t>
            </a:r>
            <a:endParaRPr lang="en-US" sz="15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22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end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23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500" i="1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reset column, increment row</a:t>
            </a:r>
            <a:endParaRPr lang="en-US" sz="15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24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column = </a:t>
            </a:r>
            <a:r>
              <a:rPr lang="en-US" sz="15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15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25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row = row + </a:t>
            </a:r>
            <a:r>
              <a:rPr lang="en-US" sz="15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1</a:t>
            </a:r>
            <a:endParaRPr lang="en-US" sz="15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26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27 </a:t>
            </a:r>
            <a:endParaRPr lang="en-US" sz="15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28 </a:t>
            </a:r>
            <a:r>
              <a:rPr lang="en-US" sz="1500" i="1" smtClean="0">
                <a:solidFill>
                  <a:srgbClr val="848183"/>
                </a:solidFill>
                <a:latin typeface="Courier New" charset="0"/>
                <a:cs typeface="Courier New" charset="0"/>
              </a:rPr>
              <a:t># output name and high score information</a:t>
            </a:r>
            <a:endParaRPr lang="en-US" sz="15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29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if maxrow == </a:t>
            </a:r>
            <a:r>
              <a:rPr lang="en-US" sz="15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15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30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puts </a:t>
            </a:r>
            <a:r>
              <a:rPr lang="en-US" sz="150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"Geraldo has the highest score."</a:t>
            </a:r>
            <a:endParaRPr lang="en-US" sz="15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31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elsif maxrow == </a:t>
            </a:r>
            <a:r>
              <a:rPr lang="en-US" sz="15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1</a:t>
            </a:r>
            <a:endParaRPr lang="en-US" sz="15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32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puts </a:t>
            </a:r>
            <a:r>
              <a:rPr lang="en-US" sz="150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"Brittany has the highest score."</a:t>
            </a:r>
            <a:endParaRPr lang="en-US" sz="15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33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elsif maxrow == </a:t>
            </a:r>
            <a:r>
              <a:rPr lang="en-US" sz="150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2</a:t>
            </a:r>
            <a:endParaRPr lang="en-US" sz="15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34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puts </a:t>
            </a:r>
            <a:r>
              <a:rPr lang="en-US" sz="150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"Michael has the highest score."</a:t>
            </a:r>
            <a:endParaRPr lang="en-US" sz="15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35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36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puts </a:t>
            </a:r>
            <a:r>
              <a:rPr lang="en-US" sz="150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"Something didn't work correctly."</a:t>
            </a:r>
            <a:endParaRPr lang="en-US" sz="150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37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   38 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puts </a:t>
            </a:r>
            <a:r>
              <a:rPr lang="en-US" sz="150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"The high score was: "</a:t>
            </a:r>
            <a:r>
              <a:rPr lang="en-US" sz="15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+ maxscore.to_s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sz="1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345238" y="6435725"/>
            <a:ext cx="2708275" cy="422275"/>
          </a:xfrm>
        </p:spPr>
        <p:txBody>
          <a:bodyPr/>
          <a:lstStyle/>
          <a:p>
            <a:pPr>
              <a:defRPr/>
            </a:pPr>
            <a:r>
              <a:rPr lang="da-DK" dirty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4"/>
          <p:cNvSpPr txBox="1">
            <a:spLocks noChangeArrowheads="1"/>
          </p:cNvSpPr>
          <p:nvPr/>
        </p:nvSpPr>
        <p:spPr bwMode="auto">
          <a:xfrm>
            <a:off x="25400" y="385763"/>
            <a:ext cx="9047163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1 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initialize the array and index/score variables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2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arr = [[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73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98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86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61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96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], 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3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    [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60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90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96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92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77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], 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4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    [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44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50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99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65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10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]] 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5 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6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row =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7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column =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8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maxscore =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 9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maxrow =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10 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11 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for each row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12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while (row &lt; arr.size)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13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for each column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14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while (column &lt; arr[row].size)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15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update score variables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16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   if (arr[row][column] &gt; maxscore)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17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maxrow = row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18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maxscore = arr[row][column]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19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   end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20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increment column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5397500" y="385763"/>
            <a:ext cx="2455863" cy="1154112"/>
          </a:xfrm>
          <a:prstGeom prst="cloudCallout">
            <a:avLst>
              <a:gd name="adj1" fmla="val -52815"/>
              <a:gd name="adj2" fmla="val 4129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Initialize array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arr</a:t>
            </a:r>
            <a:endParaRPr lang="en-US" sz="2000" dirty="0">
              <a:solidFill>
                <a:schemeClr val="tx1"/>
              </a:solidFill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2443163" y="1217613"/>
            <a:ext cx="2954337" cy="1127125"/>
          </a:xfrm>
          <a:prstGeom prst="cloudCallout">
            <a:avLst>
              <a:gd name="adj1" fmla="val -52815"/>
              <a:gd name="adj2" fmla="val 4129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Variables for location. Needed for traversal.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935288" y="1774825"/>
            <a:ext cx="3024187" cy="1322388"/>
          </a:xfrm>
          <a:prstGeom prst="cloudCallout">
            <a:avLst>
              <a:gd name="adj1" fmla="val -52815"/>
              <a:gd name="adj2" fmla="val 4129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Variables for the highest score and the person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3414713" y="2192338"/>
            <a:ext cx="3292475" cy="1630362"/>
          </a:xfrm>
          <a:prstGeom prst="cloudCallout">
            <a:avLst>
              <a:gd name="adj1" fmla="val -52815"/>
              <a:gd name="adj2" fmla="val 4129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Loop traverses and updates the </a:t>
            </a:r>
            <a:r>
              <a:rPr lang="en-US" sz="2000" dirty="0" err="1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maxrow</a:t>
            </a:r>
            <a:r>
              <a:rPr lang="en-US" sz="2000" i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and </a:t>
            </a:r>
            <a:r>
              <a:rPr lang="en-US" sz="2000" dirty="0" err="1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maxscore</a:t>
            </a:r>
            <a:endParaRPr lang="en-US" sz="2000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89350" y="6472238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da-DK" dirty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8"/>
          <p:cNvSpPr txBox="1">
            <a:spLocks noChangeArrowheads="1"/>
          </p:cNvSpPr>
          <p:nvPr/>
        </p:nvSpPr>
        <p:spPr bwMode="auto">
          <a:xfrm>
            <a:off x="0" y="639763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	21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   column = column +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1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22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end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23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reset column, increment row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24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column =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25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row = row +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1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26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end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27 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28 </a:t>
            </a:r>
            <a:r>
              <a:rPr lang="en-US" sz="2000" i="1">
                <a:solidFill>
                  <a:srgbClr val="848183"/>
                </a:solidFill>
                <a:latin typeface="Courier New" charset="0"/>
                <a:cs typeface="Courier New" charset="0"/>
              </a:rPr>
              <a:t># output name and high score information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29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if maxrow ==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30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puts 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"Geraldo has the highest score."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31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elsif maxrow ==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1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32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puts 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"Brittany has the highest score."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33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elsif maxrow ==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2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34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puts 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"Michael has the highest score."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35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36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  puts 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"Something didn't work correctly."</a:t>
            </a:r>
            <a:endParaRPr 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37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end</a:t>
            </a:r>
          </a:p>
          <a:p>
            <a:pPr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   38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puts 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"The high score was: "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 + maxscore.to_s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343525" y="1528763"/>
            <a:ext cx="2354263" cy="965200"/>
          </a:xfrm>
          <a:prstGeom prst="cloudCallout">
            <a:avLst>
              <a:gd name="adj1" fmla="val -71693"/>
              <a:gd name="adj2" fmla="val -3219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End of loop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256463" y="3019425"/>
            <a:ext cx="1244600" cy="12700"/>
          </a:xfrm>
          <a:prstGeom prst="straightConnector1">
            <a:avLst/>
          </a:prstGeom>
          <a:ln w="53975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Dimensional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3886200" cy="4572000"/>
          </a:xfrm>
        </p:spPr>
        <p:txBody>
          <a:bodyPr/>
          <a:lstStyle/>
          <a:p>
            <a:pPr eaLnBrk="1" hangingPunct="1"/>
            <a:r>
              <a:rPr lang="en-US" smtClean="0"/>
              <a:t>Arrays are like rows of numbered compartments</a:t>
            </a:r>
          </a:p>
          <a:p>
            <a:pPr eaLnBrk="1" hangingPunct="1"/>
            <a:r>
              <a:rPr lang="en-US" smtClean="0"/>
              <a:t>Arrays start counting their </a:t>
            </a:r>
            <a:r>
              <a:rPr lang="en-US" b="1" smtClean="0"/>
              <a:t>elements</a:t>
            </a:r>
            <a:r>
              <a:rPr lang="en-US" smtClean="0"/>
              <a:t> at the </a:t>
            </a:r>
            <a:r>
              <a:rPr lang="en-US" b="1" smtClean="0"/>
              <a:t>index</a:t>
            </a:r>
            <a:r>
              <a:rPr lang="en-US" smtClean="0"/>
              <a:t> zero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i="1" smtClean="0"/>
              <a:t>n</a:t>
            </a:r>
            <a:r>
              <a:rPr lang="en-US" baseline="30000" smtClean="0"/>
              <a:t>th</a:t>
            </a:r>
            <a:r>
              <a:rPr lang="en-US" smtClean="0"/>
              <a:t> element can be found at index </a:t>
            </a:r>
            <a:r>
              <a:rPr lang="en-US" b="1" i="1" smtClean="0"/>
              <a:t>n</a:t>
            </a:r>
            <a:r>
              <a:rPr lang="en-US" b="1" smtClean="0"/>
              <a:t> –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5050" y="1589088"/>
            <a:ext cx="3886200" cy="4572000"/>
          </a:xfrm>
        </p:spPr>
        <p:txBody>
          <a:bodyPr/>
          <a:lstStyle/>
          <a:p>
            <a:pPr eaLnBrk="1" hangingPunct="1"/>
            <a:r>
              <a:rPr lang="en-US" smtClean="0"/>
              <a:t>An array is </a:t>
            </a:r>
            <a:r>
              <a:rPr lang="en-US" b="1" smtClean="0"/>
              <a:t>one-dimensional </a:t>
            </a:r>
            <a:r>
              <a:rPr lang="en-US" smtClean="0"/>
              <a:t>when it has only one index or dimension</a:t>
            </a:r>
          </a:p>
          <a:p>
            <a:pPr eaLnBrk="1" hangingPunct="1"/>
            <a:r>
              <a:rPr lang="en-US" smtClean="0"/>
              <a:t>To access an element in an array, use:</a:t>
            </a:r>
          </a:p>
          <a:p>
            <a:pPr algn="ctr" eaLnBrk="1" hangingPunct="1">
              <a:buFont typeface="Wingdings" charset="2"/>
              <a:buNone/>
            </a:pPr>
            <a:r>
              <a:rPr lang="en-US" b="1" smtClean="0"/>
              <a:t>    array_name[index]</a:t>
            </a:r>
          </a:p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smtClean="0">
                <a:solidFill>
                  <a:schemeClr val="accent1"/>
                </a:solidFill>
                <a:latin typeface="Courier New" charset="0"/>
              </a:rPr>
              <a:t>Michael has the highest score.</a:t>
            </a:r>
          </a:p>
          <a:p>
            <a:pPr eaLnBrk="1" hangingPunct="1"/>
            <a:r>
              <a:rPr lang="en-US" sz="3000" smtClean="0">
                <a:solidFill>
                  <a:schemeClr val="accent1"/>
                </a:solidFill>
                <a:latin typeface="Courier New" charset="0"/>
              </a:rPr>
              <a:t>The high score was: 99.</a:t>
            </a:r>
          </a:p>
          <a:p>
            <a:pPr eaLnBrk="1" hangingPunct="1"/>
            <a:endParaRPr lang="en-US" smtClean="0"/>
          </a:p>
        </p:txBody>
      </p:sp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Output: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Heterogeneous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our examples used </a:t>
            </a:r>
            <a:r>
              <a:rPr lang="en-US" b="1" smtClean="0"/>
              <a:t>homogeneous arrays</a:t>
            </a:r>
          </a:p>
          <a:p>
            <a:pPr eaLnBrk="1" hangingPunct="1"/>
            <a:r>
              <a:rPr lang="en-US" smtClean="0"/>
              <a:t>In such arrays, all elements belong to the </a:t>
            </a:r>
            <a:r>
              <a:rPr lang="en-US" b="1" smtClean="0"/>
              <a:t>same class</a:t>
            </a:r>
          </a:p>
          <a:p>
            <a:pPr eaLnBrk="1" hangingPunct="1"/>
            <a:r>
              <a:rPr lang="en-US" smtClean="0"/>
              <a:t>Ruby allows an </a:t>
            </a:r>
            <a:r>
              <a:rPr lang="en-US" b="1" smtClean="0"/>
              <a:t>arbitrary mixing </a:t>
            </a:r>
            <a:r>
              <a:rPr lang="en-US" smtClean="0"/>
              <a:t>of elements, creating arbitrary dimensioned heterogeneous arrays</a:t>
            </a:r>
          </a:p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Multi-Dimensional Arrays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2682875" y="1752600"/>
            <a:ext cx="6400800" cy="4419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dirty="0" err="1" smtClean="0">
                <a:latin typeface="Courier New" charset="0"/>
                <a:cs typeface="Courier New" charset="0"/>
              </a:rPr>
              <a:t>arr</a:t>
            </a:r>
            <a:r>
              <a:rPr lang="en-US" dirty="0" smtClean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Array.new</a:t>
            </a:r>
            <a:endParaRPr lang="en-US" dirty="0" smtClean="0"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dirty="0" err="1" smtClean="0">
                <a:latin typeface="Courier New" charset="0"/>
                <a:cs typeface="Courier New" charset="0"/>
              </a:rPr>
              <a:t>arr</a:t>
            </a:r>
            <a:r>
              <a:rPr lang="en-US" dirty="0" smtClean="0">
                <a:latin typeface="Courier New" charset="0"/>
                <a:cs typeface="Courier New" charset="0"/>
              </a:rPr>
              <a:t>[0] = “ Hi y’all”</a:t>
            </a:r>
          </a:p>
          <a:p>
            <a:pPr eaLnBrk="1" hangingPunct="1">
              <a:buFont typeface="Wingdings" charset="2"/>
              <a:buNone/>
            </a:pPr>
            <a:r>
              <a:rPr lang="en-US" dirty="0" err="1" smtClean="0">
                <a:latin typeface="Courier New" charset="0"/>
                <a:cs typeface="Courier New" charset="0"/>
              </a:rPr>
              <a:t>arr</a:t>
            </a:r>
            <a:r>
              <a:rPr lang="en-US" dirty="0" smtClean="0">
                <a:latin typeface="Courier New" charset="0"/>
                <a:cs typeface="Courier New" charset="0"/>
              </a:rPr>
              <a:t>[1] = 3.14159265</a:t>
            </a:r>
          </a:p>
          <a:p>
            <a:pPr eaLnBrk="1" hangingPunct="1">
              <a:buFont typeface="Wingdings" charset="2"/>
              <a:buNone/>
            </a:pPr>
            <a:r>
              <a:rPr lang="en-US" dirty="0" err="1" smtClean="0">
                <a:latin typeface="Courier New" charset="0"/>
                <a:cs typeface="Courier New" charset="0"/>
              </a:rPr>
              <a:t>arr</a:t>
            </a:r>
            <a:r>
              <a:rPr lang="en-US" dirty="0" smtClean="0">
                <a:latin typeface="Courier New" charset="0"/>
                <a:cs typeface="Courier New" charset="0"/>
              </a:rPr>
              <a:t>[2] = 17</a:t>
            </a:r>
          </a:p>
          <a:p>
            <a:pPr eaLnBrk="1" hangingPunct="1">
              <a:buFont typeface="Wingdings" charset="2"/>
              <a:buNone/>
            </a:pPr>
            <a:r>
              <a:rPr lang="en-US" dirty="0" err="1" smtClean="0">
                <a:latin typeface="Courier New" charset="0"/>
                <a:cs typeface="Courier New" charset="0"/>
              </a:rPr>
              <a:t>arr</a:t>
            </a:r>
            <a:r>
              <a:rPr lang="en-US" dirty="0" smtClean="0">
                <a:latin typeface="Courier New" charset="0"/>
                <a:cs typeface="Courier New" charset="0"/>
              </a:rPr>
              <a:t>[3] = [1,2,3]</a:t>
            </a:r>
          </a:p>
          <a:p>
            <a:pPr eaLnBrk="1" hangingPunct="1">
              <a:buFont typeface="Wingdings" charset="2"/>
              <a:buNone/>
            </a:pPr>
            <a:endParaRPr lang="en-US" dirty="0" smtClean="0">
              <a:latin typeface="Courier New" charset="0"/>
              <a:cs typeface="Courier New" charset="0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609600" y="4768850"/>
            <a:ext cx="894556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300">
                <a:latin typeface="Courier New" charset="0"/>
                <a:cs typeface="Courier New" charset="0"/>
              </a:rPr>
              <a:t>arr is [“ Hi y’all” , 3.14159265 , 17, [1,2,3] ]</a:t>
            </a:r>
          </a:p>
          <a:p>
            <a:pPr eaLnBrk="1" hangingPunct="1"/>
            <a:endParaRPr lang="en-US">
              <a:latin typeface="Tw Cen MT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b="1" smtClean="0"/>
              <a:t>Arrays</a:t>
            </a:r>
            <a:r>
              <a:rPr lang="en-US" smtClean="0"/>
              <a:t> are structures that use a table format to store variables</a:t>
            </a:r>
          </a:p>
          <a:p>
            <a:pPr lvl="1" eaLnBrk="1" hangingPunct="1"/>
            <a:r>
              <a:rPr lang="en-US" smtClean="0"/>
              <a:t>Data stored in an array are accessed using </a:t>
            </a:r>
            <a:r>
              <a:rPr lang="en-US" b="1" smtClean="0"/>
              <a:t>numbers</a:t>
            </a:r>
            <a:r>
              <a:rPr lang="en-US" smtClean="0"/>
              <a:t> as an index starting at zero</a:t>
            </a:r>
          </a:p>
          <a:p>
            <a:pPr eaLnBrk="1" hangingPunct="1"/>
            <a:r>
              <a:rPr lang="en-US" smtClean="0"/>
              <a:t>An array can have an infinite number of </a:t>
            </a:r>
            <a:r>
              <a:rPr lang="en-US" b="1" smtClean="0"/>
              <a:t>dimensions</a:t>
            </a:r>
            <a:r>
              <a:rPr lang="en-US" smtClean="0"/>
              <a:t> and can contain </a:t>
            </a:r>
            <a:r>
              <a:rPr lang="en-US" b="1" smtClean="0"/>
              <a:t>heterogeneous data</a:t>
            </a:r>
          </a:p>
          <a:p>
            <a:pPr eaLnBrk="1" hangingPunct="1"/>
            <a:r>
              <a:rPr lang="en-US" b="1" smtClean="0"/>
              <a:t>Hashes</a:t>
            </a:r>
            <a:r>
              <a:rPr lang="en-US" smtClean="0"/>
              <a:t> are like arrays, but can use any variable as a key</a:t>
            </a:r>
          </a:p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3956050" cy="4572000"/>
          </a:xfrm>
        </p:spPr>
        <p:txBody>
          <a:bodyPr/>
          <a:lstStyle/>
          <a:p>
            <a:pPr eaLnBrk="1" hangingPunct="1"/>
            <a:r>
              <a:rPr lang="en-US" smtClean="0"/>
              <a:t>To create a new array, use:</a:t>
            </a:r>
            <a:br>
              <a:rPr lang="en-US" smtClean="0"/>
            </a:br>
            <a:r>
              <a:rPr lang="en-US" sz="2500" b="1" smtClean="0"/>
              <a:t>array_name = Array.new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45050" y="1589088"/>
            <a:ext cx="3886200" cy="4572000"/>
          </a:xfrm>
        </p:spPr>
        <p:txBody>
          <a:bodyPr/>
          <a:lstStyle/>
          <a:p>
            <a:pPr eaLnBrk="1" hangingPunct="1"/>
            <a:endParaRPr lang="en-US" altLang="ja-JP" dirty="0" smtClean="0"/>
          </a:p>
          <a:p>
            <a:pPr eaLnBrk="1" hangingPunct="1"/>
            <a:r>
              <a:rPr lang="en-US" altLang="ja-JP" dirty="0" smtClean="0"/>
              <a:t>A </a:t>
            </a:r>
            <a:r>
              <a:rPr lang="en-US" altLang="ja-JP" b="1" dirty="0" smtClean="0"/>
              <a:t>simpler way </a:t>
            </a:r>
            <a:r>
              <a:rPr lang="en-US" altLang="ja-JP" dirty="0" smtClean="0"/>
              <a:t>to automatically create (instantiate) and initialize the same array </a:t>
            </a:r>
            <a:r>
              <a:rPr lang="en-US" altLang="ja-JP" dirty="0" smtClean="0"/>
              <a:t>(</a:t>
            </a:r>
            <a:r>
              <a:rPr lang="en-US" altLang="ja-JP" dirty="0" smtClean="0"/>
              <a:t>Exampl</a:t>
            </a:r>
            <a:r>
              <a:rPr lang="en-US" altLang="ja-JP" dirty="0" smtClean="0"/>
              <a:t>e 6.2): </a:t>
            </a:r>
            <a:endParaRPr lang="en-US" altLang="ja-JP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3317875"/>
            <a:ext cx="39560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500" dirty="0" smtClean="0">
                <a:latin typeface="Tw Cen MT" charset="0"/>
                <a:cs typeface="Courier New" charset="0"/>
              </a:rPr>
              <a:t>Example</a:t>
            </a:r>
            <a:r>
              <a:rPr lang="en-US" sz="2500" dirty="0" smtClean="0">
                <a:latin typeface="Tw Cen MT" charset="0"/>
                <a:cs typeface="Courier New" charset="0"/>
              </a:rPr>
              <a:t> 6.1: </a:t>
            </a:r>
            <a:endParaRPr lang="en-US" sz="2500" dirty="0">
              <a:latin typeface="Tw Cen MT" charset="0"/>
              <a:cs typeface="Courier New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cs typeface="Courier New" charset="0"/>
              </a:rPr>
              <a:t>	 1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Array.new</a:t>
            </a:r>
            <a:endParaRPr lang="en-US" sz="20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cs typeface="Courier New" charset="0"/>
              </a:rPr>
              <a:t>    2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</a:t>
            </a:r>
            <a:r>
              <a:rPr lang="en-US" sz="2000" dirty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 = </a:t>
            </a:r>
            <a:r>
              <a:rPr lang="en-US" sz="2000" dirty="0">
                <a:solidFill>
                  <a:srgbClr val="3012FF"/>
                </a:solidFill>
                <a:latin typeface="Courier New" charset="0"/>
                <a:cs typeface="Courier New" charset="0"/>
              </a:rPr>
              <a:t>73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cs typeface="Courier New" charset="0"/>
              </a:rPr>
              <a:t>    3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</a:t>
            </a:r>
            <a:r>
              <a:rPr lang="en-US" sz="2000" dirty="0">
                <a:solidFill>
                  <a:srgbClr val="3012FF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 = </a:t>
            </a:r>
            <a:r>
              <a:rPr lang="en-US" sz="2000" dirty="0">
                <a:solidFill>
                  <a:srgbClr val="3012FF"/>
                </a:solidFill>
                <a:latin typeface="Courier New" charset="0"/>
                <a:cs typeface="Courier New" charset="0"/>
              </a:rPr>
              <a:t>98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cs typeface="Courier New" charset="0"/>
              </a:rPr>
              <a:t>    4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</a:t>
            </a:r>
            <a:r>
              <a:rPr lang="en-US" sz="2000" dirty="0">
                <a:solidFill>
                  <a:srgbClr val="3012FF"/>
                </a:solidFill>
                <a:latin typeface="Courier New" charset="0"/>
                <a:cs typeface="Courier New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 = </a:t>
            </a:r>
            <a:r>
              <a:rPr lang="en-US" sz="2000" dirty="0">
                <a:solidFill>
                  <a:srgbClr val="3012FF"/>
                </a:solidFill>
                <a:latin typeface="Courier New" charset="0"/>
                <a:cs typeface="Courier New" charset="0"/>
              </a:rPr>
              <a:t>86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cs typeface="Courier New" charset="0"/>
              </a:rPr>
              <a:t>    5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</a:t>
            </a:r>
            <a:r>
              <a:rPr lang="en-US" sz="2000" dirty="0">
                <a:solidFill>
                  <a:srgbClr val="3012FF"/>
                </a:solidFill>
                <a:latin typeface="Courier New" charset="0"/>
                <a:cs typeface="Courier New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 = </a:t>
            </a:r>
            <a:r>
              <a:rPr lang="en-US" sz="2000" dirty="0">
                <a:solidFill>
                  <a:srgbClr val="3012FF"/>
                </a:solidFill>
                <a:latin typeface="Courier New" charset="0"/>
                <a:cs typeface="Courier New" charset="0"/>
              </a:rPr>
              <a:t>61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cs typeface="Courier New" charset="0"/>
              </a:rPr>
              <a:t>    6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</a:t>
            </a:r>
            <a:r>
              <a:rPr lang="en-US" sz="2000" dirty="0">
                <a:solidFill>
                  <a:srgbClr val="3012FF"/>
                </a:solidFill>
                <a:latin typeface="Courier New" charset="0"/>
                <a:cs typeface="Courier New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 = </a:t>
            </a:r>
            <a:r>
              <a:rPr lang="en-US" sz="2000" dirty="0">
                <a:solidFill>
                  <a:srgbClr val="3012FF"/>
                </a:solidFill>
                <a:latin typeface="Courier New" charset="0"/>
                <a:cs typeface="Courier New" charset="0"/>
              </a:rPr>
              <a:t>96</a:t>
            </a:r>
            <a:endParaRPr lang="en-US" sz="2000" dirty="0">
              <a:latin typeface="Calibri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843338" y="4724400"/>
            <a:ext cx="538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555555"/>
                </a:solidFill>
                <a:latin typeface="Courier New" charset="0"/>
                <a:cs typeface="Courier New" charset="0"/>
              </a:rPr>
              <a:t>1 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arr = [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73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98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86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61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>
                <a:solidFill>
                  <a:srgbClr val="3012FF"/>
                </a:solidFill>
                <a:latin typeface="Courier New" charset="0"/>
                <a:cs typeface="Courier New" charset="0"/>
              </a:rPr>
              <a:t>96</a:t>
            </a:r>
            <a:r>
              <a:rPr lang="en-US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]</a:t>
            </a:r>
          </a:p>
          <a:p>
            <a:pPr algn="ctr" eaLnBrk="1" hangingPunct="1"/>
            <a:endParaRPr lang="en-US" sz="2000" b="1">
              <a:latin typeface="Tw Cen MT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Dimensional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use the array, access </a:t>
            </a:r>
            <a:r>
              <a:rPr lang="en-US" b="1" dirty="0" err="1" smtClean="0"/>
              <a:t>array_name</a:t>
            </a:r>
            <a:r>
              <a:rPr lang="en-US" b="1" dirty="0" smtClean="0"/>
              <a:t>[index] </a:t>
            </a:r>
            <a:r>
              <a:rPr lang="en-US" dirty="0" smtClean="0"/>
              <a:t>as if it was a variable of the data type expected </a:t>
            </a:r>
            <a:r>
              <a:rPr lang="en-US" dirty="0" smtClean="0"/>
              <a:t>(</a:t>
            </a:r>
            <a:r>
              <a:rPr lang="en-US" dirty="0" smtClean="0"/>
              <a:t>Exampl</a:t>
            </a:r>
            <a:r>
              <a:rPr lang="en-US" dirty="0" smtClean="0"/>
              <a:t>e 6.3) </a:t>
            </a:r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01913" y="4025900"/>
            <a:ext cx="5424487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500" dirty="0">
                <a:solidFill>
                  <a:srgbClr val="555555"/>
                </a:solidFill>
                <a:latin typeface="Courier New" charset="0"/>
                <a:cs typeface="Courier New" charset="0"/>
              </a:rPr>
              <a:t>	1 </a:t>
            </a:r>
            <a:r>
              <a:rPr lang="en-US" sz="25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5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= [5,6]</a:t>
            </a:r>
          </a:p>
          <a:p>
            <a:r>
              <a:rPr lang="en-US" sz="25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	2 </a:t>
            </a:r>
            <a:r>
              <a:rPr lang="en-US" sz="25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5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[</a:t>
            </a:r>
            <a:r>
              <a:rPr lang="en-US" sz="25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 = </a:t>
            </a:r>
            <a:r>
              <a:rPr lang="en-US" sz="25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</a:t>
            </a:r>
            <a:r>
              <a:rPr lang="en-US" sz="2500" dirty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 + </a:t>
            </a:r>
            <a:r>
              <a:rPr lang="en-US" sz="2500" dirty="0">
                <a:solidFill>
                  <a:srgbClr val="3012FF"/>
                </a:solidFill>
                <a:latin typeface="Courier New" charset="0"/>
                <a:cs typeface="Courier New" charset="0"/>
              </a:rPr>
              <a:t>10</a:t>
            </a:r>
            <a:endParaRPr lang="en-US" sz="25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r>
              <a:rPr lang="en-US" sz="2500" dirty="0">
                <a:solidFill>
                  <a:srgbClr val="555555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5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3 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puts </a:t>
            </a:r>
            <a:r>
              <a:rPr lang="en-US" sz="25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</a:t>
            </a:r>
            <a:r>
              <a:rPr lang="en-US" sz="2500" dirty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</a:t>
            </a:r>
            <a:endParaRPr lang="en-US" sz="2500" dirty="0">
              <a:latin typeface="Tw Cen MT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One Dimensional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Arrays cluster multiple data items under </a:t>
            </a:r>
            <a:r>
              <a:rPr lang="en-US" b="1" smtClean="0"/>
              <a:t>one name</a:t>
            </a:r>
          </a:p>
          <a:p>
            <a:pPr eaLnBrk="1" hangingPunct="1"/>
            <a:r>
              <a:rPr lang="en-US" smtClean="0"/>
              <a:t>Key advantage of using arrays: when they are used in </a:t>
            </a:r>
            <a:r>
              <a:rPr lang="en-US" b="1" smtClean="0"/>
              <a:t>conjunction with loops</a:t>
            </a:r>
          </a:p>
          <a:p>
            <a:pPr lvl="1" eaLnBrk="1" hangingPunct="1"/>
            <a:r>
              <a:rPr lang="en-US" smtClean="0"/>
              <a:t>Can use a </a:t>
            </a:r>
            <a:r>
              <a:rPr lang="en-US" b="1" smtClean="0"/>
              <a:t>variable</a:t>
            </a:r>
            <a:r>
              <a:rPr lang="en-US" smtClean="0"/>
              <a:t> for the index instead of literal numbers</a:t>
            </a:r>
          </a:p>
          <a:p>
            <a:pPr lvl="2" eaLnBrk="1" hangingPunct="1"/>
            <a:r>
              <a:rPr lang="en-US" smtClean="0"/>
              <a:t>You can change the</a:t>
            </a:r>
            <a:r>
              <a:rPr lang="en-US" b="1" smtClean="0"/>
              <a:t> index </a:t>
            </a:r>
            <a:r>
              <a:rPr lang="en-US" smtClean="0"/>
              <a:t>in every loop iteration and</a:t>
            </a:r>
            <a:r>
              <a:rPr lang="en-US" b="1" smtClean="0"/>
              <a:t> traverse </a:t>
            </a:r>
            <a:r>
              <a:rPr lang="en-US" smtClean="0"/>
              <a:t>through every element in the array</a:t>
            </a:r>
          </a:p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One Dimensional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To know when to stop traversing, get the </a:t>
            </a:r>
            <a:r>
              <a:rPr lang="en-US" b="1" smtClean="0"/>
              <a:t>number of elements </a:t>
            </a:r>
            <a:r>
              <a:rPr lang="en-US" smtClean="0"/>
              <a:t>in an array using: </a:t>
            </a:r>
            <a:r>
              <a:rPr lang="en-US" sz="2700" smtClean="0">
                <a:latin typeface="Courier New" charset="0"/>
                <a:cs typeface="Courier New" charset="0"/>
              </a:rPr>
              <a:t>arr.size</a:t>
            </a:r>
          </a:p>
          <a:p>
            <a:pPr eaLnBrk="1" hangingPunct="1"/>
            <a:r>
              <a:rPr lang="en-US" smtClean="0"/>
              <a:t>New programmers often make errors dealing with the </a:t>
            </a:r>
            <a:r>
              <a:rPr lang="en-US" b="1" smtClean="0"/>
              <a:t>bounds</a:t>
            </a:r>
            <a:r>
              <a:rPr lang="en-US" smtClean="0"/>
              <a:t> of an array</a:t>
            </a:r>
          </a:p>
          <a:p>
            <a:pPr lvl="1" eaLnBrk="1" hangingPunct="1"/>
            <a:r>
              <a:rPr lang="en-US" smtClean="0"/>
              <a:t>Basic rules for array bounds:</a:t>
            </a:r>
          </a:p>
          <a:p>
            <a:pPr lvl="2" eaLnBrk="1" hangingPunct="1"/>
            <a:r>
              <a:rPr lang="en-US" smtClean="0"/>
              <a:t>The first element in an array is at</a:t>
            </a:r>
            <a:r>
              <a:rPr lang="en-US" b="1" smtClean="0"/>
              <a:t> index 0</a:t>
            </a:r>
          </a:p>
          <a:p>
            <a:pPr lvl="2" eaLnBrk="1" hangingPunct="1"/>
            <a:r>
              <a:rPr lang="en-US" smtClean="0">
                <a:latin typeface="Courier New" charset="0"/>
                <a:cs typeface="Courier New" charset="0"/>
              </a:rPr>
              <a:t>arr.size</a:t>
            </a:r>
            <a:r>
              <a:rPr lang="en-US" smtClean="0"/>
              <a:t> is not the highest indexed element</a:t>
            </a:r>
          </a:p>
          <a:p>
            <a:pPr lvl="2" eaLnBrk="1" hangingPunct="1"/>
            <a:r>
              <a:rPr lang="en-US" smtClean="0"/>
              <a:t>The last element in an array is at </a:t>
            </a:r>
            <a:r>
              <a:rPr lang="en-US" b="1" smtClean="0">
                <a:latin typeface="Courier New" charset="0"/>
                <a:cs typeface="Courier New" charset="0"/>
              </a:rPr>
              <a:t>arr.size</a:t>
            </a:r>
            <a:r>
              <a:rPr lang="en-US" b="1" smtClean="0"/>
              <a:t> – 1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Dimensional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3886200" cy="4572000"/>
          </a:xfrm>
        </p:spPr>
        <p:txBody>
          <a:bodyPr/>
          <a:lstStyle/>
          <a:p>
            <a:pPr eaLnBrk="1" hangingPunct="1"/>
            <a:r>
              <a:rPr lang="en-US" smtClean="0"/>
              <a:t>To traverse an array using a </a:t>
            </a:r>
            <a:r>
              <a:rPr lang="en-US" b="1" smtClean="0"/>
              <a:t>while loop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Initialize the index to 0</a:t>
            </a:r>
          </a:p>
          <a:p>
            <a:pPr lvl="1" eaLnBrk="1" hangingPunct="1"/>
            <a:r>
              <a:rPr lang="en-US" smtClean="0"/>
              <a:t>Increment it for every loop iteration</a:t>
            </a:r>
          </a:p>
          <a:p>
            <a:pPr lvl="1" eaLnBrk="1" hangingPunct="1"/>
            <a:r>
              <a:rPr lang="en-US" smtClean="0"/>
              <a:t>The condition is</a:t>
            </a:r>
            <a:r>
              <a:rPr lang="en-US" b="1" smtClean="0"/>
              <a:t> index &lt; </a:t>
            </a:r>
            <a:r>
              <a:rPr lang="en-US" b="1" smtClean="0">
                <a:latin typeface="Courier New" charset="0"/>
                <a:cs typeface="Courier New" charset="0"/>
              </a:rPr>
              <a:t>arr.size</a:t>
            </a:r>
          </a:p>
          <a:p>
            <a:pPr eaLnBrk="1" hangingPunct="1"/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7549" y="1822450"/>
            <a:ext cx="4616451" cy="45720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dirty="0" smtClean="0"/>
              <a:t>Exampl</a:t>
            </a:r>
            <a:r>
              <a:rPr lang="en-US" dirty="0" smtClean="0"/>
              <a:t>e 6.4: </a:t>
            </a:r>
            <a:endParaRPr lang="en-US" dirty="0" smtClean="0"/>
          </a:p>
          <a:p>
            <a:pPr eaLnBrk="1" hangingPunct="1">
              <a:buFont typeface="Wingdings" charset="2"/>
              <a:buNone/>
            </a:pPr>
            <a:r>
              <a:rPr lang="en-US" sz="20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1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= [</a:t>
            </a:r>
            <a:r>
              <a:rPr lang="en-US" sz="20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73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98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86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61, 96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]</a:t>
            </a:r>
            <a:endParaRPr lang="en-US" sz="20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0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2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index = </a:t>
            </a:r>
            <a:r>
              <a:rPr lang="en-US" sz="20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0</a:t>
            </a:r>
            <a:endParaRPr lang="en-US" sz="20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0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3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while (index &lt;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arr.size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4 puts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[index]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5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index = index + </a:t>
            </a:r>
            <a:r>
              <a:rPr lang="en-US" sz="2000" dirty="0" smtClean="0">
                <a:solidFill>
                  <a:srgbClr val="3012FF"/>
                </a:solidFill>
                <a:latin typeface="Courier New" charset="0"/>
                <a:cs typeface="Courier New" charset="0"/>
              </a:rPr>
              <a:t>1</a:t>
            </a:r>
            <a:endParaRPr lang="en-US" sz="20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000" dirty="0" smtClean="0">
                <a:solidFill>
                  <a:srgbClr val="555555"/>
                </a:solidFill>
                <a:latin typeface="Courier New" charset="0"/>
                <a:cs typeface="Courier New" charset="0"/>
              </a:rPr>
              <a:t>6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end</a:t>
            </a:r>
            <a:endParaRPr lang="en-US" sz="2000" dirty="0" smtClean="0"/>
          </a:p>
          <a:p>
            <a:pPr eaLnBrk="1" hangingPunct="1">
              <a:buFont typeface="Wingdings" charset="2"/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5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0" decel="100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5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Dimensional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Running the code gives the following output: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	</a:t>
            </a:r>
            <a:r>
              <a:rPr lang="en-US" sz="3500" smtClean="0">
                <a:solidFill>
                  <a:srgbClr val="558ED5"/>
                </a:solidFill>
                <a:latin typeface="Courier New" charset="0"/>
                <a:cs typeface="Courier New" charset="0"/>
              </a:rPr>
              <a:t>73</a:t>
            </a:r>
          </a:p>
          <a:p>
            <a:pPr eaLnBrk="1" hangingPunct="1">
              <a:buFont typeface="Wingdings" charset="2"/>
              <a:buNone/>
            </a:pPr>
            <a:r>
              <a:rPr lang="en-US" sz="3500" smtClean="0">
                <a:solidFill>
                  <a:srgbClr val="558ED5"/>
                </a:solidFill>
                <a:latin typeface="Courier New" charset="0"/>
                <a:cs typeface="Courier New" charset="0"/>
              </a:rPr>
              <a:t>	98</a:t>
            </a:r>
          </a:p>
          <a:p>
            <a:pPr eaLnBrk="1" hangingPunct="1">
              <a:buFont typeface="Wingdings" charset="2"/>
              <a:buNone/>
            </a:pPr>
            <a:r>
              <a:rPr lang="en-US" sz="3500" smtClean="0">
                <a:solidFill>
                  <a:srgbClr val="558ED5"/>
                </a:solidFill>
                <a:latin typeface="Courier New" charset="0"/>
                <a:cs typeface="Courier New" charset="0"/>
              </a:rPr>
              <a:t>	86</a:t>
            </a:r>
          </a:p>
          <a:p>
            <a:pPr eaLnBrk="1" hangingPunct="1">
              <a:buFont typeface="Wingdings" charset="2"/>
              <a:buNone/>
            </a:pPr>
            <a:r>
              <a:rPr lang="en-US" sz="3500" smtClean="0">
                <a:solidFill>
                  <a:srgbClr val="558ED5"/>
                </a:solidFill>
                <a:latin typeface="Courier New" charset="0"/>
                <a:cs typeface="Courier New" charset="0"/>
              </a:rPr>
              <a:t>	61</a:t>
            </a:r>
          </a:p>
          <a:p>
            <a:pPr eaLnBrk="1" hangingPunct="1"/>
            <a:r>
              <a:rPr lang="en-US" sz="2800" smtClean="0"/>
              <a:t>That same array can be output with the code:  </a:t>
            </a:r>
            <a:r>
              <a:rPr lang="en-US" sz="2800" b="1" smtClean="0">
                <a:latin typeface="Courier New" charset="0"/>
                <a:cs typeface="Courier New" charset="0"/>
              </a:rPr>
              <a:t>puts arr</a:t>
            </a:r>
          </a:p>
          <a:p>
            <a:pPr eaLnBrk="1" hangingPunct="1">
              <a:buFont typeface="Wingdings" charset="2"/>
              <a:buNone/>
            </a:pPr>
            <a:endParaRPr lang="en-US" sz="35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TS010352479.potx</Template>
  <TotalTime>219</TotalTime>
  <Words>1599</Words>
  <Application>Microsoft Office PowerPoint</Application>
  <PresentationFormat>On-screen Show (4:3)</PresentationFormat>
  <Paragraphs>356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Student presentation</vt:lpstr>
      <vt:lpstr>CHAPTER 6:  ARRAYS </vt:lpstr>
      <vt:lpstr>Arrays </vt:lpstr>
      <vt:lpstr>One Dimensional Arrays </vt:lpstr>
      <vt:lpstr>One Dimensional Arrays</vt:lpstr>
      <vt:lpstr>One Dimensional Arrays </vt:lpstr>
      <vt:lpstr>One Dimensional Arrays </vt:lpstr>
      <vt:lpstr>One Dimensional Arrays </vt:lpstr>
      <vt:lpstr>One Dimensional Arrays </vt:lpstr>
      <vt:lpstr>One Dimensional Arrays </vt:lpstr>
      <vt:lpstr>Example: Find the Max of an Array of Positive Numbers (Example 6.5) </vt:lpstr>
      <vt:lpstr>PowerPoint Presentation</vt:lpstr>
      <vt:lpstr>PowerPoint Presentation</vt:lpstr>
      <vt:lpstr>Summary </vt:lpstr>
      <vt:lpstr>Strings </vt:lpstr>
      <vt:lpstr>Strings </vt:lpstr>
      <vt:lpstr>Strings </vt:lpstr>
      <vt:lpstr>Strings and Arrays</vt:lpstr>
      <vt:lpstr>Strings and Arrays</vt:lpstr>
      <vt:lpstr>Strings and Arrays</vt:lpstr>
      <vt:lpstr>Strings and Arrays</vt:lpstr>
      <vt:lpstr>Multi-Dimensional Arrays </vt:lpstr>
      <vt:lpstr>Multi-Dimensional Arrays </vt:lpstr>
      <vt:lpstr>Multi-Dimensional Arrays</vt:lpstr>
      <vt:lpstr>Multi-Dimensional Arrays</vt:lpstr>
      <vt:lpstr>Example 6.6: Outputting Multidimensional Arrays</vt:lpstr>
      <vt:lpstr>Example 6.7: Modified Find the Max</vt:lpstr>
      <vt:lpstr>Example 6.7 Cont’d </vt:lpstr>
      <vt:lpstr>PowerPoint Presentation</vt:lpstr>
      <vt:lpstr>PowerPoint Presentation</vt:lpstr>
      <vt:lpstr>Output: </vt:lpstr>
      <vt:lpstr>Heterogeneous Arrays </vt:lpstr>
      <vt:lpstr>Multi-Dimensional Arrays</vt:lpstr>
      <vt:lpstr>Summary</vt:lpstr>
    </vt:vector>
  </TitlesOfParts>
  <Company>Georgetown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 introduction to Computer Science</dc:title>
  <dc:creator>Sarah Chang</dc:creator>
  <cp:lastModifiedBy>University Information Services</cp:lastModifiedBy>
  <cp:revision>15</cp:revision>
  <dcterms:created xsi:type="dcterms:W3CDTF">2013-02-10T23:20:47Z</dcterms:created>
  <dcterms:modified xsi:type="dcterms:W3CDTF">2013-04-17T13:49:57Z</dcterms:modified>
</cp:coreProperties>
</file>