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6" r:id="rId7"/>
    <p:sldId id="274" r:id="rId8"/>
    <p:sldId id="261" r:id="rId9"/>
    <p:sldId id="267" r:id="rId10"/>
    <p:sldId id="275" r:id="rId11"/>
    <p:sldId id="277" r:id="rId12"/>
    <p:sldId id="278" r:id="rId13"/>
    <p:sldId id="279" r:id="rId14"/>
    <p:sldId id="283" r:id="rId15"/>
    <p:sldId id="280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8" r:id="rId38"/>
    <p:sldId id="311" r:id="rId39"/>
    <p:sldId id="312" r:id="rId40"/>
    <p:sldId id="313" r:id="rId41"/>
    <p:sldId id="328" r:id="rId42"/>
    <p:sldId id="329" r:id="rId43"/>
    <p:sldId id="330" r:id="rId44"/>
    <p:sldId id="314" r:id="rId45"/>
    <p:sldId id="315" r:id="rId46"/>
    <p:sldId id="325" r:id="rId47"/>
    <p:sldId id="316" r:id="rId48"/>
    <p:sldId id="321" r:id="rId49"/>
    <p:sldId id="324" r:id="rId50"/>
    <p:sldId id="326" r:id="rId51"/>
    <p:sldId id="32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2" autoAdjust="0"/>
    <p:restoredTop sz="95256" autoAdjust="0"/>
  </p:normalViewPr>
  <p:slideViewPr>
    <p:cSldViewPr snapToGrid="0" snapToObjects="1">
      <p:cViewPr varScale="1">
        <p:scale>
          <a:sx n="53" d="100"/>
          <a:sy n="53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1DEC8-0700-459A-9B90-9CC4F2DB2DFC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7D37A-A668-40F0-B85C-9F2DA79F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2547F16-F2B9-45A1-9327-E5DD34DEFFF4}" type="datetime1">
              <a:rPr lang="en-US" smtClean="0"/>
              <a:t>4/17/2013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E0B8-421A-44B2-BAB1-461C6920EC2D}" type="datetime1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74DBF30-C6C0-43C4-8DCC-EBF7A49F0034}" type="datetime1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9DCF-2A85-48ED-85DA-F3A90B8328B5}" type="datetime1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6163-6077-461C-8145-6377F1D9D723}" type="datetime1">
              <a:rPr lang="en-US" smtClean="0"/>
              <a:t>4/17/2013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2BEFBEA-EFAD-4D10-94C7-AA8EA6C7BCB5}" type="datetime1">
              <a:rPr lang="en-US" smtClean="0"/>
              <a:t>4/17/2013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1638AF-3F45-464E-94F9-FE5C8BB80677}" type="datetime1">
              <a:rPr lang="en-US" smtClean="0"/>
              <a:t>4/17/2013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EB1-3547-4D62-B71B-8B098687A031}" type="datetime1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1F19-2247-478E-9065-4F04834EF2C3}" type="datetime1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08C4-C487-413A-9632-9017FC38BD9B}" type="datetime1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53CC03B-1C32-4CD8-9A78-460DF95FC0F1}" type="datetime1">
              <a:rPr lang="en-US" smtClean="0"/>
              <a:t>4/17/2013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9CF7242B-9730-4323-9697-0B62346A2C92}" type="datetime1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Ophir Frieder at al 2012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2859C795-277D-E04A-A697-137AC433F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Chapter 7: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Sorting &amp; Searching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Computer Science Using Ruby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585788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that we know the min, swap it with the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current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first element (at position </a:t>
            </a:r>
            <a:r>
              <a:rPr lang="en-US" sz="20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temp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arr[min_pos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arr[min_pos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temp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</a:t>
            </a:r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36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37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output the sorted array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"Sorted list:"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..(NUM_STUDENTS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</a:t>
            </a:r>
            <a:r>
              <a:rPr lang="en-US" sz="2000" dirty="0" err="1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["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"] ==&gt;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arr[i].to_s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42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"Number of Comparisons ==&gt;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221204" y="1130300"/>
            <a:ext cx="1503362" cy="398463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32438" y="2957513"/>
            <a:ext cx="1503362" cy="1587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Popular Sorting Algorithms: Insertion Sort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Another way to sort is to start with 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new list</a:t>
            </a:r>
          </a:p>
          <a:p>
            <a:pPr lvl="1"/>
            <a:r>
              <a:rPr lang="en-US" dirty="0" smtClean="0"/>
              <a:t>Place each element into the list in order one at a time</a:t>
            </a:r>
          </a:p>
          <a:p>
            <a:pPr lvl="1"/>
            <a:r>
              <a:rPr lang="en-US" dirty="0" smtClean="0"/>
              <a:t>The new list is always sorted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Popular Sorting Algorithms: Insertion Sort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Insertion sort algorithm:</a:t>
            </a:r>
          </a:p>
          <a:p>
            <a:pPr lvl="1"/>
            <a:r>
              <a:rPr lang="en-US" dirty="0" smtClean="0"/>
              <a:t>Step 1: </a:t>
            </a:r>
          </a:p>
          <a:p>
            <a:pPr lvl="2"/>
            <a:r>
              <a:rPr lang="en-US" sz="2200" dirty="0" smtClean="0">
                <a:ea typeface="ＭＳ Ｐゴシック" pitchFamily="1" charset="-128"/>
              </a:rPr>
              <a:t>Consider only the </a:t>
            </a:r>
            <a:r>
              <a:rPr lang="en-US" sz="2200" b="1" dirty="0" smtClean="0">
                <a:ea typeface="ＭＳ Ｐゴシック" pitchFamily="1" charset="-128"/>
              </a:rPr>
              <a:t>first element</a:t>
            </a:r>
            <a:r>
              <a:rPr lang="en-US" sz="2200" dirty="0" smtClean="0">
                <a:ea typeface="ＭＳ Ｐゴシック" pitchFamily="1" charset="-128"/>
              </a:rPr>
              <a:t>, and thus, our list is sorted</a:t>
            </a:r>
          </a:p>
          <a:p>
            <a:pPr lvl="1"/>
            <a:r>
              <a:rPr lang="en-US" dirty="0" smtClean="0"/>
              <a:t>Step 2:</a:t>
            </a:r>
          </a:p>
          <a:p>
            <a:pPr lvl="2"/>
            <a:r>
              <a:rPr lang="en-US" sz="2000" dirty="0" smtClean="0">
                <a:ea typeface="ＭＳ Ｐゴシック" pitchFamily="1" charset="-128"/>
              </a:rPr>
              <a:t> </a:t>
            </a:r>
            <a:r>
              <a:rPr lang="en-US" sz="2200" dirty="0" smtClean="0">
                <a:ea typeface="ＭＳ Ｐゴシック" pitchFamily="1" charset="-128"/>
              </a:rPr>
              <a:t>Insert the next element into the </a:t>
            </a:r>
            <a:r>
              <a:rPr lang="en-US" sz="2200" b="1" dirty="0" smtClean="0">
                <a:ea typeface="ＭＳ Ｐゴシック" pitchFamily="1" charset="-128"/>
              </a:rPr>
              <a:t>proper position </a:t>
            </a:r>
            <a:r>
              <a:rPr lang="en-US" sz="2200" dirty="0" smtClean="0">
                <a:ea typeface="ＭＳ Ｐゴシック" pitchFamily="1" charset="-128"/>
              </a:rPr>
              <a:t>in the already sorted list</a:t>
            </a:r>
          </a:p>
          <a:p>
            <a:pPr lvl="1"/>
            <a:r>
              <a:rPr lang="en-US" dirty="0" smtClean="0"/>
              <a:t>Step 3: </a:t>
            </a:r>
          </a:p>
          <a:p>
            <a:pPr lvl="2"/>
            <a:r>
              <a:rPr lang="en-US" sz="2200" dirty="0" smtClean="0">
                <a:ea typeface="ＭＳ Ｐゴシック" pitchFamily="1" charset="-128"/>
              </a:rPr>
              <a:t>Repeat this process of adding </a:t>
            </a:r>
            <a:r>
              <a:rPr lang="en-US" sz="2200" b="1" dirty="0" smtClean="0">
                <a:ea typeface="ＭＳ Ｐゴシック" pitchFamily="1" charset="-128"/>
              </a:rPr>
              <a:t>one new number for all </a:t>
            </a:r>
            <a:r>
              <a:rPr lang="en-US" sz="2200" b="1" i="1" dirty="0" err="1" smtClean="0">
                <a:ea typeface="ＭＳ Ｐゴシック" pitchFamily="1" charset="-128"/>
              </a:rPr>
              <a:t>n</a:t>
            </a:r>
            <a:r>
              <a:rPr lang="en-US" sz="2200" b="1" dirty="0" smtClean="0">
                <a:ea typeface="ＭＳ Ｐゴシック" pitchFamily="1" charset="-128"/>
              </a:rPr>
              <a:t> numbers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7.2: Code for Insertion Sort 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63296" y="913862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	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1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let's use an insertion sort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Insert lowest number in the array at the right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place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in the array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start at current bottom and move toward </a:t>
            </a:r>
            <a:r>
              <a:rPr lang="en-US" sz="20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done = false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while ((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&gt;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and (! done))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9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If the bottom value is lower than values above </a:t>
            </a:r>
          </a:p>
          <a:p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	it, swap it until it lands in a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place where it is not lower than the next item </a:t>
            </a:r>
          </a:p>
          <a:p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	above it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if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&lt;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])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temp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temp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7.2 Cont’d 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47808" y="1489341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>
              <a:solidFill>
                <a:srgbClr val="555555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15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else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done = true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b="1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b="1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30163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1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let's use an insertion sort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Insert lowest number in the array at the right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place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in the array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start at current bottom and move toward </a:t>
            </a:r>
            <a:r>
              <a:rPr lang="en-US" sz="20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done = false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while ((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&gt;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and (! done))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9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If the bottom value is lower than values above </a:t>
            </a:r>
          </a:p>
          <a:p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	it, swap it until it lands in a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place where it is not lower than the next item </a:t>
            </a:r>
          </a:p>
          <a:p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	above it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if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&lt;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])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temp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temp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181725" y="803275"/>
            <a:ext cx="1709738" cy="12700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5507882" y="1606808"/>
            <a:ext cx="2646362" cy="1192213"/>
          </a:xfrm>
          <a:prstGeom prst="cloudCallout">
            <a:avLst>
              <a:gd name="adj1" fmla="val -50000"/>
              <a:gd name="adj2" fmla="val 6032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This inner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loop </a:t>
            </a:r>
            <a:r>
              <a:rPr lang="en-US" sz="2000" dirty="0">
                <a:solidFill>
                  <a:schemeClr val="tx1"/>
                </a:solidFill>
              </a:rPr>
              <a:t>swaps the </a:t>
            </a:r>
            <a:r>
              <a:rPr lang="en-US" sz="2000" dirty="0" smtClean="0">
                <a:solidFill>
                  <a:schemeClr val="tx1"/>
                </a:solidFill>
              </a:rPr>
              <a:t>values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6297613" y="2916238"/>
            <a:ext cx="971550" cy="492125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3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2286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endParaRPr lang="en-US" sz="2000" b="1" dirty="0">
              <a:solidFill>
                <a:srgbClr val="555555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b="1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</a:t>
            </a:r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else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done = true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endParaRPr lang="en-US" sz="2000" dirty="0"/>
          </a:p>
        </p:txBody>
      </p:sp>
      <p:sp>
        <p:nvSpPr>
          <p:cNvPr id="5" name="Cloud Callout 4"/>
          <p:cNvSpPr/>
          <p:nvPr/>
        </p:nvSpPr>
        <p:spPr>
          <a:xfrm>
            <a:off x="4166396" y="544513"/>
            <a:ext cx="3548854" cy="1392237"/>
          </a:xfrm>
          <a:prstGeom prst="cloudCallout">
            <a:avLst>
              <a:gd name="adj1" fmla="val -62264"/>
              <a:gd name="adj2" fmla="val -1043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This flag is switched when the value is in the correct </a:t>
            </a:r>
            <a:r>
              <a:rPr lang="en-US" sz="2000" dirty="0" smtClean="0">
                <a:solidFill>
                  <a:srgbClr val="000000"/>
                </a:solidFill>
              </a:rPr>
              <a:t>place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Popular Sorting Algorithms: Bubble Sort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Elements can be sorted based on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percolation</a:t>
            </a:r>
          </a:p>
          <a:p>
            <a:pPr lvl="1"/>
            <a:r>
              <a:rPr lang="en-US" dirty="0" smtClean="0"/>
              <a:t>Elements percolate to the right order by </a:t>
            </a:r>
            <a:r>
              <a:rPr lang="en-US" b="1" dirty="0" smtClean="0"/>
              <a:t>swapping</a:t>
            </a:r>
            <a:r>
              <a:rPr lang="en-US" dirty="0" smtClean="0"/>
              <a:t> neighboring elements</a:t>
            </a:r>
          </a:p>
          <a:p>
            <a:pPr lvl="1"/>
            <a:r>
              <a:rPr lang="en-US" dirty="0" smtClean="0"/>
              <a:t>If the value is greater than the next, swap them</a:t>
            </a:r>
          </a:p>
          <a:p>
            <a:pPr lvl="1"/>
            <a:r>
              <a:rPr lang="en-US" dirty="0" smtClean="0"/>
              <a:t>Small values </a:t>
            </a:r>
            <a:r>
              <a:rPr lang="en-US" dirty="0" smtClean="0">
                <a:ea typeface="ＭＳ Ｐゴシック" pitchFamily="1" charset="-128"/>
              </a:rPr>
              <a:t>“b</a:t>
            </a:r>
            <a:r>
              <a:rPr lang="en-US" altLang="ja-JP" dirty="0" smtClean="0"/>
              <a:t>ubble” to the top of the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Popular Sorting Algorithms: Bubble Sort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ea typeface="ＭＳ Ｐゴシック" pitchFamily="1" charset="-128"/>
                <a:cs typeface="ＭＳ Ｐゴシック" pitchFamily="1" charset="-128"/>
              </a:rPr>
              <a:t>Bubble sort algorithm:</a:t>
            </a:r>
          </a:p>
          <a:p>
            <a:pPr lvl="1"/>
            <a:r>
              <a:rPr lang="en-US" dirty="0" smtClean="0"/>
              <a:t>Step 1:</a:t>
            </a:r>
          </a:p>
          <a:p>
            <a:pPr lvl="2"/>
            <a:r>
              <a:rPr lang="en-US" dirty="0" smtClean="0">
                <a:ea typeface="ＭＳ Ｐゴシック" pitchFamily="1" charset="-128"/>
              </a:rPr>
              <a:t> Loop through all entries of the list</a:t>
            </a:r>
          </a:p>
          <a:p>
            <a:pPr lvl="1"/>
            <a:r>
              <a:rPr lang="en-US" dirty="0" smtClean="0"/>
              <a:t>Step 2: </a:t>
            </a:r>
          </a:p>
          <a:p>
            <a:pPr lvl="2"/>
            <a:r>
              <a:rPr lang="en-US" dirty="0" smtClean="0">
                <a:ea typeface="ＭＳ Ｐゴシック" pitchFamily="1" charset="-128"/>
              </a:rPr>
              <a:t>For each entry, compare it to all </a:t>
            </a:r>
            <a:r>
              <a:rPr lang="en-US" b="1" dirty="0" smtClean="0">
                <a:ea typeface="ＭＳ Ｐゴシック" pitchFamily="1" charset="-128"/>
              </a:rPr>
              <a:t>successive</a:t>
            </a:r>
            <a:r>
              <a:rPr lang="en-US" dirty="0" smtClean="0">
                <a:ea typeface="ＭＳ Ｐゴシック" pitchFamily="1" charset="-128"/>
              </a:rPr>
              <a:t> entries</a:t>
            </a:r>
          </a:p>
          <a:p>
            <a:pPr lvl="2"/>
            <a:r>
              <a:rPr lang="en-US" dirty="0" smtClean="0">
                <a:ea typeface="ＭＳ Ｐゴシック" pitchFamily="1" charset="-128"/>
              </a:rPr>
              <a:t> </a:t>
            </a:r>
            <a:r>
              <a:rPr lang="en-US" b="1" dirty="0" smtClean="0">
                <a:ea typeface="ＭＳ Ｐゴシック" pitchFamily="1" charset="-128"/>
              </a:rPr>
              <a:t>Swap</a:t>
            </a:r>
            <a:r>
              <a:rPr lang="en-US" dirty="0" smtClean="0">
                <a:ea typeface="ＭＳ Ｐゴシック" pitchFamily="1" charset="-128"/>
              </a:rPr>
              <a:t> if they are out of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7.3: Code for Bubble Sort 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1548573"/>
            <a:ext cx="9144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1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let's use bubble sort. Swap pairs iteratively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as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we loop through the array</a:t>
            </a:r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2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From the beginning of the array to the second to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last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From </a:t>
            </a:r>
            <a:r>
              <a:rPr lang="en-US" sz="20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+ 1] to the end of the array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If the first value is greater than the second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value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, swap them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if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&gt;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temp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temp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2550" y="647305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Sorting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Computers spend a tremendous amount of time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sorting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sorting problem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: g</a:t>
            </a:r>
            <a:r>
              <a:rPr lang="en-US" dirty="0" smtClean="0"/>
              <a:t>iven a list of elements in any order, reorder them from lowest to highest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Elements have an established </a:t>
            </a:r>
            <a:r>
              <a:rPr lang="en-US" b="1" dirty="0" smtClean="0">
                <a:ea typeface="ＭＳ Ｐゴシック" pitchFamily="1" charset="-128"/>
              </a:rPr>
              <a:t>ordinal value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Characters have a </a:t>
            </a:r>
            <a:r>
              <a:rPr lang="en-US" b="1" dirty="0" smtClean="0">
                <a:ea typeface="ＭＳ Ｐゴシック" pitchFamily="1" charset="-128"/>
              </a:rPr>
              <a:t>collating sequence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557213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1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let's use bubble sort. Swap pairs iteratively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as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we loop through the array</a:t>
            </a:r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2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From the beginning of the array to the second to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last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From </a:t>
            </a:r>
            <a:r>
              <a:rPr lang="en-US" sz="20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+ 1] to the end of the array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If the first value is greater than the second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value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, swap them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if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&gt;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temp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temp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algn="ctr"/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980960" y="1081427"/>
            <a:ext cx="1353821" cy="622425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766475" y="2192418"/>
            <a:ext cx="898898" cy="882116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3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To evaluate an algorithm, analyze its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complexity</a:t>
            </a:r>
          </a:p>
          <a:p>
            <a:pPr lvl="1"/>
            <a:r>
              <a:rPr lang="en-US" dirty="0" smtClean="0"/>
              <a:t>Count the number of steps involved in executing the algorithm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How many units of time are involved in processing </a:t>
            </a:r>
            <a:r>
              <a:rPr lang="en-US" b="1" i="1" dirty="0" err="1" smtClean="0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elements of input?</a:t>
            </a:r>
          </a:p>
          <a:p>
            <a:pPr lvl="1"/>
            <a:r>
              <a:rPr lang="en-US" dirty="0" smtClean="0"/>
              <a:t>Need to determine the </a:t>
            </a:r>
            <a:r>
              <a:rPr lang="en-US" b="1" dirty="0" smtClean="0"/>
              <a:t>number of logical steps </a:t>
            </a:r>
            <a:r>
              <a:rPr lang="en-US" dirty="0" smtClean="0"/>
              <a:t>in a given algorithm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Analysis: Family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smtClean="0"/>
              <a:t>Addition and subtraction</a:t>
            </a:r>
          </a:p>
          <a:p>
            <a:pPr lvl="1"/>
            <a:r>
              <a:rPr lang="en-US" sz="3000" dirty="0" smtClean="0"/>
              <a:t>Multiplication and division</a:t>
            </a:r>
          </a:p>
          <a:p>
            <a:pPr lvl="1"/>
            <a:r>
              <a:rPr lang="en-US" sz="3000" dirty="0" smtClean="0"/>
              <a:t>Nature and number of loops controls</a:t>
            </a:r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Analysis: Family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44819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Count how many steps of each family are required for </a:t>
            </a:r>
            <a:r>
              <a:rPr lang="en-US" i="1" dirty="0" err="1" smtClean="0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operations like </a:t>
            </a:r>
            <a:r>
              <a:rPr lang="en-US" b="1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="1" baseline="30000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2 </a:t>
            </a:r>
            <a:r>
              <a:rPr lang="en-US" b="1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+ </a:t>
            </a:r>
            <a:r>
              <a:rPr lang="en-US" b="1" dirty="0" err="1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ab</a:t>
            </a:r>
            <a:r>
              <a:rPr lang="en-US" b="1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 + b</a:t>
            </a:r>
            <a:r>
              <a:rPr lang="en-US" b="1" baseline="30000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2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This statement has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3</a:t>
            </a:r>
            <a:r>
              <a:rPr lang="en-US" b="1" i="1" dirty="0" smtClean="0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 multiplications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and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b="1" i="1" dirty="0" smtClean="0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 additions</a:t>
            </a:r>
            <a:b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</a:br>
            <a:endParaRPr lang="en-US" b="1" dirty="0" smtClean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Can compute the same expression using </a:t>
            </a:r>
            <a:br>
              <a:rPr lang="en-US" dirty="0" smtClean="0">
                <a:ea typeface="ＭＳ Ｐゴシック" pitchFamily="1" charset="-128"/>
                <a:cs typeface="ＭＳ Ｐゴシック" pitchFamily="1" charset="-128"/>
              </a:rPr>
            </a:b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(a  + b)</a:t>
            </a:r>
            <a:r>
              <a:rPr lang="en-US" b="1" baseline="30000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2 </a:t>
            </a: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– </a:t>
            </a:r>
            <a:r>
              <a:rPr lang="en-US" b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ab</a:t>
            </a:r>
            <a:endParaRPr lang="en-US" b="1" dirty="0" smtClean="0">
              <a:solidFill>
                <a:srgbClr val="C32D2E"/>
              </a:solidFill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This has </a:t>
            </a:r>
            <a:r>
              <a:rPr lang="en-US" b="1" i="1" dirty="0" smtClean="0">
                <a:ea typeface="ＭＳ Ｐゴシック" pitchFamily="1" charset="-128"/>
                <a:cs typeface="ＭＳ Ｐゴシック" pitchFamily="1" charset="-128"/>
              </a:rPr>
              <a:t>2n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 multiplications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and </a:t>
            </a:r>
            <a:r>
              <a:rPr lang="en-US" b="1" i="1" dirty="0" smtClean="0">
                <a:ea typeface="ＭＳ Ｐゴシック" pitchFamily="1" charset="-128"/>
                <a:cs typeface="ＭＳ Ｐゴシック" pitchFamily="1" charset="-128"/>
              </a:rPr>
              <a:t>2n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 additions</a:t>
            </a:r>
          </a:p>
          <a:p>
            <a:pPr lvl="1"/>
            <a:r>
              <a:rPr lang="en-US" dirty="0" smtClean="0"/>
              <a:t>This expression is better than the original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very large values of </a:t>
            </a:r>
            <a:r>
              <a:rPr lang="en-US" i="1" dirty="0" err="1" smtClean="0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this may make a significant difference in computation</a:t>
            </a:r>
          </a:p>
          <a:p>
            <a:endParaRPr lang="en-US" b="1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7305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complexity analysis,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forgo constants</a:t>
            </a:r>
          </a:p>
          <a:p>
            <a:pPr lvl="1"/>
            <a:r>
              <a:rPr lang="en-US" b="1" i="1" dirty="0" smtClean="0">
                <a:solidFill>
                  <a:srgbClr val="C32D2E"/>
                </a:solidFill>
              </a:rPr>
              <a:t>(</a:t>
            </a:r>
            <a:r>
              <a:rPr lang="en-US" b="1" i="1" dirty="0" err="1" smtClean="0">
                <a:solidFill>
                  <a:srgbClr val="C32D2E"/>
                </a:solidFill>
              </a:rPr>
              <a:t>n</a:t>
            </a:r>
            <a:r>
              <a:rPr lang="en-US" b="1" i="1" dirty="0" smtClean="0">
                <a:solidFill>
                  <a:srgbClr val="C32D2E"/>
                </a:solidFill>
              </a:rPr>
              <a:t> – 1) </a:t>
            </a:r>
            <a:r>
              <a:rPr lang="en-US" dirty="0" smtClean="0"/>
              <a:t>and </a:t>
            </a:r>
            <a:r>
              <a:rPr lang="en-US" b="1" i="1" dirty="0" err="1" smtClean="0">
                <a:solidFill>
                  <a:srgbClr val="C32D2E"/>
                </a:solidFill>
              </a:rPr>
              <a:t>n</a:t>
            </a:r>
            <a:r>
              <a:rPr lang="en-US" dirty="0" smtClean="0"/>
              <a:t> have no difference in terms of complexity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Assume that all computations are of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same family of operations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Consider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three comparison-based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sorting algorithms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all, the outer loop has </a:t>
            </a:r>
            <a:r>
              <a:rPr lang="en-US" b="1" i="1" dirty="0" err="1" smtClean="0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 steps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the inner loop, t</a:t>
            </a:r>
            <a:r>
              <a:rPr lang="en-US" dirty="0" smtClean="0"/>
              <a:t>he size of the list </a:t>
            </a:r>
            <a:r>
              <a:rPr lang="en-US" b="1" dirty="0" smtClean="0"/>
              <a:t>shrinks</a:t>
            </a:r>
            <a:r>
              <a:rPr lang="en-US" dirty="0" smtClean="0"/>
              <a:t> or </a:t>
            </a:r>
            <a:r>
              <a:rPr lang="en-US" b="1" dirty="0" smtClean="0"/>
              <a:t>increases</a:t>
            </a:r>
            <a:r>
              <a:rPr lang="en-US" dirty="0" smtClean="0"/>
              <a:t>, by one with each pass.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first step is </a:t>
            </a:r>
            <a:r>
              <a:rPr lang="en-US" i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the next </a:t>
            </a:r>
            <a:r>
              <a:rPr lang="en-US" i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i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– 1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and so forth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Add 1 to the sum, and it becomes an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arithmetic series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:</a:t>
            </a:r>
            <a:endParaRPr lang="en-US" b="1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buFont typeface="Arial" pitchFamily="1" charset="0"/>
              <a:buNone/>
            </a:pPr>
            <a:r>
              <a:rPr lang="en-US" i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		</a:t>
            </a:r>
            <a:endParaRPr lang="en-US" b="1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2982" y="2598021"/>
            <a:ext cx="15291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1" charset="0"/>
              <a:buNone/>
            </a:pPr>
            <a:r>
              <a:rPr lang="en-US" sz="2800" i="1" u="sng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800" u="sng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(</a:t>
            </a:r>
            <a:r>
              <a:rPr lang="en-US" sz="2800" i="1" u="sng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800" u="sng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 + 1)</a:t>
            </a:r>
          </a:p>
          <a:p>
            <a:pPr>
              <a:buFont typeface="Arial" pitchFamily="1" charset="0"/>
              <a:buNone/>
            </a:pPr>
            <a:r>
              <a:rPr lang="en-US" sz="2800" i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     2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total number of steps for these algorithms are:</a:t>
            </a:r>
          </a:p>
          <a:p>
            <a:pPr>
              <a:buNone/>
            </a:pP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			</a:t>
            </a:r>
            <a:r>
              <a:rPr lang="en-US" i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  </a:t>
            </a:r>
            <a:r>
              <a:rPr lang="en-US" sz="2400" i="1" u="sng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400" u="sng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(</a:t>
            </a:r>
            <a:r>
              <a:rPr lang="en-US" sz="2400" i="1" u="sng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400" u="sng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 + 1)</a:t>
            </a:r>
            <a:r>
              <a:rPr lang="en-US" sz="2400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  </a:t>
            </a:r>
            <a:r>
              <a:rPr lang="en-US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– 1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 			        2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Complexity is considered </a:t>
            </a:r>
            <a:r>
              <a:rPr lang="en-US" b="1" i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O</a:t>
            </a: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(</a:t>
            </a:r>
            <a:r>
              <a:rPr lang="en-US" b="1" i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b="1" i="1" baseline="30000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)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r>
              <a:rPr lang="en-US" dirty="0" smtClean="0"/>
              <a:t>It is not exact, but simply an </a:t>
            </a:r>
            <a:r>
              <a:rPr lang="en-US" b="1" dirty="0" smtClean="0"/>
              <a:t>approximation</a:t>
            </a:r>
            <a:endParaRPr lang="en-US" dirty="0" smtClean="0"/>
          </a:p>
          <a:p>
            <a:pPr lvl="1"/>
            <a:r>
              <a:rPr lang="en-US" dirty="0" smtClean="0"/>
              <a:t>The dominant portion of this sum is </a:t>
            </a:r>
            <a:r>
              <a:rPr lang="en-US" b="1" i="1" dirty="0" smtClean="0">
                <a:solidFill>
                  <a:srgbClr val="C32D2E"/>
                </a:solidFill>
              </a:rPr>
              <a:t>n</a:t>
            </a:r>
            <a:r>
              <a:rPr lang="en-US" b="1" i="1" baseline="30000" dirty="0" smtClean="0">
                <a:solidFill>
                  <a:srgbClr val="C32D2E"/>
                </a:solidFill>
              </a:rPr>
              <a:t>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There is a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best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average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and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worst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case analysis for computations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Selection and Bubble Sort algorithms, all cases are the same; </a:t>
            </a:r>
            <a:r>
              <a:rPr lang="en-US" dirty="0" smtClean="0"/>
              <a:t>the processing is </a:t>
            </a:r>
            <a:r>
              <a:rPr lang="en-US" b="1" dirty="0" smtClean="0"/>
              <a:t>identical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Insertion Sort, processing an already sorted list will be</a:t>
            </a: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b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O(</a:t>
            </a:r>
            <a:r>
              <a:rPr lang="en-US" b="1" i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)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</a:t>
            </a:r>
            <a:r>
              <a:rPr lang="en-US" dirty="0" smtClean="0"/>
              <a:t>est case scenario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list needing to be completely reversed will require </a:t>
            </a: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O(</a:t>
            </a:r>
            <a:r>
              <a:rPr lang="en-US" b="1" i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b="1" i="1" baseline="30000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)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steps </a:t>
            </a:r>
            <a:r>
              <a:rPr lang="en-US" dirty="0" err="1" smtClean="0">
                <a:ea typeface="ＭＳ Ｐゴシック" pitchFamily="1" charset="-128"/>
                <a:cs typeface="ＭＳ Ｐゴシック" pitchFamily="1" charset="-128"/>
                <a:sym typeface="Wingdings"/>
              </a:rPr>
              <a:t>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  <a:sym typeface="Wingdings"/>
              </a:rPr>
              <a:t> worst case scenario 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r>
              <a:rPr lang="en-US" dirty="0" smtClean="0"/>
              <a:t>Average case is the same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Radix Sort works in</a:t>
            </a: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b="1" i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O</a:t>
            </a:r>
            <a:r>
              <a:rPr lang="en-US" b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(</a:t>
            </a:r>
            <a:r>
              <a:rPr lang="en-US" b="1" i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dn</a:t>
            </a:r>
            <a:r>
              <a:rPr lang="en-US" i="1" dirty="0" smtClean="0">
                <a:ea typeface="ＭＳ Ｐゴシック" pitchFamily="1" charset="-128"/>
                <a:cs typeface="ＭＳ Ｐゴシック" pitchFamily="1" charset="-128"/>
              </a:rPr>
              <a:t>)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r>
              <a:rPr lang="en-US" i="1" dirty="0" err="1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 is the number of digits that need </a:t>
            </a:r>
            <a:r>
              <a:rPr lang="en-US" b="1" dirty="0" smtClean="0"/>
              <a:t>processing</a:t>
            </a:r>
            <a:endParaRPr lang="en-US" dirty="0" smtClean="0"/>
          </a:p>
          <a:p>
            <a:pPr lvl="1"/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is the number of entries that need </a:t>
            </a:r>
            <a:r>
              <a:rPr lang="en-US" b="1" dirty="0" smtClean="0"/>
              <a:t>sorting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Radix Sort works faster than the other examples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Other algorithms that run in </a:t>
            </a:r>
            <a:br>
              <a:rPr lang="en-US" dirty="0" smtClean="0">
                <a:ea typeface="ＭＳ Ｐゴシック" pitchFamily="1" charset="-128"/>
                <a:cs typeface="ＭＳ Ｐゴシック" pitchFamily="1" charset="-128"/>
              </a:rPr>
            </a:br>
            <a:r>
              <a:rPr lang="en-US" b="1" i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O</a:t>
            </a:r>
            <a:r>
              <a:rPr lang="en-US" b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(</a:t>
            </a:r>
            <a:r>
              <a:rPr lang="en-US" b="1" i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b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log(</a:t>
            </a:r>
            <a:r>
              <a:rPr lang="en-US" b="1" i="1" dirty="0" err="1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b="1" dirty="0" smtClean="0">
                <a:solidFill>
                  <a:srgbClr val="C32D2E"/>
                </a:solidFill>
                <a:ea typeface="ＭＳ Ｐゴシック" pitchFamily="1" charset="-128"/>
                <a:cs typeface="ＭＳ Ｐゴシック" pitchFamily="1" charset="-128"/>
              </a:rPr>
              <a:t>))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:</a:t>
            </a:r>
          </a:p>
          <a:p>
            <a:pPr lvl="1"/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i="1" dirty="0" err="1" smtClean="0"/>
              <a:t>mergesort</a:t>
            </a:r>
            <a:endParaRPr lang="en-US" i="1" dirty="0" smtClean="0"/>
          </a:p>
          <a:p>
            <a:pPr lvl="1"/>
            <a:r>
              <a:rPr lang="en-US" i="1" dirty="0" err="1" smtClean="0"/>
              <a:t>heapsort</a:t>
            </a:r>
            <a:endParaRPr lang="en-US" dirty="0" smtClean="0"/>
          </a:p>
          <a:p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2550" y="647305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Sorting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59870"/>
            <a:ext cx="8153400" cy="369813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Three comparison-based sorting algorithms are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</a:t>
            </a:r>
            <a:r>
              <a:rPr lang="en-US" b="1" dirty="0" smtClean="0"/>
              <a:t>election sort</a:t>
            </a:r>
            <a:r>
              <a:rPr lang="en-US" dirty="0" smtClean="0"/>
              <a:t>, </a:t>
            </a:r>
            <a:r>
              <a:rPr lang="en-US" b="1" dirty="0" smtClean="0"/>
              <a:t>insertion sort</a:t>
            </a:r>
            <a:r>
              <a:rPr lang="en-US" dirty="0" smtClean="0"/>
              <a:t>, and </a:t>
            </a:r>
            <a:r>
              <a:rPr lang="en-US" b="1" dirty="0" smtClean="0"/>
              <a:t>bubble sort</a:t>
            </a:r>
          </a:p>
          <a:p>
            <a:r>
              <a:rPr lang="en-US" dirty="0" smtClean="0"/>
              <a:t>One very different approach: </a:t>
            </a:r>
            <a:r>
              <a:rPr lang="en-US" b="1" dirty="0" smtClean="0"/>
              <a:t>radix sort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These algorithms are simple, but none are efficient</a:t>
            </a:r>
          </a:p>
          <a:p>
            <a:pPr lvl="1"/>
            <a:r>
              <a:rPr lang="en-US" dirty="0" smtClean="0"/>
              <a:t>It is, however, possible to compare their </a:t>
            </a:r>
            <a:r>
              <a:rPr lang="en-US" b="1" dirty="0" smtClean="0"/>
              <a:t>efficiency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8331" y="1874236"/>
          <a:ext cx="7465438" cy="100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973"/>
                <a:gridCol w="4073465"/>
              </a:tblGrid>
              <a:tr h="503062">
                <a:tc>
                  <a:txBody>
                    <a:bodyPr/>
                    <a:lstStyle/>
                    <a:p>
                      <a:r>
                        <a:rPr lang="en-US" sz="2300" b="0" dirty="0" smtClean="0"/>
                        <a:t>Given</a:t>
                      </a:r>
                      <a:r>
                        <a:rPr lang="en-US" sz="2300" b="0" baseline="0" dirty="0" smtClean="0"/>
                        <a:t> Input:</a:t>
                      </a:r>
                      <a:endParaRPr lang="en-US" sz="2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b="0" dirty="0" smtClean="0"/>
                        <a:t>Sorting</a:t>
                      </a:r>
                      <a:r>
                        <a:rPr lang="en-US" sz="2300" b="0" baseline="0" dirty="0" smtClean="0"/>
                        <a:t> Algorithm will Output: </a:t>
                      </a:r>
                      <a:endParaRPr lang="en-US" sz="2300" b="0" dirty="0"/>
                    </a:p>
                  </a:txBody>
                  <a:tcPr/>
                </a:tc>
              </a:tr>
              <a:tr h="503062">
                <a:tc>
                  <a:txBody>
                    <a:bodyPr/>
                    <a:lstStyle/>
                    <a:p>
                      <a:r>
                        <a:rPr lang="en-US" sz="2500" smtClean="0"/>
                        <a:t>5,3,7,5,2,9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2,3,5,5,7,9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Searching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is common task computers perform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Two parameters that affect search algorithm selection:</a:t>
            </a:r>
          </a:p>
          <a:p>
            <a:pPr marL="971550" lvl="1" indent="-514350">
              <a:buFont typeface="Arial" pitchFamily="1" charset="0"/>
              <a:buAutoNum type="arabicPeriod"/>
            </a:pPr>
            <a:r>
              <a:rPr lang="en-US" dirty="0" smtClean="0"/>
              <a:t>Whether the list is </a:t>
            </a:r>
            <a:r>
              <a:rPr lang="en-US" b="1" dirty="0" smtClean="0"/>
              <a:t>sorted</a:t>
            </a:r>
          </a:p>
          <a:p>
            <a:pPr marL="971550" lvl="1" indent="-514350">
              <a:buFont typeface="Arial" pitchFamily="1" charset="0"/>
              <a:buAutoNum type="arabicPeriod"/>
            </a:pPr>
            <a:r>
              <a:rPr lang="en-US" dirty="0" smtClean="0"/>
              <a:t>Whether all the elements in the list are </a:t>
            </a:r>
            <a:r>
              <a:rPr lang="en-US" b="1" dirty="0" smtClean="0"/>
              <a:t>unique</a:t>
            </a:r>
            <a:r>
              <a:rPr lang="en-US" dirty="0" smtClean="0"/>
              <a:t> or have </a:t>
            </a:r>
            <a:r>
              <a:rPr lang="en-US" b="1" dirty="0" smtClean="0"/>
              <a:t>duplicate</a:t>
            </a:r>
            <a:r>
              <a:rPr lang="en-US" dirty="0" smtClean="0"/>
              <a:t> values</a:t>
            </a:r>
          </a:p>
          <a:p>
            <a:pPr marL="571500" indent="-514350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now, our implementations will assume there are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no duplicates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 the list</a:t>
            </a:r>
          </a:p>
          <a:p>
            <a:pPr marL="571500" indent="-514350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We will use two types of searches:</a:t>
            </a:r>
          </a:p>
          <a:p>
            <a:pPr marL="971550" lvl="1" indent="-514350"/>
            <a:r>
              <a:rPr lang="en-US" b="1" dirty="0" smtClean="0"/>
              <a:t>Linear search </a:t>
            </a:r>
            <a:r>
              <a:rPr lang="en-US" dirty="0" smtClean="0"/>
              <a:t>for unsorted lists</a:t>
            </a:r>
          </a:p>
          <a:p>
            <a:pPr marL="971550" lvl="1" indent="-514350"/>
            <a:r>
              <a:rPr lang="en-US" b="1" dirty="0" smtClean="0"/>
              <a:t>Binary search </a:t>
            </a:r>
            <a:r>
              <a:rPr lang="en-US" dirty="0" smtClean="0"/>
              <a:t>for sorted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7540" y="644307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Searching: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simplest way to find an element in a list is to check if it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matches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the sought after value</a:t>
            </a:r>
          </a:p>
          <a:p>
            <a:pPr lvl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Worst case: the entire list must be linearly searched</a:t>
            </a:r>
          </a:p>
          <a:p>
            <a:pPr lvl="1"/>
            <a:r>
              <a:rPr lang="en-US" dirty="0" smtClean="0"/>
              <a:t>This occurs when the value is in the last position or not found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Searching: Linear Search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average case requires searching half of the list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best case occurs when the value is in the first element in the list</a:t>
            </a:r>
          </a:p>
          <a:p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Searching: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Linear Search Algorithm:</a:t>
            </a:r>
          </a:p>
          <a:p>
            <a:pPr lvl="1">
              <a:buFont typeface="Arial" pitchFamily="1" charset="0"/>
              <a:buNone/>
            </a:pPr>
            <a:r>
              <a:rPr lang="en-US" b="1" i="1" dirty="0" smtClean="0"/>
              <a:t>for all </a:t>
            </a:r>
            <a:r>
              <a:rPr lang="en-US" dirty="0" smtClean="0"/>
              <a:t>elements in the list </a:t>
            </a:r>
            <a:r>
              <a:rPr lang="en-US" b="1" i="1" dirty="0" smtClean="0"/>
              <a:t>do</a:t>
            </a:r>
          </a:p>
          <a:p>
            <a:pPr lvl="1">
              <a:buFont typeface="Arial" pitchFamily="1" charset="0"/>
              <a:buNone/>
            </a:pPr>
            <a:r>
              <a:rPr lang="en-US" dirty="0" smtClean="0"/>
              <a:t>  </a:t>
            </a:r>
            <a:r>
              <a:rPr lang="en-US" b="1" i="1" dirty="0" smtClean="0"/>
              <a:t>if</a:t>
            </a:r>
            <a:r>
              <a:rPr lang="en-US" dirty="0" smtClean="0"/>
              <a:t> element == </a:t>
            </a:r>
            <a:r>
              <a:rPr lang="en-US" dirty="0" err="1" smtClean="0"/>
              <a:t>value_to_find</a:t>
            </a:r>
            <a:r>
              <a:rPr lang="en-US" dirty="0" smtClean="0"/>
              <a:t> </a:t>
            </a:r>
            <a:r>
              <a:rPr lang="en-US" b="1" i="1" dirty="0" smtClean="0"/>
              <a:t>then return</a:t>
            </a:r>
            <a:r>
              <a:rPr lang="en-US" dirty="0" smtClean="0"/>
              <a:t> </a:t>
            </a:r>
            <a:r>
              <a:rPr lang="en-US" dirty="0" err="1" smtClean="0"/>
              <a:t>position_of</a:t>
            </a:r>
            <a:r>
              <a:rPr lang="en-US" dirty="0" smtClean="0"/>
              <a:t>	(element)</a:t>
            </a:r>
          </a:p>
          <a:p>
            <a:pPr lvl="1">
              <a:buFont typeface="Arial" pitchFamily="1" charset="0"/>
              <a:buNone/>
            </a:pPr>
            <a:r>
              <a:rPr lang="en-US" dirty="0" smtClean="0"/>
              <a:t>  </a:t>
            </a:r>
            <a:r>
              <a:rPr lang="en-US" b="1" i="1" dirty="0" smtClean="0"/>
              <a:t>end</a:t>
            </a:r>
            <a:r>
              <a:rPr lang="en-US" dirty="0" smtClean="0"/>
              <a:t> # if</a:t>
            </a:r>
          </a:p>
          <a:p>
            <a:pPr lvl="1">
              <a:buFont typeface="Arial" pitchFamily="1" charset="0"/>
              <a:buNone/>
            </a:pPr>
            <a:r>
              <a:rPr lang="en-US" b="1" i="1" dirty="0" smtClean="0"/>
              <a:t>end</a:t>
            </a:r>
            <a:r>
              <a:rPr lang="en-US" b="1" dirty="0" smtClean="0"/>
              <a:t> </a:t>
            </a:r>
            <a:r>
              <a:rPr lang="en-US" dirty="0" smtClean="0"/>
              <a:t>    # for</a:t>
            </a:r>
          </a:p>
          <a:p>
            <a:pPr>
              <a:buNone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Consider using this search on a list that has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duplicate elements</a:t>
            </a:r>
          </a:p>
          <a:p>
            <a:pPr lvl="1"/>
            <a:r>
              <a:rPr lang="en-US" dirty="0" smtClean="0"/>
              <a:t>You cannot assume that once one element is found, the search is done</a:t>
            </a:r>
          </a:p>
          <a:p>
            <a:pPr lvl="1"/>
            <a:r>
              <a:rPr lang="en-US" dirty="0" smtClean="0"/>
              <a:t>Thus, you need to continue searching through the</a:t>
            </a:r>
            <a:r>
              <a:rPr lang="en-US" b="1" dirty="0" smtClean="0"/>
              <a:t> entire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7305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7.5: Code for Linear Search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5856" y="1643919"/>
            <a:ext cx="9144000" cy="507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 </a:t>
            </a:r>
            <a:r>
              <a:rPr lang="en-US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Example Linear Search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NUM_STUDENTS =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35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MAX_GRADE =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100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Array.</a:t>
            </a:r>
            <a:r>
              <a:rPr lang="en-US" dirty="0" err="1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(NUM_STUDENTS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8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found = false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Randomly put some student grades into </a:t>
            </a:r>
            <a:r>
              <a:rPr lang="en-US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dirty="0" err="1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rand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(MAX_GRADE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"Input List:"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["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"] ==&gt; "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arr[i].to_s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18</a:t>
            </a:r>
            <a:r>
              <a:rPr lang="en-US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2550" y="645806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7.5 Cont’d 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54880" y="1593806"/>
            <a:ext cx="9144000" cy="507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19 </a:t>
            </a:r>
            <a:r>
              <a:rPr lang="en-US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Loop over the list until it ends, or we have found</a:t>
            </a:r>
            <a:endParaRPr lang="en-US" i="1" dirty="0" smtClean="0">
              <a:solidFill>
                <a:srgbClr val="848183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our </a:t>
            </a:r>
            <a:r>
              <a:rPr lang="en-US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while ((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&lt; NUM_STUDENTS) &amp;&amp; (not found))</a:t>
            </a:r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We found it :)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22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if (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==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23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puts 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"Found "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value_to_find.to_s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 at position "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 of the list."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24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found = true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25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26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27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28 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29 </a:t>
            </a:r>
            <a:r>
              <a:rPr lang="en-US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If we haven't found the value at this point, it </a:t>
            </a:r>
            <a:r>
              <a:rPr lang="en-US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doesn</a:t>
            </a:r>
            <a:r>
              <a:rPr lang="ja-JP" altLang="en-US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’</a:t>
            </a:r>
            <a:r>
              <a:rPr lang="en-US" altLang="ja-JP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t</a:t>
            </a:r>
            <a:r>
              <a:rPr lang="en-US" altLang="ja-JP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exist </a:t>
            </a:r>
            <a:r>
              <a:rPr lang="en-US" altLang="ja-JP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in our list</a:t>
            </a:r>
            <a:endParaRPr lang="en-US" altLang="ja-JP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30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(not found)</a:t>
            </a: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31 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"There is no "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value_to_find.to_s</a:t>
            </a:r>
            <a:r>
              <a:rPr lang="en-US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 in the</a:t>
            </a:r>
            <a:r>
              <a:rPr lang="en-US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list</a:t>
            </a:r>
            <a:r>
              <a:rPr lang="en-US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."</a:t>
            </a:r>
            <a:endParaRPr lang="en-US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32 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7540" y="644307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42805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Example Linear Search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NUM_STUDENTS =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35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MAX_GRADE =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100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Array.</a:t>
            </a:r>
            <a:r>
              <a:rPr lang="en-US" sz="2000" dirty="0" err="1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(NUM_STUDENTS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8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found = false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Randomly put some student grades into </a:t>
            </a:r>
            <a:r>
              <a:rPr lang="en-US" sz="20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err="1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(MAX_GRADE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"Input List:"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</a:t>
            </a:r>
            <a:r>
              <a:rPr lang="en-US" sz="2000" dirty="0" err="1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["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"] ==&gt;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arr[i].to_s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18</a:t>
            </a:r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4274816" y="428050"/>
            <a:ext cx="2400712" cy="1568450"/>
          </a:xfrm>
          <a:prstGeom prst="cloudCallout">
            <a:avLst>
              <a:gd name="adj1" fmla="val -69062"/>
              <a:gd name="adj2" fmla="val 3902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This is the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value </a:t>
            </a:r>
            <a:r>
              <a:rPr lang="en-US" sz="2000" dirty="0">
                <a:solidFill>
                  <a:schemeClr val="tx1"/>
                </a:solidFill>
              </a:rPr>
              <a:t>being searched </a:t>
            </a:r>
            <a:r>
              <a:rPr lang="en-US" sz="2000" dirty="0" smtClean="0">
                <a:solidFill>
                  <a:schemeClr val="tx1"/>
                </a:solidFill>
              </a:rPr>
              <a:t>for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3885457" y="1212275"/>
            <a:ext cx="2790071" cy="1568450"/>
          </a:xfrm>
          <a:prstGeom prst="cloudCallout">
            <a:avLst>
              <a:gd name="adj1" fmla="val -79580"/>
              <a:gd name="adj2" fmla="val 3175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This flag switches if the item is </a:t>
            </a:r>
            <a:r>
              <a:rPr lang="en-US" sz="2000" dirty="0" smtClean="0">
                <a:solidFill>
                  <a:schemeClr val="tx1"/>
                </a:solidFill>
              </a:rPr>
              <a:t>found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250588" y="982837"/>
            <a:ext cx="2973785" cy="2048594"/>
          </a:xfrm>
          <a:prstGeom prst="cloudCallout">
            <a:avLst>
              <a:gd name="adj1" fmla="val -75803"/>
              <a:gd name="adj2" fmla="val 4413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This section is </a:t>
            </a:r>
            <a:r>
              <a:rPr lang="en-US" sz="2000" dirty="0" smtClean="0">
                <a:solidFill>
                  <a:schemeClr val="tx1"/>
                </a:solidFill>
              </a:rPr>
              <a:t>familiar: </a:t>
            </a:r>
            <a:r>
              <a:rPr lang="en-US" sz="2000" dirty="0">
                <a:solidFill>
                  <a:schemeClr val="tx1"/>
                </a:solidFill>
              </a:rPr>
              <a:t>It initializes an array with random </a:t>
            </a:r>
            <a:r>
              <a:rPr lang="en-US" sz="2000" dirty="0" smtClean="0">
                <a:solidFill>
                  <a:schemeClr val="tx1"/>
                </a:solidFill>
              </a:rPr>
              <a:t>values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741363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19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Loop over the list until it ends, or we have found our value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while ((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&lt; NUM_STUDENTS) &amp;&amp; (not found))</a:t>
            </a:r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We found it :)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if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"Found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 at</a:t>
            </a:r>
            <a:r>
              <a:rPr lang="en-US" sz="20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position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 of the list."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found = true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28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29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If we haven't found the value at this point, it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</a:t>
            </a:r>
            <a:r>
              <a:rPr lang="en-US" sz="20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doesn</a:t>
            </a:r>
            <a:r>
              <a:rPr lang="ja-JP" alt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’</a:t>
            </a:r>
            <a:r>
              <a:rPr lang="en-US" altLang="ja-JP" sz="20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t</a:t>
            </a:r>
            <a:r>
              <a:rPr lang="en-US" altLang="ja-JP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r>
              <a:rPr lang="en-US" altLang="ja-JP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exist in our list</a:t>
            </a:r>
            <a:endParaRPr lang="en-US" altLang="ja-JP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if (not found)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"There is no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 in</a:t>
            </a:r>
            <a:r>
              <a:rPr lang="en-US" sz="20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	the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list."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32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923343" y="1120343"/>
            <a:ext cx="1177123" cy="803275"/>
          </a:xfrm>
          <a:prstGeom prst="straightConnector1">
            <a:avLst/>
          </a:prstGeom>
          <a:ln w="4762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5507038" y="860683"/>
            <a:ext cx="2593427" cy="1339850"/>
          </a:xfrm>
          <a:prstGeom prst="cloudCallout">
            <a:avLst>
              <a:gd name="adj1" fmla="val -44392"/>
              <a:gd name="adj2" fmla="val 4936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Compares the element to see if it </a:t>
            </a:r>
            <a:r>
              <a:rPr lang="en-US" sz="2000" dirty="0" smtClean="0">
                <a:solidFill>
                  <a:srgbClr val="000000"/>
                </a:solidFill>
              </a:rPr>
              <a:t>matches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7700" y="5261829"/>
            <a:ext cx="1242000" cy="1588"/>
          </a:xfrm>
          <a:prstGeom prst="straightConnector1">
            <a:avLst/>
          </a:prstGeom>
          <a:ln w="4762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Searching: Binary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558230"/>
            <a:ext cx="67818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For binary search, begin searching at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middle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 of the list</a:t>
            </a:r>
          </a:p>
          <a:p>
            <a:pPr lvl="1"/>
            <a:r>
              <a:rPr lang="en-US" dirty="0" smtClean="0"/>
              <a:t>If the item is less than the middle, check the middle item between the first item and the middle</a:t>
            </a:r>
          </a:p>
          <a:p>
            <a:pPr lvl="1"/>
            <a:r>
              <a:rPr lang="en-US" dirty="0" smtClean="0"/>
              <a:t>If it is more than the middle item, check the middle item of the section between the middle and the last section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process stops when the value is found o</a:t>
            </a:r>
            <a:r>
              <a:rPr lang="en-US" dirty="0" smtClean="0"/>
              <a:t>r when the remaining list of elements to search consists of one value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92" y="6443076"/>
            <a:ext cx="2193201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Searching: Binary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Following this process reduces half the search space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algorithm is an </a:t>
            </a:r>
            <a:r>
              <a:rPr lang="en-US" b="1" i="1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O</a:t>
            </a:r>
            <a:r>
              <a:rPr lang="en-US" b="1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(log</a:t>
            </a:r>
            <a:r>
              <a:rPr lang="en-US" b="1" baseline="-25000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b="1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(</a:t>
            </a:r>
            <a:r>
              <a:rPr lang="en-US" b="1" i="1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b="1" dirty="0" smtClean="0">
                <a:solidFill>
                  <a:schemeClr val="accent3"/>
                </a:solidFill>
                <a:ea typeface="ＭＳ Ｐゴシック" pitchFamily="1" charset="-128"/>
                <a:cs typeface="ＭＳ Ｐゴシック" pitchFamily="1" charset="-128"/>
              </a:rPr>
              <a:t>))</a:t>
            </a:r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r>
              <a:rPr lang="en-US" dirty="0" smtClean="0"/>
              <a:t>Equivalent to </a:t>
            </a:r>
            <a:r>
              <a:rPr lang="en-US" b="1" i="1" dirty="0" err="1" smtClean="0"/>
              <a:t>O</a:t>
            </a:r>
            <a:r>
              <a:rPr lang="en-US" b="1" dirty="0" err="1" smtClean="0"/>
              <a:t>(log(</a:t>
            </a:r>
            <a:r>
              <a:rPr lang="en-US" b="1" i="1" dirty="0" err="1" smtClean="0"/>
              <a:t>n</a:t>
            </a:r>
            <a:r>
              <a:rPr lang="en-US" b="1" dirty="0" smtClean="0"/>
              <a:t>)) </a:t>
            </a:r>
          </a:p>
          <a:p>
            <a:pPr lvl="1"/>
            <a:r>
              <a:rPr lang="en-US" dirty="0" smtClean="0"/>
              <a:t>This is the same for the average and worst cases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3585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One way to sort is to select the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smallest value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 the group and bring it to the top of the list</a:t>
            </a:r>
          </a:p>
          <a:p>
            <a:pPr lvl="1"/>
            <a:r>
              <a:rPr lang="en-US" dirty="0" smtClean="0"/>
              <a:t>Continue this process until the entire list is selected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5400" y="3283785"/>
          <a:ext cx="7960648" cy="3078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4880"/>
                <a:gridCol w="6815768"/>
              </a:tblGrid>
              <a:tr h="417686">
                <a:tc>
                  <a:txBody>
                    <a:bodyPr/>
                    <a:lstStyle/>
                    <a:p>
                      <a:r>
                        <a:rPr lang="en-US" sz="2300" b="1" dirty="0" smtClean="0"/>
                        <a:t>Step 1</a:t>
                      </a:r>
                      <a:endParaRPr lang="en-US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ea typeface="ＭＳ Ｐゴシック" pitchFamily="1" charset="-128"/>
                        </a:rPr>
                        <a:t>Start with the entire list marked as unprocessed.</a:t>
                      </a:r>
                    </a:p>
                  </a:txBody>
                  <a:tcPr/>
                </a:tc>
              </a:tr>
              <a:tr h="1029910">
                <a:tc>
                  <a:txBody>
                    <a:bodyPr/>
                    <a:lstStyle/>
                    <a:p>
                      <a:r>
                        <a:rPr lang="en-US" sz="2300" b="1" dirty="0" smtClean="0"/>
                        <a:t>Step 2</a:t>
                      </a:r>
                      <a:endParaRPr lang="en-US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Find the smallest</a:t>
                      </a:r>
                      <a:r>
                        <a:rPr lang="en-US" sz="2300" baseline="0" dirty="0" smtClean="0"/>
                        <a:t> element in the yet unprocessed list. </a:t>
                      </a:r>
                    </a:p>
                    <a:p>
                      <a:r>
                        <a:rPr lang="en-US" sz="2300" baseline="0" dirty="0" smtClean="0"/>
                        <a:t>Swap it with the element that is in the first position of the unprocessed list. </a:t>
                      </a:r>
                      <a:endParaRPr lang="en-US" sz="2300" dirty="0"/>
                    </a:p>
                  </a:txBody>
                  <a:tcPr/>
                </a:tc>
              </a:tr>
              <a:tr h="1338883">
                <a:tc>
                  <a:txBody>
                    <a:bodyPr/>
                    <a:lstStyle/>
                    <a:p>
                      <a:r>
                        <a:rPr lang="en-US" sz="2300" b="1" dirty="0" smtClean="0"/>
                        <a:t>Step 3</a:t>
                      </a:r>
                      <a:endParaRPr lang="en-US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ea typeface="ＭＳ Ｐゴシック" pitchFamily="1" charset="-128"/>
                        </a:rPr>
                        <a:t>Repeat Step 2 for an additional </a:t>
                      </a:r>
                      <a:r>
                        <a:rPr lang="en-US" sz="2300" i="1" dirty="0" err="1" smtClean="0">
                          <a:ea typeface="ＭＳ Ｐゴシック" pitchFamily="1" charset="-128"/>
                        </a:rPr>
                        <a:t>n</a:t>
                      </a:r>
                      <a:r>
                        <a:rPr lang="en-US" sz="2300" i="1" dirty="0" smtClean="0">
                          <a:ea typeface="ＭＳ Ｐゴシック" pitchFamily="1" charset="-128"/>
                        </a:rPr>
                        <a:t> – 2</a:t>
                      </a:r>
                      <a:r>
                        <a:rPr lang="en-US" sz="2300" dirty="0" smtClean="0">
                          <a:ea typeface="ＭＳ Ｐゴシック" pitchFamily="1" charset="-128"/>
                        </a:rPr>
                        <a:t> times for the remaining </a:t>
                      </a:r>
                      <a:r>
                        <a:rPr lang="en-US" sz="2300" i="1" dirty="0" err="1" smtClean="0">
                          <a:ea typeface="ＭＳ Ｐゴシック" pitchFamily="1" charset="-128"/>
                        </a:rPr>
                        <a:t>n</a:t>
                      </a:r>
                      <a:r>
                        <a:rPr lang="en-US" sz="2300" i="1" dirty="0" smtClean="0">
                          <a:ea typeface="ＭＳ Ｐゴシック" pitchFamily="1" charset="-128"/>
                        </a:rPr>
                        <a:t> – 1 </a:t>
                      </a:r>
                      <a:r>
                        <a:rPr lang="en-US" sz="2300" dirty="0" smtClean="0">
                          <a:ea typeface="ＭＳ Ｐゴシック" pitchFamily="1" charset="-128"/>
                        </a:rPr>
                        <a:t>numbers in the list. </a:t>
                      </a:r>
                    </a:p>
                    <a:p>
                      <a:r>
                        <a:rPr lang="en-US" sz="2300" dirty="0" smtClean="0">
                          <a:ea typeface="ＭＳ Ｐゴシック" pitchFamily="1" charset="-128"/>
                        </a:rPr>
                        <a:t>After </a:t>
                      </a:r>
                      <a:r>
                        <a:rPr lang="en-US" sz="2300" i="1" dirty="0" err="1" smtClean="0">
                          <a:ea typeface="ＭＳ Ｐゴシック" pitchFamily="1" charset="-128"/>
                        </a:rPr>
                        <a:t>n</a:t>
                      </a:r>
                      <a:r>
                        <a:rPr lang="en-US" sz="2300" i="1" dirty="0" smtClean="0">
                          <a:ea typeface="ＭＳ Ｐゴシック" pitchFamily="1" charset="-128"/>
                        </a:rPr>
                        <a:t> – 1 </a:t>
                      </a:r>
                      <a:r>
                        <a:rPr lang="en-US" sz="2300" dirty="0" smtClean="0">
                          <a:ea typeface="ＭＳ Ｐゴシック" pitchFamily="1" charset="-128"/>
                        </a:rPr>
                        <a:t>iterations, the </a:t>
                      </a:r>
                      <a:r>
                        <a:rPr lang="en-US" sz="2300" i="1" dirty="0" smtClean="0">
                          <a:ea typeface="ＭＳ Ｐゴシック" pitchFamily="1" charset="-128"/>
                        </a:rPr>
                        <a:t>n</a:t>
                      </a:r>
                      <a:r>
                        <a:rPr lang="en-US" sz="2300" i="1" baseline="30000" dirty="0" smtClean="0">
                          <a:ea typeface="ＭＳ Ｐゴシック" pitchFamily="1" charset="-128"/>
                        </a:rPr>
                        <a:t>th</a:t>
                      </a:r>
                      <a:r>
                        <a:rPr lang="en-US" sz="2300" dirty="0" smtClean="0">
                          <a:ea typeface="ＭＳ Ｐゴシック" pitchFamily="1" charset="-128"/>
                        </a:rPr>
                        <a:t> element, by definition, is the largest and is in the correct location.</a:t>
                      </a:r>
                      <a:endParaRPr lang="en-US" sz="2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5806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Searching: Binary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Keep in mind that a binary search requires an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ordered list</a:t>
            </a:r>
          </a:p>
          <a:p>
            <a:pPr lvl="1"/>
            <a:r>
              <a:rPr lang="en-US" dirty="0" smtClean="0"/>
              <a:t>An unsorted list needs to be sorted before the search</a:t>
            </a:r>
          </a:p>
          <a:p>
            <a:pPr lvl="2"/>
            <a:r>
              <a:rPr lang="en-US" dirty="0" smtClean="0">
                <a:ea typeface="ＭＳ Ｐゴシック" pitchFamily="1" charset="-128"/>
              </a:rPr>
              <a:t>If the search occurs rarely, you should not sort the list</a:t>
            </a:r>
          </a:p>
          <a:p>
            <a:pPr lvl="2"/>
            <a:r>
              <a:rPr lang="en-US" dirty="0" smtClean="0">
                <a:ea typeface="ＭＳ Ｐゴシック" pitchFamily="1" charset="-128"/>
              </a:rPr>
              <a:t>If the list is updated infrequently, sort and then search the list</a:t>
            </a:r>
          </a:p>
          <a:p>
            <a:r>
              <a:rPr lang="en-US" dirty="0" smtClean="0"/>
              <a:t>Check values immediately preceding and following the current position to modify the search to work with </a:t>
            </a:r>
            <a:r>
              <a:rPr lang="en-US" b="1" dirty="0" smtClean="0"/>
              <a:t>duplicates </a:t>
            </a:r>
          </a:p>
          <a:p>
            <a:endParaRPr lang="en-US" dirty="0" smtClean="0">
              <a:ea typeface="ＭＳ Ｐゴシック" pitchFamily="1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ordered list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entries into 2 halves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</a:t>
            </a:r>
            <a:r>
              <a:rPr lang="en-US" dirty="0" err="1" smtClean="0"/>
              <a:t>midpoint(s</a:t>
            </a:r>
            <a:r>
              <a:rPr lang="en-US" dirty="0" smtClean="0"/>
              <a:t>) and determine if number is below or above </a:t>
            </a:r>
            <a:r>
              <a:rPr lang="en-US" dirty="0" err="1" smtClean="0"/>
              <a:t>midpoint(s</a:t>
            </a:r>
            <a:r>
              <a:rPr lang="en-US" dirty="0" smtClean="0"/>
              <a:t>)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 and 3 until search is completed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648" y="2377399"/>
          <a:ext cx="5706644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06644"/>
              </a:tblGrid>
              <a:tr h="277903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205,</a:t>
                      </a:r>
                      <a:r>
                        <a:rPr lang="en-US" sz="2400" b="0" baseline="0" dirty="0" smtClean="0"/>
                        <a:t> 176, 2, 300, 60, 98, 210, 7, 105, 190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>
          <a:xfrm>
            <a:off x="6319292" y="2586770"/>
            <a:ext cx="1074834" cy="495658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94126" y="2005639"/>
          <a:ext cx="892200" cy="420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92200"/>
              </a:tblGrid>
              <a:tr h="2896554"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2</a:t>
                      </a:r>
                    </a:p>
                    <a:p>
                      <a:r>
                        <a:rPr lang="en-US" sz="2700" b="0" dirty="0" smtClean="0"/>
                        <a:t>7</a:t>
                      </a:r>
                    </a:p>
                    <a:p>
                      <a:r>
                        <a:rPr lang="en-US" sz="2700" b="0" dirty="0" smtClean="0"/>
                        <a:t>60</a:t>
                      </a:r>
                    </a:p>
                    <a:p>
                      <a:r>
                        <a:rPr lang="en-US" sz="2700" b="0" dirty="0" smtClean="0"/>
                        <a:t>98</a:t>
                      </a:r>
                    </a:p>
                    <a:p>
                      <a:r>
                        <a:rPr lang="en-US" sz="2700" b="0" dirty="0" smtClean="0"/>
                        <a:t>105</a:t>
                      </a:r>
                    </a:p>
                    <a:p>
                      <a:r>
                        <a:rPr lang="en-US" sz="2700" b="0" dirty="0" smtClean="0"/>
                        <a:t>176</a:t>
                      </a:r>
                    </a:p>
                    <a:p>
                      <a:r>
                        <a:rPr lang="en-US" sz="2700" b="0" dirty="0" smtClean="0"/>
                        <a:t>190</a:t>
                      </a:r>
                    </a:p>
                    <a:p>
                      <a:r>
                        <a:rPr lang="en-US" sz="2700" b="0" dirty="0" smtClean="0"/>
                        <a:t>205</a:t>
                      </a:r>
                    </a:p>
                    <a:p>
                      <a:r>
                        <a:rPr lang="en-US" sz="2700" b="0" dirty="0" smtClean="0"/>
                        <a:t>210</a:t>
                      </a:r>
                    </a:p>
                    <a:p>
                      <a:r>
                        <a:rPr lang="en-US" sz="2700" b="0" dirty="0" smtClean="0"/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10800000" flipV="1">
            <a:off x="5606824" y="5142531"/>
            <a:ext cx="1787303" cy="1548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608783" y="4290601"/>
          <a:ext cx="1889594" cy="2148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44797"/>
                <a:gridCol w="944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2</a:t>
                      </a:r>
                    </a:p>
                    <a:p>
                      <a:r>
                        <a:rPr lang="en-US" sz="2700" b="0" dirty="0" smtClean="0"/>
                        <a:t>7</a:t>
                      </a:r>
                    </a:p>
                    <a:p>
                      <a:r>
                        <a:rPr lang="en-US" sz="2700" b="0" dirty="0" smtClean="0"/>
                        <a:t>60</a:t>
                      </a:r>
                    </a:p>
                    <a:p>
                      <a:r>
                        <a:rPr lang="en-US" sz="2700" b="0" dirty="0" smtClean="0"/>
                        <a:t>98</a:t>
                      </a:r>
                    </a:p>
                    <a:p>
                      <a:r>
                        <a:rPr lang="en-US" sz="2700" b="0" dirty="0" smtClean="0"/>
                        <a:t>105</a:t>
                      </a:r>
                      <a:endParaRPr lang="en-US" sz="2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176</a:t>
                      </a:r>
                    </a:p>
                    <a:p>
                      <a:r>
                        <a:rPr lang="en-US" sz="2700" b="0" dirty="0" smtClean="0"/>
                        <a:t>190</a:t>
                      </a:r>
                    </a:p>
                    <a:p>
                      <a:r>
                        <a:rPr lang="en-US" sz="2700" b="0" dirty="0" smtClean="0"/>
                        <a:t>205</a:t>
                      </a:r>
                    </a:p>
                    <a:p>
                      <a:r>
                        <a:rPr lang="en-US" sz="2700" b="0" dirty="0" smtClean="0"/>
                        <a:t>210</a:t>
                      </a:r>
                    </a:p>
                    <a:p>
                      <a:r>
                        <a:rPr lang="en-US" sz="2700" b="0" dirty="0" smtClean="0"/>
                        <a:t>300</a:t>
                      </a:r>
                      <a:endParaRPr lang="en-US" sz="27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3546831" y="5840129"/>
            <a:ext cx="960285" cy="805457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76140" y="4179686"/>
            <a:ext cx="960285" cy="805457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68384" y="4737303"/>
            <a:ext cx="1393935" cy="1226735"/>
          </a:xfrm>
          <a:prstGeom prst="straightConnector1">
            <a:avLst/>
          </a:prstGeom>
          <a:ln w="3810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68384" y="4491971"/>
            <a:ext cx="2307756" cy="245332"/>
          </a:xfrm>
          <a:prstGeom prst="straightConnector1">
            <a:avLst/>
          </a:prstGeom>
          <a:ln w="3810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9112" y="1604720"/>
            <a:ext cx="38944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accent3"/>
                </a:solidFill>
              </a:rPr>
              <a:t>Search: 98</a:t>
            </a:r>
            <a:endParaRPr lang="en-US" sz="35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433" y="4427503"/>
            <a:ext cx="18741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C32D2E"/>
                </a:solidFill>
              </a:rPr>
              <a:t>Midpoints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83556" y="2330929"/>
            <a:ext cx="743417" cy="705029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6173" y="6439442"/>
            <a:ext cx="2661740" cy="383750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/>
      <p:bldP spid="23" grpId="0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Example Cont’d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6721" y="1905215"/>
          <a:ext cx="1889594" cy="2148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44797"/>
                <a:gridCol w="944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2</a:t>
                      </a:r>
                    </a:p>
                    <a:p>
                      <a:r>
                        <a:rPr lang="en-US" sz="2700" b="0" dirty="0" smtClean="0"/>
                        <a:t>7</a:t>
                      </a:r>
                    </a:p>
                    <a:p>
                      <a:r>
                        <a:rPr lang="en-US" sz="2700" b="0" dirty="0" smtClean="0"/>
                        <a:t>60</a:t>
                      </a:r>
                    </a:p>
                    <a:p>
                      <a:r>
                        <a:rPr lang="en-US" sz="2700" b="0" dirty="0" smtClean="0"/>
                        <a:t>98</a:t>
                      </a:r>
                    </a:p>
                    <a:p>
                      <a:r>
                        <a:rPr lang="en-US" sz="2700" b="0" dirty="0" smtClean="0"/>
                        <a:t>105</a:t>
                      </a:r>
                      <a:endParaRPr lang="en-US" sz="2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176</a:t>
                      </a:r>
                    </a:p>
                    <a:p>
                      <a:r>
                        <a:rPr lang="en-US" sz="2700" b="0" dirty="0" smtClean="0"/>
                        <a:t>190</a:t>
                      </a:r>
                    </a:p>
                    <a:p>
                      <a:r>
                        <a:rPr lang="en-US" sz="2700" b="0" dirty="0" smtClean="0"/>
                        <a:t>205</a:t>
                      </a:r>
                    </a:p>
                    <a:p>
                      <a:r>
                        <a:rPr lang="en-US" sz="2700" b="0" dirty="0" smtClean="0"/>
                        <a:t>210</a:t>
                      </a:r>
                    </a:p>
                    <a:p>
                      <a:r>
                        <a:rPr lang="en-US" sz="2700" b="0" dirty="0" smtClean="0"/>
                        <a:t>300</a:t>
                      </a:r>
                      <a:endParaRPr lang="en-US" sz="27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913793" y="3097915"/>
            <a:ext cx="743471" cy="604092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1657265" y="3097914"/>
            <a:ext cx="1610801" cy="207341"/>
          </a:xfrm>
          <a:prstGeom prst="straightConnector1">
            <a:avLst/>
          </a:prstGeom>
          <a:ln w="3810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3554" y="2567607"/>
            <a:ext cx="3422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C32D2E"/>
                </a:solidFill>
              </a:rPr>
              <a:t>Select the lower half because 98 &lt; 105</a:t>
            </a:r>
            <a:endParaRPr lang="en-US" sz="2500" dirty="0">
              <a:solidFill>
                <a:srgbClr val="C32D2E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2896315" y="3876062"/>
            <a:ext cx="1084193" cy="1068779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80508" y="4712951"/>
          <a:ext cx="2989299" cy="502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26634"/>
                <a:gridCol w="418189"/>
                <a:gridCol w="573073"/>
                <a:gridCol w="604050"/>
                <a:gridCol w="8673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2</a:t>
                      </a:r>
                      <a:endParaRPr lang="en-US" sz="2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7</a:t>
                      </a:r>
                      <a:endParaRPr lang="en-US" sz="2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60</a:t>
                      </a:r>
                      <a:endParaRPr lang="en-US" sz="2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98</a:t>
                      </a:r>
                      <a:endParaRPr lang="en-US" sz="2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/>
                        <a:t>105</a:t>
                      </a:r>
                      <a:endParaRPr lang="en-US" sz="27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4832400" y="4712951"/>
            <a:ext cx="743471" cy="604092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5359007" y="4054055"/>
            <a:ext cx="851866" cy="658896"/>
          </a:xfrm>
          <a:prstGeom prst="straightConnector1">
            <a:avLst/>
          </a:prstGeom>
          <a:ln w="3810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1849" y="3748477"/>
            <a:ext cx="156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C32D2E"/>
                </a:solidFill>
              </a:rPr>
              <a:t>Midpoint</a:t>
            </a:r>
            <a:endParaRPr lang="en-US" sz="2500" dirty="0">
              <a:solidFill>
                <a:srgbClr val="C32D2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1718" y="5457962"/>
            <a:ext cx="4263602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Select the upper half because 98 &gt; 60. Repeat process until search is completed. 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734" y="6458066"/>
            <a:ext cx="2747129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8" grpId="0" animBg="1"/>
      <p:bldP spid="21" grpId="0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7.6: Code for Binary Search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225" y="1484688"/>
            <a:ext cx="912177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7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low =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high = 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middle = (low + high) /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found = false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Randomly put some exam grades into the array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(MAX_GRADE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make sure the new value is unique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while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arr.include?(new_value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(MAX_GRADE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new_value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16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Sort the array (with Ruby's built-in sort)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arr.sort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!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algn="ctr"/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7540" y="647305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7.6 Cont’d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1554153"/>
            <a:ext cx="9144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18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print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"Input List: "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</a:t>
            </a:r>
            <a:r>
              <a:rPr lang="en-US" sz="2000" dirty="0" err="1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["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"] ==&gt;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arr[i].to_s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23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while ((low &lt;= high) &amp;&amp; (not found))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middle = (low + high) /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We found it :)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if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arr[middle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"Found grade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"% at 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	position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middle.to_s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found = true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31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If the value should be lower than middle, search </a:t>
            </a:r>
          </a:p>
          <a:p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	the lower 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half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7.6 Cont’d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448" y="1641889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</a:t>
            </a:r>
            <a:r>
              <a:rPr lang="en-US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33 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otherwise, search the upper half</a:t>
            </a:r>
            <a:endParaRPr lang="en-US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34 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if (</a:t>
            </a:r>
            <a:r>
              <a:rPr lang="en-US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arr[middle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&lt; </a:t>
            </a:r>
            <a:r>
              <a:rPr lang="en-US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35 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low = middle + </a:t>
            </a:r>
            <a:r>
              <a:rPr lang="en-US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36 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else</a:t>
            </a:r>
          </a:p>
          <a:p>
            <a:r>
              <a:rPr lang="en-US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37 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high = middle - </a:t>
            </a:r>
            <a:r>
              <a:rPr lang="en-US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38 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39 </a:t>
            </a:r>
            <a:r>
              <a:rPr lang="en-US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225" y="477838"/>
            <a:ext cx="912177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7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low =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high = 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middle = (low + high) /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found = false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Randomly put some exam grades into the array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(MAX_GRADE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make sure the new value is unique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while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arr.include?(new_value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(MAX_GRADE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new_value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16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Sort the array (with Ruby's built-in sort)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arr.sort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!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511800" y="477838"/>
            <a:ext cx="2201453" cy="1400175"/>
          </a:xfrm>
          <a:prstGeom prst="cloudCallout">
            <a:avLst>
              <a:gd name="adj1" fmla="val -73017"/>
              <a:gd name="adj2" fmla="val 3268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Computes the first </a:t>
            </a:r>
            <a:r>
              <a:rPr lang="en-US" sz="2000" dirty="0" smtClean="0">
                <a:solidFill>
                  <a:schemeClr val="tx1"/>
                </a:solidFill>
              </a:rPr>
              <a:t>middle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66365" y="3444733"/>
            <a:ext cx="1023937" cy="1587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6076950" y="2364500"/>
            <a:ext cx="2100957" cy="1400175"/>
          </a:xfrm>
          <a:prstGeom prst="cloudCallout">
            <a:avLst>
              <a:gd name="adj1" fmla="val -48996"/>
              <a:gd name="adj2" fmla="val 5324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Built-in 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Ruby </a:t>
            </a:r>
            <a:r>
              <a:rPr lang="en-US" sz="20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feature</a:t>
            </a:r>
            <a:endParaRPr lang="en-US" sz="20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87558" y="5286375"/>
            <a:ext cx="1022350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Callout 7"/>
          <p:cNvSpPr/>
          <p:nvPr/>
        </p:nvSpPr>
        <p:spPr>
          <a:xfrm>
            <a:off x="2707280" y="4480353"/>
            <a:ext cx="2252573" cy="1284287"/>
          </a:xfrm>
          <a:prstGeom prst="cloudCallout">
            <a:avLst>
              <a:gd name="adj1" fmla="val -59395"/>
              <a:gd name="adj2" fmla="val 3671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Another built in Ruby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function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531813"/>
            <a:ext cx="9144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18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print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"Input List: "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</a:t>
            </a:r>
            <a:r>
              <a:rPr lang="en-US" sz="2000" dirty="0" err="1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["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"] ==&gt;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arr[i].to_s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23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while ((low &lt;= high) &amp;&amp; (not found))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middle = (low + high) /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We found it :)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if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arr[middle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"Found grade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"% at 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	position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middle.to_s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found = true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31 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32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If the value should be lower than middle, search </a:t>
            </a:r>
          </a:p>
          <a:p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	the lower 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half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613400" y="1682750"/>
            <a:ext cx="2564507" cy="1644650"/>
          </a:xfrm>
          <a:prstGeom prst="cloudCallout">
            <a:avLst>
              <a:gd name="adj1" fmla="val -23429"/>
              <a:gd name="adj2" fmla="val 6856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This condition compares the value to the list </a:t>
            </a:r>
            <a:r>
              <a:rPr lang="en-US" sz="2000" dirty="0" smtClean="0">
                <a:solidFill>
                  <a:srgbClr val="000000"/>
                </a:solidFill>
              </a:rPr>
              <a:t>values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3284447" y="2944933"/>
            <a:ext cx="2756947" cy="1284288"/>
          </a:xfrm>
          <a:prstGeom prst="cloudCallout">
            <a:avLst>
              <a:gd name="adj1" fmla="val -40227"/>
              <a:gd name="adj2" fmla="val 649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If it evaluates to true, the flag </a:t>
            </a:r>
            <a:r>
              <a:rPr lang="en-US" sz="2000" dirty="0" smtClean="0">
                <a:solidFill>
                  <a:srgbClr val="000000"/>
                </a:solidFill>
              </a:rPr>
              <a:t>switches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05175" y="5627688"/>
            <a:ext cx="1023938" cy="1587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385763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33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otherwise, search the upper half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if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arr[middle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&lt;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value_to_find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low = middle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else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high = middle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 algn="ctr"/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38925" y="593725"/>
            <a:ext cx="1023938" cy="1588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7.1: Code for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 1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Selection Sort example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35 students in our class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NUM_STUDENTS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35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Max grade of 100%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MAX_GRADE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100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Array.</a:t>
            </a:r>
            <a:r>
              <a:rPr lang="en-US" sz="3200" dirty="0" err="1" smtClean="0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(NUM_STUDENTS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Randomly populate </a:t>
            </a:r>
            <a:r>
              <a:rPr lang="en-US" sz="32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..(NUM_STUDENTS -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Maximum possible grade is 100%, keep in 	mind that rand(5)returns possible values 0-4, 	so we must add 1 to MAX_GRADE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3200" dirty="0" err="1" smtClean="0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rand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(MAX_GRADE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7560" y="644307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Sorting is a problem that occurs in many applications in computer science</a:t>
            </a:r>
          </a:p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Comparison-based sorting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simply compares the items to determine the order </a:t>
            </a:r>
          </a:p>
          <a:p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Radix Sort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sorts without directly comparing</a:t>
            </a:r>
          </a:p>
          <a:p>
            <a:endParaRPr lang="en-US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Computer scientists use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complexity analysis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to discuss algorithm performance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Searching can be done by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linear search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Binary search can be used if the list is </a:t>
            </a:r>
            <a:r>
              <a:rPr lang="en-US" b="1" dirty="0" smtClean="0">
                <a:ea typeface="ＭＳ Ｐゴシック" pitchFamily="1" charset="-128"/>
                <a:cs typeface="ＭＳ Ｐゴシック" pitchFamily="1" charset="-128"/>
              </a:rPr>
              <a:t>sorted</a:t>
            </a:r>
          </a:p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Know the difference in complexity between linear and </a:t>
            </a:r>
            <a:r>
              <a:rPr lang="en-US" smtClean="0">
                <a:ea typeface="ＭＳ Ｐゴシック" pitchFamily="1" charset="-128"/>
                <a:cs typeface="ＭＳ Ｐゴシック" pitchFamily="1" charset="-128"/>
              </a:rPr>
              <a:t>binary searches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7.1 Cont’d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15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Output current values of </a:t>
            </a:r>
            <a:r>
              <a:rPr lang="en-US" sz="32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"Input list:"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..(NUM_STUDENTS -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</a:t>
            </a:r>
            <a:r>
              <a:rPr lang="en-US" sz="3200" dirty="0" err="1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["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"] ==&gt;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arr[i].to_s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  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let's use a selection sort.</a:t>
            </a:r>
            <a:endParaRPr lang="en-US" sz="3200" dirty="0" smtClean="0">
              <a:solidFill>
                <a:srgbClr val="555555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22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We first find the lowest number in the array and </a:t>
            </a:r>
          </a:p>
          <a:p>
            <a:pPr>
              <a:buNone/>
            </a:pP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then we move it to the beginning of the list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..(NUM_STUDENTS -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24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min_pos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</a:t>
            </a: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25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for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(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)..(NUM_STUDENTS -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26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27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if (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&lt;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arr[min_pos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])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min_pos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end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2550" y="644307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7.1: Cont’d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 31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that we know the min, swap it with the   </a:t>
            </a:r>
          </a:p>
          <a:p>
            <a:pPr>
              <a:buNone/>
            </a:pP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current first element (at position </a:t>
            </a:r>
            <a:r>
              <a:rPr lang="en-US" sz="32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32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temp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arr[min_pos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34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arr[min_pos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temp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35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</a:t>
            </a: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36 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37 </a:t>
            </a:r>
            <a:r>
              <a:rPr lang="en-US" sz="32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output the sorted array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38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"Sorted list:"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39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..(NUM_STUDENTS - </a:t>
            </a:r>
            <a:r>
              <a:rPr lang="en-US" sz="32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40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</a:t>
            </a:r>
            <a:r>
              <a:rPr lang="en-US" sz="3200" dirty="0" err="1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["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"] ==&gt;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arr[i].to_s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41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42 </a:t>
            </a:r>
            <a:endParaRPr lang="en-US" sz="32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43 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"Number of Comparisons ==&gt; "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32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num_compare.to_s</a:t>
            </a:r>
            <a:r>
              <a:rPr lang="en-US" sz="32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  <a:endParaRPr lang="en-US" sz="3200" dirty="0" smtClean="0"/>
          </a:p>
          <a:p>
            <a:pPr algn="ctr">
              <a:buNone/>
            </a:pPr>
            <a:endParaRPr lang="en-US" sz="32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2530" y="6473056"/>
            <a:ext cx="5421083" cy="365125"/>
          </a:xfrm>
        </p:spPr>
        <p:txBody>
          <a:bodyPr/>
          <a:lstStyle/>
          <a:p>
            <a:r>
              <a:rPr lang="da-DK" dirty="0" smtClean="0"/>
              <a:t>(c) Ophir Frieder at al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0" y="90488"/>
            <a:ext cx="9364663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endParaRPr lang="en-US" dirty="0" smtClean="0"/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1 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Selection Sort example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2 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35 students in our class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3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NUM_STUDENTS = 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35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4 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Max grade of 100%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5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MAX_GRADE = 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100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6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</a:t>
            </a: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7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Array.</a:t>
            </a:r>
            <a:r>
              <a:rPr lang="en-US" sz="2000" dirty="0" err="1" smtClean="0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new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(NUM_STUDENTS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8 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9 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Randomly populate </a:t>
            </a:r>
            <a:r>
              <a:rPr lang="en-US" sz="2000" i="1" dirty="0" err="1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10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..(NUM_STUDENTS - 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11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Maximum possible grade is 100%, keep in mind that </a:t>
            </a:r>
          </a:p>
          <a:p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rand(5)returns possible values 0-4, so we must add 1 to MAX_GRADE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12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= </a:t>
            </a:r>
            <a:r>
              <a:rPr lang="en-US" sz="2000" dirty="0" err="1" smtClean="0">
                <a:solidFill>
                  <a:srgbClr val="0B0086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rand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(MAX_GRADE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smtClean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13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 smtClean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14 </a:t>
            </a:r>
            <a:endParaRPr lang="en-US" sz="2000" dirty="0" smtClean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654550" y="469900"/>
            <a:ext cx="3306520" cy="1771650"/>
            <a:chOff x="2740640" y="575746"/>
            <a:chExt cx="3659753" cy="1252758"/>
          </a:xfrm>
        </p:grpSpPr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2740640" y="592584"/>
              <a:ext cx="681753" cy="1235920"/>
              <a:chOff x="6390104" y="418800"/>
              <a:chExt cx="681753" cy="123592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6390104" y="418800"/>
                <a:ext cx="679995" cy="11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6454141" y="1037004"/>
                <a:ext cx="1233675" cy="1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90104" y="1652475"/>
                <a:ext cx="679995" cy="2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loud Callout 4"/>
            <p:cNvSpPr/>
            <p:nvPr/>
          </p:nvSpPr>
          <p:spPr>
            <a:xfrm>
              <a:off x="4037375" y="575746"/>
              <a:ext cx="2363018" cy="982072"/>
            </a:xfrm>
            <a:prstGeom prst="cloudCallout">
              <a:avLst>
                <a:gd name="adj1" fmla="val -62904"/>
                <a:gd name="adj2" fmla="val 142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Initializes </a:t>
              </a:r>
              <a:r>
                <a:rPr lang="en-US" sz="2000" dirty="0" smtClean="0">
                  <a:solidFill>
                    <a:schemeClr val="tx1"/>
                  </a:solidFill>
                </a:rPr>
                <a:t>constants</a:t>
              </a:r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</p:grpSp>
      <p:sp>
        <p:nvSpPr>
          <p:cNvPr id="10" name="Cloud Callout 9"/>
          <p:cNvSpPr/>
          <p:nvPr/>
        </p:nvSpPr>
        <p:spPr>
          <a:xfrm>
            <a:off x="5401845" y="1588129"/>
            <a:ext cx="3151909" cy="1401867"/>
          </a:xfrm>
          <a:prstGeom prst="cloudCallout">
            <a:avLst>
              <a:gd name="adj1" fmla="val -55574"/>
              <a:gd name="adj2" fmla="val 3535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Initializes array that holds randomly generated </a:t>
            </a:r>
            <a:r>
              <a:rPr lang="en-US" dirty="0" smtClean="0">
                <a:solidFill>
                  <a:schemeClr val="tx1"/>
                </a:solidFill>
              </a:rPr>
              <a:t>numbers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5581650" y="1341438"/>
            <a:ext cx="2952492" cy="1225550"/>
          </a:xfrm>
          <a:prstGeom prst="cloudCallout">
            <a:avLst>
              <a:gd name="adj1" fmla="val -53847"/>
              <a:gd name="adj2" fmla="val 3922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This will also hold the sorted </a:t>
            </a:r>
            <a:r>
              <a:rPr lang="en-US" sz="2000" dirty="0" smtClean="0">
                <a:solidFill>
                  <a:schemeClr val="tx1"/>
                </a:solidFill>
              </a:rPr>
              <a:t>list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07184" y="3051175"/>
            <a:ext cx="1335088" cy="1588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74586" y="3027363"/>
            <a:ext cx="1335087" cy="450850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-52388" y="322263"/>
            <a:ext cx="9783763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  <a:p>
            <a:r>
              <a:rPr lang="en-US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</a:t>
            </a:r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15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Output current values of </a:t>
            </a:r>
            <a:r>
              <a:rPr lang="en-US" sz="2000" i="1" dirty="0" err="1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"Input list:"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..(NUM_STUDENTS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puts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</a:t>
            </a:r>
            <a:r>
              <a:rPr lang="en-US" sz="2000" dirty="0" err="1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["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i.to_s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"] ==&gt; "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arr[i].to_s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19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20   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21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Now let's use a selection sort.</a:t>
            </a:r>
            <a:endParaRPr lang="en-US" sz="2000" dirty="0">
              <a:solidFill>
                <a:srgbClr val="555555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22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# We first find the lowest number in the array and </a:t>
            </a:r>
            <a:endParaRPr lang="en-US" sz="2000" i="1" dirty="0" smtClean="0">
              <a:solidFill>
                <a:srgbClr val="848183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i="1" dirty="0" smtClean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	then </a:t>
            </a:r>
            <a:r>
              <a:rPr lang="en-US" sz="2000" i="1" dirty="0">
                <a:solidFill>
                  <a:srgbClr val="848183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we move it to the beginning of the list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23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..(NUM_STUDENTS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24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min_pos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</a:t>
            </a:r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25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for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in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)..(NUM_STUDENTS -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26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num_compare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+ </a:t>
            </a:r>
            <a:r>
              <a:rPr lang="en-US" sz="2000" dirty="0">
                <a:solidFill>
                  <a:srgbClr val="3012FF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1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27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if (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arr[j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 &lt;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arr[min_pos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])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28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min_pos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j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29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 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 30 </a:t>
            </a:r>
            <a:r>
              <a:rPr lang="en-US" sz="2000" dirty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1" charset="0"/>
                <a:ea typeface="Courier New" pitchFamily="1" charset="0"/>
                <a:cs typeface="Courier New" pitchFamily="1" charset="0"/>
              </a:rPr>
              <a:t>end</a:t>
            </a:r>
            <a:endParaRPr lang="en-US" sz="2000" dirty="0">
              <a:solidFill>
                <a:srgbClr val="000000"/>
              </a:solidFill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595938" y="865188"/>
            <a:ext cx="1335087" cy="1587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055810" y="2654300"/>
            <a:ext cx="1335087" cy="0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3081339" y="2332558"/>
            <a:ext cx="3423816" cy="1365146"/>
          </a:xfrm>
          <a:prstGeom prst="cloudCallout">
            <a:avLst>
              <a:gd name="adj1" fmla="val -50886"/>
              <a:gd name="adj2" fmla="val 6395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Sets an integer to the beginning of the unprocessed </a:t>
            </a:r>
            <a:r>
              <a:rPr lang="en-US" sz="2000" dirty="0" smtClean="0">
                <a:solidFill>
                  <a:schemeClr val="tx1"/>
                </a:solidFill>
              </a:rPr>
              <a:t>list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354889" y="2135023"/>
            <a:ext cx="3506788" cy="1716087"/>
          </a:xfrm>
          <a:prstGeom prst="cloudCallout">
            <a:avLst>
              <a:gd name="adj1" fmla="val -25976"/>
              <a:gd name="adj2" fmla="val 6362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ＭＳ Ｐゴシック" pitchFamily="1" charset="-128"/>
                <a:cs typeface="ＭＳ Ｐゴシック" pitchFamily="1" charset="-128"/>
              </a:rPr>
              <a:t>This for loop checks for values smaller than </a:t>
            </a:r>
            <a:r>
              <a:rPr lang="en-US" dirty="0" err="1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min_pos</a:t>
            </a:r>
            <a:r>
              <a:rPr lang="en-US" sz="2000" dirty="0" err="1">
                <a:solidFill>
                  <a:schemeClr val="tx1"/>
                </a:solidFill>
                <a:ea typeface="ＭＳ Ｐゴシック" pitchFamily="1" charset="-128"/>
                <a:cs typeface="ＭＳ Ｐゴシック" pitchFamily="1" charset="-128"/>
              </a:rPr>
              <a:t>’s</a:t>
            </a:r>
            <a:r>
              <a:rPr lang="en-US" sz="2000" dirty="0">
                <a:solidFill>
                  <a:schemeClr val="tx1"/>
                </a:solidFill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1" charset="-128"/>
                <a:cs typeface="ＭＳ Ｐゴシック" pitchFamily="1" charset="-128"/>
              </a:rPr>
              <a:t>item </a:t>
            </a:r>
            <a:endParaRPr lang="en-US" sz="2000" dirty="0">
              <a:solidFill>
                <a:schemeClr val="tx1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789613" y="2682875"/>
            <a:ext cx="2897187" cy="1698625"/>
          </a:xfrm>
          <a:prstGeom prst="cloudCallout">
            <a:avLst>
              <a:gd name="adj1" fmla="val -42197"/>
              <a:gd name="adj2" fmla="val 5584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Keeps count of the number of </a:t>
            </a:r>
            <a:r>
              <a:rPr lang="en-US" sz="2000" dirty="0" smtClean="0">
                <a:solidFill>
                  <a:schemeClr val="tx1"/>
                </a:solidFill>
              </a:rPr>
              <a:t>comparisons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6505155" y="3851110"/>
            <a:ext cx="2483972" cy="1222879"/>
          </a:xfrm>
          <a:prstGeom prst="cloudCallout">
            <a:avLst>
              <a:gd name="adj1" fmla="val -68557"/>
              <a:gd name="adj2" fmla="val 576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Not necessary for the </a:t>
            </a:r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3270251" y="3497931"/>
            <a:ext cx="3282950" cy="1452562"/>
          </a:xfrm>
          <a:prstGeom prst="cloudCallout">
            <a:avLst>
              <a:gd name="adj1" fmla="val -39066"/>
              <a:gd name="adj2" fmla="val 6223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Swaps the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min_pos</a:t>
            </a:r>
            <a:r>
              <a:rPr lang="en-US" sz="2000" dirty="0">
                <a:solidFill>
                  <a:schemeClr val="tx1"/>
                </a:solidFill>
              </a:rPr>
              <a:t> value to the smaller </a:t>
            </a:r>
            <a:r>
              <a:rPr lang="en-US" sz="2000" dirty="0" smtClean="0">
                <a:solidFill>
                  <a:schemeClr val="tx1"/>
                </a:solidFill>
              </a:rPr>
              <a:t>number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Ophir Frieder at al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423</TotalTime>
  <Words>2178</Words>
  <Application>Microsoft Office PowerPoint</Application>
  <PresentationFormat>On-screen Show (4:3)</PresentationFormat>
  <Paragraphs>607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Student presentation</vt:lpstr>
      <vt:lpstr>Chapter 7:  Sorting &amp; Searching</vt:lpstr>
      <vt:lpstr>Popular Sorting Algorithms </vt:lpstr>
      <vt:lpstr>Popular Sorting Algorithms </vt:lpstr>
      <vt:lpstr>Selection Sort </vt:lpstr>
      <vt:lpstr>Example 7.1: Code for Selection Sort</vt:lpstr>
      <vt:lpstr>Example 7.1 Cont’d </vt:lpstr>
      <vt:lpstr>Example 7.1: Cont’d </vt:lpstr>
      <vt:lpstr>PowerPoint Presentation</vt:lpstr>
      <vt:lpstr>PowerPoint Presentation</vt:lpstr>
      <vt:lpstr>PowerPoint Presentation</vt:lpstr>
      <vt:lpstr>Popular Sorting Algorithms: Insertion Sort </vt:lpstr>
      <vt:lpstr>Popular Sorting Algorithms: Insertion Sort </vt:lpstr>
      <vt:lpstr>Example 7.2: Code for Insertion Sort </vt:lpstr>
      <vt:lpstr>Example 7.2 Cont’d </vt:lpstr>
      <vt:lpstr>PowerPoint Presentation</vt:lpstr>
      <vt:lpstr>PowerPoint Presentation</vt:lpstr>
      <vt:lpstr>Popular Sorting Algorithms: Bubble Sort</vt:lpstr>
      <vt:lpstr>Popular Sorting Algorithms: Bubble Sort</vt:lpstr>
      <vt:lpstr>Example 7.3: Code for Bubble Sort </vt:lpstr>
      <vt:lpstr>PowerPoint Presentation</vt:lpstr>
      <vt:lpstr>Complexity Analysis </vt:lpstr>
      <vt:lpstr>Complexity Analysis: Family of Steps</vt:lpstr>
      <vt:lpstr>Complexity Analysis: Family of Steps</vt:lpstr>
      <vt:lpstr>Complexity Analysis </vt:lpstr>
      <vt:lpstr>Complexity Analysis </vt:lpstr>
      <vt:lpstr>Complexity Analysis </vt:lpstr>
      <vt:lpstr>Complexity Analysis </vt:lpstr>
      <vt:lpstr>Complexity Analysis </vt:lpstr>
      <vt:lpstr>Complexity Analysis </vt:lpstr>
      <vt:lpstr>Searching </vt:lpstr>
      <vt:lpstr>Searching: Linear Search </vt:lpstr>
      <vt:lpstr>Searching: Linear Search  </vt:lpstr>
      <vt:lpstr>Searching: Linear Search </vt:lpstr>
      <vt:lpstr>Example 7.5: Code for Linear Search</vt:lpstr>
      <vt:lpstr>Example 7.5 Cont’d </vt:lpstr>
      <vt:lpstr>PowerPoint Presentation</vt:lpstr>
      <vt:lpstr>PowerPoint Presentation</vt:lpstr>
      <vt:lpstr>Searching: Binary Search </vt:lpstr>
      <vt:lpstr>Searching: Binary Search </vt:lpstr>
      <vt:lpstr>Searching: Binary Search </vt:lpstr>
      <vt:lpstr>Binary Search Example</vt:lpstr>
      <vt:lpstr>Binary Search Example </vt:lpstr>
      <vt:lpstr>Binary Search Example Cont’d</vt:lpstr>
      <vt:lpstr>Example 7.6: Code for Binary Search</vt:lpstr>
      <vt:lpstr>Example 7.6 Cont’d</vt:lpstr>
      <vt:lpstr>Example 7.6 Cont’d</vt:lpstr>
      <vt:lpstr>PowerPoint Presentation</vt:lpstr>
      <vt:lpstr>PowerPoint Presentation</vt:lpstr>
      <vt:lpstr>PowerPoint Presentation</vt:lpstr>
      <vt:lpstr>Summary </vt:lpstr>
      <vt:lpstr>Summary </vt:lpstr>
    </vt:vector>
  </TitlesOfParts>
  <Company>Georgetown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Sorting &amp; Searching</dc:title>
  <dc:creator>Sarah Chang</dc:creator>
  <cp:lastModifiedBy>University Information Services</cp:lastModifiedBy>
  <cp:revision>13</cp:revision>
  <dcterms:created xsi:type="dcterms:W3CDTF">2012-08-06T16:02:23Z</dcterms:created>
  <dcterms:modified xsi:type="dcterms:W3CDTF">2013-04-17T13:58:08Z</dcterms:modified>
</cp:coreProperties>
</file>