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1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80" r:id="rId21"/>
    <p:sldId id="281" r:id="rId22"/>
    <p:sldId id="282" r:id="rId23"/>
    <p:sldId id="283" r:id="rId24"/>
    <p:sldId id="286" r:id="rId25"/>
    <p:sldId id="287" r:id="rId26"/>
    <p:sldId id="288" r:id="rId27"/>
    <p:sldId id="289" r:id="rId28"/>
    <p:sldId id="291" r:id="rId29"/>
    <p:sldId id="292" r:id="rId30"/>
    <p:sldId id="293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-31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F9A58-7603-4310-A143-A47192499884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FA727-0069-4CED-8A48-3B84080D7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12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 bright="42000" contrast="-68000"/>
          </a:blip>
          <a:srcRect/>
          <a:stretch>
            <a:fillRect l="-30000" t="-20000" r="-2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F43508E-6FB0-4141-9DB2-70F5F069D532}" type="datetime1">
              <a:rPr lang="en-US" smtClean="0"/>
              <a:t>4/17/2013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487118-F298-294B-9887-596CA2290C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2A99-48B0-4A40-861F-AB283BCC4C33}" type="datetime1">
              <a:rPr lang="en-US" smtClean="0"/>
              <a:t>4/17/2013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7118-F298-294B-9887-596CA2290C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93AE19A-80B9-463A-8C7A-1B089D4E0350}" type="datetime1">
              <a:rPr lang="en-US" smtClean="0"/>
              <a:t>4/17/2013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E487118-F298-294B-9887-596CA2290C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9B1C-DD59-4EB1-A1BD-45184E1D52D8}" type="datetime1">
              <a:rPr lang="en-US" smtClean="0"/>
              <a:t>4/17/2013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487118-F298-294B-9887-596CA2290C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523E1-9C90-4247-9C00-F3005E2BFB89}" type="datetime1">
              <a:rPr lang="en-US" smtClean="0"/>
              <a:t>4/17/2013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E487118-F298-294B-9887-596CA2290C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5A493D-3FC8-4BD8-8071-ED5EC913EE9B}" type="datetime1">
              <a:rPr lang="en-US" smtClean="0"/>
              <a:t>4/17/2013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E487118-F298-294B-9887-596CA2290C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8B10E66-1098-40DA-9D8C-4672D5BF920D}" type="datetime1">
              <a:rPr lang="en-US" smtClean="0"/>
              <a:t>4/17/2013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E487118-F298-294B-9887-596CA2290C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474C-A9F7-4CCE-B32B-3584E4D3DA41}" type="datetime1">
              <a:rPr lang="en-US" smtClean="0"/>
              <a:t>4/17/2013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487118-F298-294B-9887-596CA2290C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F4B6-37D6-4F52-9073-3A1E96D1A52A}" type="datetime1">
              <a:rPr lang="en-US" smtClean="0"/>
              <a:t>4/17/2013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487118-F298-294B-9887-596CA2290C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7927-B3EE-4D16-AABD-14053EAA86F8}" type="datetime1">
              <a:rPr lang="en-US" smtClean="0"/>
              <a:t>4/17/2013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487118-F298-294B-9887-596CA2290C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68DC137-99E1-4B5F-87F7-BD0B6A59E9BF}" type="datetime1">
              <a:rPr lang="en-US" smtClean="0"/>
              <a:t>4/17/2013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E487118-F298-294B-9887-596CA2290C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724E3EBE-68C5-45EE-89C8-06FA328CB552}" type="datetime1">
              <a:rPr lang="en-US" smtClean="0"/>
              <a:t>4/17/2013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fld id="{EE487118-F298-294B-9887-596CA2290C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Chapter 9</a:t>
            </a:r>
            <a:br>
              <a:rPr lang="en-US" dirty="0" smtClean="0"/>
            </a:br>
            <a:r>
              <a:rPr lang="en-US" sz="2800" dirty="0" smtClean="0"/>
              <a:t>Defining Classes &amp; Creating Objects 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Computer Science Using Ruby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Instantiation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907908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You can instantiate an object of the Account class the same way you create new strings and arrays:</a:t>
            </a:r>
          </a:p>
          <a:p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pPr algn="ctr"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bob = Account.new(10.00)</a:t>
            </a:r>
          </a:p>
          <a:p>
            <a:pPr algn="ctr">
              <a:buNone/>
            </a:pP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algn="r">
              <a:buNone/>
            </a:pPr>
            <a:r>
              <a:rPr lang="en-US" sz="2600" dirty="0" smtClean="0">
                <a:ea typeface="Courier New" charset="0"/>
                <a:cs typeface="Courier New" charset="0"/>
              </a:rPr>
              <a:t>(Note: You did NOT have to define a Method called “new”. That is done for you by Ruby.)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Instantiation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The parameter passed in the parenthesis will become the initial balance of Bob’s account </a:t>
            </a:r>
          </a:p>
          <a:p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algn="ctr"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bob = Account.new(10.00)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Methods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Now that we know how to define the Account class, we should consider its functionality:</a:t>
            </a:r>
          </a:p>
          <a:p>
            <a:pPr lvl="1"/>
            <a:r>
              <a:rPr lang="en-US" dirty="0" smtClean="0"/>
              <a:t>What variables do we need?</a:t>
            </a:r>
          </a:p>
          <a:p>
            <a:pPr lvl="1"/>
            <a:r>
              <a:rPr lang="en-US" dirty="0" smtClean="0"/>
              <a:t>What methods would be useful?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44901" y="1589566"/>
            <a:ext cx="3886200" cy="5268433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No class needs particular variables and methods </a:t>
            </a:r>
          </a:p>
          <a:p>
            <a:pPr lvl="1"/>
            <a:r>
              <a:rPr lang="en-US" dirty="0" smtClean="0"/>
              <a:t>The</a:t>
            </a:r>
            <a:r>
              <a:rPr lang="en-US" b="1" dirty="0" smtClean="0"/>
              <a:t> constructor </a:t>
            </a:r>
            <a:r>
              <a:rPr lang="en-US" dirty="0" smtClean="0"/>
              <a:t>is the exception to this rule</a:t>
            </a:r>
          </a:p>
          <a:p>
            <a:pPr lvl="1"/>
            <a:r>
              <a:rPr lang="en-US" dirty="0" smtClean="0"/>
              <a:t>Classes are used to group </a:t>
            </a:r>
            <a:r>
              <a:rPr lang="en-US" b="1" dirty="0" smtClean="0"/>
              <a:t>functionality</a:t>
            </a:r>
            <a:r>
              <a:rPr lang="en-US" dirty="0" smtClean="0"/>
              <a:t> and </a:t>
            </a:r>
            <a:r>
              <a:rPr lang="en-US" b="1" dirty="0" smtClean="0"/>
              <a:t>data </a:t>
            </a:r>
            <a:r>
              <a:rPr lang="en-US" dirty="0" smtClean="0"/>
              <a:t>associated with it in one compartmentalized structure</a:t>
            </a:r>
          </a:p>
          <a:p>
            <a:pPr lvl="1"/>
            <a:r>
              <a:rPr lang="en-US" dirty="0" smtClean="0"/>
              <a:t>Methods and variables are dictated by this goal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653175" y="6360172"/>
            <a:ext cx="2746307" cy="365125"/>
          </a:xfrm>
        </p:spPr>
        <p:txBody>
          <a:bodyPr/>
          <a:lstStyle/>
          <a:p>
            <a:r>
              <a:rPr lang="da-DK" dirty="0" smtClean="0"/>
              <a:t>(c) 2012 Ophir Frieder et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Methods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The Account class could use more variables to store information such as: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Phone number</a:t>
            </a:r>
          </a:p>
          <a:p>
            <a:pPr lvl="1"/>
            <a:r>
              <a:rPr lang="en-US" dirty="0" smtClean="0"/>
              <a:t>Social security number</a:t>
            </a:r>
          </a:p>
          <a:p>
            <a:pPr lvl="1"/>
            <a:r>
              <a:rPr lang="en-US" dirty="0" smtClean="0"/>
              <a:t>Minimum required balance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</a:t>
            </a:r>
            <a:r>
              <a:rPr lang="en-US" dirty="0" smtClean="0"/>
              <a:t>e </a:t>
            </a:r>
            <a:r>
              <a:rPr lang="en-US" dirty="0" smtClean="0"/>
              <a:t>9.3: Account Version #2 </a:t>
            </a:r>
            <a:endParaRPr lang="en-US" dirty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0" y="1703851"/>
            <a:ext cx="9144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	  1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class Account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2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def </a:t>
            </a:r>
            <a:r>
              <a:rPr lang="en-US" sz="2400" dirty="0" err="1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initialize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(balance,name,phone_number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3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4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@balance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balance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4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4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@name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name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5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4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sz="2400" dirty="0" err="1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phone_number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phone_number</a:t>
            </a:r>
            <a:endParaRPr lang="en-US" sz="2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6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end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7 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179616" y="4133667"/>
            <a:ext cx="359887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We insert two new variables to the class </a:t>
            </a:r>
            <a:endParaRPr lang="en-US" sz="3000" dirty="0"/>
          </a:p>
        </p:txBody>
      </p:sp>
      <p:sp>
        <p:nvSpPr>
          <p:cNvPr id="6" name="Left Bracket 5"/>
          <p:cNvSpPr/>
          <p:nvPr/>
        </p:nvSpPr>
        <p:spPr>
          <a:xfrm>
            <a:off x="544270" y="2151021"/>
            <a:ext cx="336924" cy="1814115"/>
          </a:xfrm>
          <a:prstGeom prst="leftBracket">
            <a:avLst/>
          </a:prstGeom>
          <a:ln w="38100" cap="flat" cmpd="sng" algn="ctr">
            <a:solidFill>
              <a:srgbClr val="C32D2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246218" y="3314805"/>
            <a:ext cx="1269951" cy="1637723"/>
          </a:xfrm>
          <a:prstGeom prst="arc">
            <a:avLst>
              <a:gd name="adj1" fmla="val 7172073"/>
              <a:gd name="adj2" fmla="val 14572303"/>
            </a:avLst>
          </a:prstGeom>
          <a:ln w="38100" cap="flat" cmpd="sng" algn="ctr">
            <a:solidFill>
              <a:srgbClr val="C32D2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9475" y="4498961"/>
            <a:ext cx="18660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solidFill>
                  <a:srgbClr val="C32D2E"/>
                </a:solidFill>
              </a:rPr>
              <a:t>constructor</a:t>
            </a:r>
            <a:r>
              <a:rPr lang="en-US" sz="2700" dirty="0" smtClean="0"/>
              <a:t> </a:t>
            </a:r>
            <a:endParaRPr lang="en-US" sz="27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</a:t>
            </a:r>
            <a:r>
              <a:rPr lang="en-US" dirty="0" smtClean="0"/>
              <a:t>e </a:t>
            </a:r>
            <a:r>
              <a:rPr lang="en-US" dirty="0" smtClean="0"/>
              <a:t>9.3: Account Version #2  </a:t>
            </a:r>
            <a:endParaRPr lang="en-US" dirty="0"/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-284123" y="1765803"/>
            <a:ext cx="10291763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	  1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class Account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2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def </a:t>
            </a:r>
            <a:r>
              <a:rPr lang="en-US" sz="2400" dirty="0" err="1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initialize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(balance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name,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phone_number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3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4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@balance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balance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4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4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@name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name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5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4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sz="2400" dirty="0" err="1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phone_number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phone_number</a:t>
            </a:r>
            <a:endParaRPr lang="en-US" sz="2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6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end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7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  <a:endParaRPr lang="en-US" sz="2400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66978" y="4259627"/>
            <a:ext cx="3996022" cy="221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Courier New"/>
                <a:ea typeface="ＭＳ Ｐゴシック" charset="-128"/>
                <a:cs typeface="Courier New"/>
              </a:rPr>
              <a:t>name</a:t>
            </a:r>
            <a:r>
              <a:rPr lang="en-US" sz="3000" dirty="0" smtClean="0">
                <a:ea typeface="ＭＳ Ｐゴシック" charset="-128"/>
                <a:cs typeface="ＭＳ Ｐゴシック" charset="-128"/>
              </a:rPr>
              <a:t> and </a:t>
            </a:r>
            <a:r>
              <a:rPr lang="en-US" sz="3000" dirty="0" err="1" smtClean="0">
                <a:latin typeface="Courier New"/>
                <a:ea typeface="ＭＳ Ｐゴシック" charset="-128"/>
                <a:cs typeface="Courier New"/>
              </a:rPr>
              <a:t>phone_number</a:t>
            </a:r>
            <a:r>
              <a:rPr lang="en-US" sz="3000" dirty="0" smtClean="0">
                <a:ea typeface="ＭＳ Ｐゴシック" charset="-128"/>
                <a:cs typeface="ＭＳ Ｐゴシック" charset="-128"/>
              </a:rPr>
              <a:t> will help make each instantiation unique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677" y="6407230"/>
            <a:ext cx="2750770" cy="365125"/>
          </a:xfrm>
        </p:spPr>
        <p:txBody>
          <a:bodyPr/>
          <a:lstStyle/>
          <a:p>
            <a:r>
              <a:rPr lang="da-DK" dirty="0" smtClean="0"/>
              <a:t>(c) 2012 Ophir Frieder et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Methods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531352" cy="4967371"/>
          </a:xfrm>
        </p:spPr>
        <p:txBody>
          <a:bodyPr>
            <a:normAutofit/>
          </a:bodyPr>
          <a:lstStyle/>
          <a:p>
            <a:r>
              <a:rPr lang="en-US" dirty="0" smtClean="0"/>
              <a:t>New instantiation of an object from the Account class: </a:t>
            </a:r>
          </a:p>
          <a:p>
            <a:pPr marL="0" indent="0" algn="ctr">
              <a:buNone/>
              <a:defRPr/>
            </a:pPr>
            <a:r>
              <a:rPr lang="en-US" sz="2400" dirty="0" smtClean="0">
                <a:latin typeface="Courier New"/>
                <a:cs typeface="Courier New"/>
              </a:rPr>
              <a:t>bob = Account.new(10.00, "Bob", 7166349483)</a:t>
            </a:r>
          </a:p>
          <a:p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Regretfully, there is absolutely 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nothing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we can do with this class, except for instantiating new objects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It would be useful to have some real functionality (i.e., being able to withdraw and deposit) </a:t>
            </a:r>
            <a:endParaRPr lang="en-US" sz="2400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</a:t>
            </a:r>
            <a:r>
              <a:rPr lang="en-US" dirty="0" smtClean="0"/>
              <a:t>e </a:t>
            </a:r>
            <a:r>
              <a:rPr lang="en-US" dirty="0" smtClean="0"/>
              <a:t>9.4: Account Version #3</a:t>
            </a:r>
            <a:endParaRPr lang="en-US" dirty="0"/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70126" y="1621940"/>
            <a:ext cx="10128251" cy="5170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200" dirty="0" smtClean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1 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class Account</a:t>
            </a:r>
          </a:p>
          <a:p>
            <a:r>
              <a:rPr lang="en-US" sz="22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2 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def </a:t>
            </a:r>
            <a:r>
              <a:rPr lang="en-US" sz="2200" dirty="0" err="1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initialize</a:t>
            </a:r>
            <a:r>
              <a:rPr lang="en-US" sz="22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(balance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name, </a:t>
            </a:r>
            <a:r>
              <a:rPr lang="en-US" sz="22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phone_number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2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3 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2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@balance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balance</a:t>
            </a:r>
          </a:p>
          <a:p>
            <a:r>
              <a:rPr lang="en-US" sz="22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4 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2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@name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name</a:t>
            </a:r>
          </a:p>
          <a:p>
            <a:r>
              <a:rPr lang="en-US" sz="22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5 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2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sz="2200" dirty="0" err="1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phone_number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phone_number</a:t>
            </a:r>
            <a:endParaRPr lang="en-US" sz="22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2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6 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end</a:t>
            </a:r>
          </a:p>
          <a:p>
            <a:r>
              <a:rPr lang="en-US" sz="22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7 </a:t>
            </a:r>
            <a:endParaRPr lang="en-US" sz="22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2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8 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def </a:t>
            </a:r>
            <a:r>
              <a:rPr lang="en-US" sz="2200" dirty="0" err="1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deposit</a:t>
            </a:r>
            <a:r>
              <a:rPr lang="en-US" sz="22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(amount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2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9 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200" i="1" dirty="0">
                <a:solidFill>
                  <a:srgbClr val="848183"/>
                </a:solidFill>
                <a:latin typeface="Courier New" charset="0"/>
                <a:ea typeface="Courier New" charset="0"/>
                <a:cs typeface="Courier New" charset="0"/>
              </a:rPr>
              <a:t># code</a:t>
            </a:r>
            <a:endParaRPr lang="en-US" sz="22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2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10 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end</a:t>
            </a:r>
          </a:p>
          <a:p>
            <a:r>
              <a:rPr lang="en-US" sz="22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11 </a:t>
            </a:r>
            <a:endParaRPr lang="en-US" sz="22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2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12 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def </a:t>
            </a:r>
            <a:r>
              <a:rPr lang="en-US" sz="2200" dirty="0" err="1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withdraw</a:t>
            </a:r>
            <a:r>
              <a:rPr lang="en-US" sz="22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(amount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2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13 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200" i="1" dirty="0">
                <a:solidFill>
                  <a:srgbClr val="848183"/>
                </a:solidFill>
                <a:latin typeface="Courier New" charset="0"/>
                <a:ea typeface="Courier New" charset="0"/>
                <a:cs typeface="Courier New" charset="0"/>
              </a:rPr>
              <a:t># code</a:t>
            </a:r>
            <a:endParaRPr lang="en-US" sz="22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2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14 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end</a:t>
            </a:r>
          </a:p>
          <a:p>
            <a:r>
              <a:rPr lang="en-US" sz="22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15 </a:t>
            </a:r>
            <a:r>
              <a:rPr lang="en-US" sz="22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  <a:endParaRPr lang="en-US" sz="2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11178" y="6387352"/>
            <a:ext cx="5421083" cy="365125"/>
          </a:xfrm>
        </p:spPr>
        <p:txBody>
          <a:bodyPr/>
          <a:lstStyle/>
          <a:p>
            <a:r>
              <a:rPr lang="da-DK" dirty="0" smtClean="0"/>
              <a:t>(c) 2012 Ophir Frieder et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-363538" y="479425"/>
            <a:ext cx="10128251" cy="5632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	  </a:t>
            </a:r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1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class Account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2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def </a:t>
            </a:r>
            <a:r>
              <a:rPr lang="en-US" sz="2400" dirty="0" err="1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initialize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(balance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name,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phone_number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3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4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@balance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balance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4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4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@name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name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5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4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sz="2400" dirty="0" err="1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phone_number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phone_number</a:t>
            </a:r>
            <a:endParaRPr lang="en-US" sz="2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6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end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7 </a:t>
            </a:r>
            <a:endParaRPr lang="en-US" sz="2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8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def </a:t>
            </a:r>
            <a:r>
              <a:rPr lang="en-US" sz="2400" dirty="0" err="1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deposit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(amount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9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400" i="1" dirty="0">
                <a:solidFill>
                  <a:srgbClr val="848183"/>
                </a:solidFill>
                <a:latin typeface="Courier New" charset="0"/>
                <a:ea typeface="Courier New" charset="0"/>
                <a:cs typeface="Courier New" charset="0"/>
              </a:rPr>
              <a:t># code</a:t>
            </a:r>
            <a:endParaRPr lang="en-US" sz="2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10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end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11 </a:t>
            </a:r>
            <a:endParaRPr lang="en-US" sz="2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12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def </a:t>
            </a:r>
            <a:r>
              <a:rPr lang="en-US" sz="2400" dirty="0" err="1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withdraw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(amount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13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400" i="1" dirty="0">
                <a:solidFill>
                  <a:srgbClr val="848183"/>
                </a:solidFill>
                <a:latin typeface="Courier New" charset="0"/>
                <a:ea typeface="Courier New" charset="0"/>
                <a:cs typeface="Courier New" charset="0"/>
              </a:rPr>
              <a:t># code</a:t>
            </a:r>
            <a:endParaRPr lang="en-US" sz="2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14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end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15 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  <a:endParaRPr lang="en-US" sz="2400" dirty="0"/>
          </a:p>
        </p:txBody>
      </p:sp>
      <p:sp>
        <p:nvSpPr>
          <p:cNvPr id="4" name="Cloud Callout 3"/>
          <p:cNvSpPr/>
          <p:nvPr/>
        </p:nvSpPr>
        <p:spPr>
          <a:xfrm>
            <a:off x="5178425" y="2705100"/>
            <a:ext cx="3092413" cy="1963738"/>
          </a:xfrm>
          <a:prstGeom prst="cloudCallout">
            <a:avLst>
              <a:gd name="adj1" fmla="val -62039"/>
              <a:gd name="adj2" fmla="val -2198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We added two new methods, but they don’t do anything </a:t>
            </a:r>
            <a:r>
              <a:rPr lang="en-US" sz="20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yet</a:t>
            </a:r>
            <a:endParaRPr lang="en-US" sz="2000" dirty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Cloud Callout 4"/>
          <p:cNvSpPr/>
          <p:nvPr/>
        </p:nvSpPr>
        <p:spPr>
          <a:xfrm>
            <a:off x="5178425" y="3039311"/>
            <a:ext cx="2798132" cy="1963738"/>
          </a:xfrm>
          <a:prstGeom prst="cloudCallout">
            <a:avLst>
              <a:gd name="adj1" fmla="val -62517"/>
              <a:gd name="adj2" fmla="val -37641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Need to implement these two </a:t>
            </a:r>
            <a:r>
              <a:rPr lang="en-US" sz="2000" dirty="0" smtClean="0">
                <a:solidFill>
                  <a:srgbClr val="000000"/>
                </a:solidFill>
              </a:rPr>
              <a:t>methods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Data and Methods: Implementing Methods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Once the details of the Account class are finalized, a programmer can use it without knowing the code</a:t>
            </a:r>
          </a:p>
          <a:p>
            <a:pPr lvl="1"/>
            <a:r>
              <a:rPr lang="en-US" dirty="0" smtClean="0"/>
              <a:t>They only need to know:</a:t>
            </a:r>
          </a:p>
          <a:p>
            <a:pPr lvl="2"/>
            <a:r>
              <a:rPr lang="en-US" dirty="0" smtClean="0">
                <a:ea typeface="ＭＳ Ｐゴシック" charset="-128"/>
              </a:rPr>
              <a:t> Data needed to initialize the class</a:t>
            </a:r>
          </a:p>
          <a:p>
            <a:pPr lvl="2"/>
            <a:r>
              <a:rPr lang="en-US" dirty="0" smtClean="0">
                <a:ea typeface="ＭＳ Ｐゴシック" charset="-128"/>
              </a:rPr>
              <a:t> Data needed for each method in the class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400" decel="5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400" decel="5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400" decel="5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" dur="400" decel="5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Classes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Ruby has built-in classes, but you can create your own</a:t>
            </a:r>
          </a:p>
          <a:p>
            <a:r>
              <a:rPr lang="en-US" dirty="0" smtClean="0"/>
              <a:t>Imagine organizing a database for bank accounts </a:t>
            </a:r>
          </a:p>
          <a:p>
            <a:pPr lvl="1"/>
            <a:r>
              <a:rPr lang="en-US" dirty="0" smtClean="0">
                <a:ea typeface="ＭＳ Ｐゴシック" charset="-128"/>
              </a:rPr>
              <a:t>Create a class describing the properties and behaviors of “all”</a:t>
            </a:r>
            <a:r>
              <a:rPr lang="en-US" altLang="ja-JP" dirty="0" smtClean="0">
                <a:ea typeface="ＭＳ Ｐゴシック" charset="-128"/>
              </a:rPr>
              <a:t> bank accounts</a:t>
            </a:r>
            <a:endParaRPr lang="en-US" dirty="0" smtClean="0">
              <a:ea typeface="ＭＳ Ｐゴシック" charset="-12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</a:t>
            </a:r>
            <a:r>
              <a:rPr lang="en-US" dirty="0" smtClean="0"/>
              <a:t>e </a:t>
            </a:r>
            <a:r>
              <a:rPr lang="en-US" dirty="0" smtClean="0"/>
              <a:t>9.5: Account Version #4 </a:t>
            </a:r>
            <a:endParaRPr lang="en-US" dirty="0"/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38763" y="1482530"/>
            <a:ext cx="9979026" cy="540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	  </a:t>
            </a:r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1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class Account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2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def </a:t>
            </a:r>
            <a:r>
              <a:rPr lang="en-US" sz="2300" dirty="0" err="1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initialize</a:t>
            </a:r>
            <a:r>
              <a:rPr lang="en-US" sz="23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(balance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name, </a:t>
            </a:r>
            <a:r>
              <a:rPr lang="en-US" sz="23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phone_number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3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3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@balance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balance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4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3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@name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name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5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3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sz="2300" dirty="0" err="1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phone_number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3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phone_number</a:t>
            </a:r>
            <a:endParaRPr lang="en-US" sz="23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6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end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7 </a:t>
            </a:r>
            <a:endParaRPr lang="en-US" sz="23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8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def </a:t>
            </a:r>
            <a:r>
              <a:rPr lang="en-US" sz="2300" dirty="0" err="1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deposit</a:t>
            </a:r>
            <a:r>
              <a:rPr lang="en-US" sz="23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(amount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9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3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@balance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+= amount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10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end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11 </a:t>
            </a:r>
            <a:endParaRPr lang="en-US" sz="23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12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def </a:t>
            </a:r>
            <a:r>
              <a:rPr lang="en-US" sz="2300" dirty="0" err="1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withdraw</a:t>
            </a:r>
            <a:r>
              <a:rPr lang="en-US" sz="23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(amount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13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3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@balance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-= amount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14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end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15 </a:t>
            </a:r>
            <a:r>
              <a:rPr lang="en-US" sz="23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  <a:endParaRPr lang="en-US" sz="23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70812" y="6407230"/>
            <a:ext cx="5421083" cy="365125"/>
          </a:xfrm>
        </p:spPr>
        <p:txBody>
          <a:bodyPr/>
          <a:lstStyle/>
          <a:p>
            <a:r>
              <a:rPr lang="da-DK" dirty="0" smtClean="0"/>
              <a:t>(c) 2012 Ophir Frieder et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-379413" y="454025"/>
            <a:ext cx="9979026" cy="6001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	  </a:t>
            </a:r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1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class Account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2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def </a:t>
            </a:r>
            <a:r>
              <a:rPr lang="en-US" sz="2400" dirty="0" err="1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initialize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(balance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name,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phone_number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3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4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@balance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balance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4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4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@name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name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5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4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sz="2400" dirty="0" err="1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phone_number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phone_number</a:t>
            </a:r>
            <a:endParaRPr lang="en-US" sz="2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6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end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7 </a:t>
            </a:r>
            <a:endParaRPr lang="en-US" sz="2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8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def </a:t>
            </a:r>
            <a:r>
              <a:rPr lang="en-US" sz="2400" dirty="0" err="1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deposit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(amount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9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4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@balance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+= amount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10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end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11 </a:t>
            </a:r>
            <a:endParaRPr lang="en-US" sz="2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12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def </a:t>
            </a:r>
            <a:r>
              <a:rPr lang="en-US" sz="2400" dirty="0" err="1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withdraw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(amount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13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4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@balance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-= amount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14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end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15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  <a:endParaRPr lang="en-US" sz="2400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endParaRPr lang="en-US" sz="2400" b="1" dirty="0"/>
          </a:p>
        </p:txBody>
      </p:sp>
      <p:sp>
        <p:nvSpPr>
          <p:cNvPr id="4" name="Cloud Callout 3"/>
          <p:cNvSpPr/>
          <p:nvPr/>
        </p:nvSpPr>
        <p:spPr>
          <a:xfrm>
            <a:off x="5046663" y="2655888"/>
            <a:ext cx="3410037" cy="2688008"/>
          </a:xfrm>
          <a:prstGeom prst="cloudCallout">
            <a:avLst>
              <a:gd name="adj1" fmla="val -63402"/>
              <a:gd name="adj2" fmla="val -27745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Add the value of the parameter passed to the previous 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@balance </a:t>
            </a:r>
            <a:r>
              <a:rPr lang="en-US" sz="2000" dirty="0">
                <a:solidFill>
                  <a:srgbClr val="000000"/>
                </a:solidFill>
              </a:rPr>
              <a:t>and store the </a:t>
            </a:r>
            <a:r>
              <a:rPr lang="en-US" sz="2000" dirty="0" smtClean="0">
                <a:solidFill>
                  <a:srgbClr val="000000"/>
                </a:solidFill>
              </a:rPr>
              <a:t>result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/>
          </p:cNvSpPr>
          <p:nvPr/>
        </p:nvSpPr>
        <p:spPr bwMode="auto">
          <a:xfrm>
            <a:off x="278784" y="351365"/>
            <a:ext cx="8611592" cy="612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charset="-128"/>
                <a:cs typeface="ＭＳ Ｐゴシック" charset="-128"/>
              </a:rPr>
              <a:t>Now, initialize the classes to use these methods: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charset="0"/>
              <a:ea typeface="Courier New" charset="0"/>
              <a:cs typeface="Courier New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irb(main):003:0&gt; require ’account_4.rb’ 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=&gt; true 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irb(main):004:0&gt; </a:t>
            </a: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mary_account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= Account.new(500, "Mary", 8181000000) 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=&gt; #&lt;Account:0x3dfa68 @balance=500, @name="Mary", @</a:t>
            </a: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phone_number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=8181000000&gt; 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irb(main):005:0&gt; mary_account.deposit(200) 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=&gt; 700 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irb(main):006:0&gt; </a:t>
            </a: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mary_account</a:t>
            </a:r>
            <a:endParaRPr kumimoji="0" 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charset="0"/>
              <a:ea typeface="Courier New" charset="0"/>
              <a:cs typeface="Courier New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=&gt; #&lt;Account:0x3dfa68 @balance=700, @name="Mary", @</a:t>
            </a: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phone_number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=8181000000&gt;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472138"/>
            <a:ext cx="5421083" cy="365125"/>
          </a:xfrm>
        </p:spPr>
        <p:txBody>
          <a:bodyPr/>
          <a:lstStyle/>
          <a:p>
            <a:r>
              <a:rPr lang="da-DK" dirty="0" smtClean="0"/>
              <a:t>(c) 2012 Ophir Frieder et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/>
          </p:cNvSpPr>
          <p:nvPr/>
        </p:nvSpPr>
        <p:spPr bwMode="auto">
          <a:xfrm>
            <a:off x="387212" y="530225"/>
            <a:ext cx="8756788" cy="612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5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irb(main):003:0&gt; require ’account_4.rb’ 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5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=&gt; true 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5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irb(main):004:0&gt; </a:t>
            </a:r>
            <a:r>
              <a:rPr kumimoji="0" lang="en-US" sz="25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mary_account</a:t>
            </a:r>
            <a:r>
              <a:rPr kumimoji="0" lang="en-US" sz="25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kumimoji="0" lang="en-US" sz="25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Account.new</a:t>
            </a:r>
            <a:r>
              <a:rPr kumimoji="0" lang="en-US" sz="25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	(500, "Mary", 8181000000) 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5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=&gt; #&lt;Account:0x3dfa68 @balance=500, 	@name="Mary", @</a:t>
            </a:r>
            <a:r>
              <a:rPr kumimoji="0" lang="en-US" sz="25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phone_number</a:t>
            </a:r>
            <a:r>
              <a:rPr kumimoji="0" lang="en-US" sz="25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=8181000000&gt; 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5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irb(main):005:0&gt; mary_account.deposit(200) 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5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=&gt; 700 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5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irb(main):006:0&gt; </a:t>
            </a:r>
            <a:r>
              <a:rPr kumimoji="0" lang="en-US" sz="25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mary_account</a:t>
            </a:r>
            <a:endParaRPr kumimoji="0" lang="en-US" sz="25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5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=&gt; #&lt;Account:0x3dfa68 @balance=700, 	@name="Mary", @</a:t>
            </a:r>
            <a:r>
              <a:rPr kumimoji="0" lang="en-US" sz="25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phone_number</a:t>
            </a:r>
            <a:r>
              <a:rPr kumimoji="0" lang="en-US" sz="25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=8181000000&gt;</a:t>
            </a:r>
            <a:endParaRPr kumimoji="0" lang="en-US" sz="25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Cloud Callout 3"/>
          <p:cNvSpPr/>
          <p:nvPr/>
        </p:nvSpPr>
        <p:spPr>
          <a:xfrm>
            <a:off x="4721225" y="939800"/>
            <a:ext cx="3410217" cy="2160588"/>
          </a:xfrm>
          <a:prstGeom prst="cloudCallout">
            <a:avLst>
              <a:gd name="adj1" fmla="val -53786"/>
              <a:gd name="adj2" fmla="val -43935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dirty="0">
                <a:solidFill>
                  <a:srgbClr val="000000"/>
                </a:solidFill>
                <a:latin typeface="Tw Cen MT"/>
                <a:cs typeface="Tw Cen MT"/>
              </a:rPr>
              <a:t>We import definitions using the </a:t>
            </a:r>
            <a:r>
              <a:rPr lang="en-US" sz="2100" dirty="0">
                <a:solidFill>
                  <a:srgbClr val="000000"/>
                </a:solidFill>
                <a:latin typeface="Courier"/>
                <a:cs typeface="Courier"/>
              </a:rPr>
              <a:t>require</a:t>
            </a:r>
            <a:r>
              <a:rPr lang="en-US" sz="2100" dirty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Tw Cen MT"/>
                <a:cs typeface="Tw Cen MT"/>
              </a:rPr>
              <a:t>command</a:t>
            </a:r>
            <a:endParaRPr lang="en-US" sz="2100" dirty="0">
              <a:solidFill>
                <a:srgbClr val="000000"/>
              </a:solidFill>
              <a:latin typeface="Tw Cen MT"/>
              <a:cs typeface="Tw Cen MT"/>
            </a:endParaRPr>
          </a:p>
        </p:txBody>
      </p:sp>
      <p:sp>
        <p:nvSpPr>
          <p:cNvPr id="5" name="Cloud Callout 4"/>
          <p:cNvSpPr/>
          <p:nvPr/>
        </p:nvSpPr>
        <p:spPr>
          <a:xfrm>
            <a:off x="1679383" y="2129135"/>
            <a:ext cx="3123946" cy="1786890"/>
          </a:xfrm>
          <a:prstGeom prst="cloudCallout">
            <a:avLst>
              <a:gd name="adj1" fmla="val -45591"/>
              <a:gd name="adj2" fmla="val -46085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Tw Cen MT"/>
                <a:ea typeface="ＭＳ Ｐゴシック" charset="-128"/>
                <a:cs typeface="Tw Cen MT"/>
              </a:rPr>
              <a:t>Mary’s account starts with $</a:t>
            </a:r>
            <a:r>
              <a:rPr lang="en-US" sz="2000" dirty="0" smtClean="0">
                <a:solidFill>
                  <a:srgbClr val="000000"/>
                </a:solidFill>
                <a:latin typeface="Tw Cen MT"/>
                <a:ea typeface="ＭＳ Ｐゴシック" charset="-128"/>
                <a:cs typeface="Tw Cen MT"/>
              </a:rPr>
              <a:t>500</a:t>
            </a:r>
            <a:endParaRPr lang="en-US" sz="2000" dirty="0">
              <a:solidFill>
                <a:srgbClr val="000000"/>
              </a:solidFill>
              <a:latin typeface="Tw Cen MT"/>
              <a:ea typeface="ＭＳ Ｐゴシック" charset="-128"/>
              <a:cs typeface="Tw Cen MT"/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4919404" y="3701534"/>
            <a:ext cx="3013217" cy="1802321"/>
          </a:xfrm>
          <a:prstGeom prst="cloudCallout">
            <a:avLst>
              <a:gd name="adj1" fmla="val -58611"/>
              <a:gd name="adj2" fmla="val -5395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Tw Cen MT"/>
                <a:cs typeface="Tw Cen MT"/>
              </a:rPr>
              <a:t>Deposit method adds more money to the </a:t>
            </a:r>
            <a:r>
              <a:rPr lang="en-US" sz="2000" dirty="0" smtClean="0">
                <a:solidFill>
                  <a:srgbClr val="000000"/>
                </a:solidFill>
                <a:latin typeface="Tw Cen MT"/>
                <a:cs typeface="Tw Cen MT"/>
              </a:rPr>
              <a:t>balance</a:t>
            </a:r>
            <a:endParaRPr lang="en-US" sz="2000" dirty="0">
              <a:solidFill>
                <a:srgbClr val="000000"/>
              </a:solidFill>
              <a:latin typeface="Tw Cen MT"/>
              <a:cs typeface="Tw Cen M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Data and Methods: Implementing Methods 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34388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w Cen MT"/>
                <a:ea typeface="ＭＳ Ｐゴシック" charset="-128"/>
                <a:cs typeface="Tw Cen MT"/>
              </a:rPr>
              <a:t>Now, let’s create a method to make the output simple:</a:t>
            </a:r>
          </a:p>
          <a:p>
            <a:endParaRPr lang="en-US" dirty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247815" y="2518835"/>
            <a:ext cx="888983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dirty="0" smtClean="0"/>
              <a:t>Exampl</a:t>
            </a:r>
            <a:r>
              <a:rPr lang="en-US" sz="2400" dirty="0" smtClean="0"/>
              <a:t>e 9.6: Display method</a:t>
            </a:r>
            <a:endParaRPr lang="en-US" sz="2400" dirty="0" smtClean="0">
              <a:solidFill>
                <a:srgbClr val="555555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 smtClean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1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def </a:t>
            </a:r>
            <a:r>
              <a:rPr lang="en-US" sz="2400" dirty="0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display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  <a:endParaRPr lang="en-US" sz="2400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indent="-457200"/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2  puts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"Name: "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sz="24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@name</a:t>
            </a:r>
            <a:endParaRPr lang="en-US" sz="2400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indent="-457200"/>
            <a:r>
              <a:rPr lang="en-US" sz="2400" dirty="0" smtClean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3  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puts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"Phone Number: "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sz="24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sz="2400" dirty="0" err="1" smtClean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phone_number</a:t>
            </a:r>
            <a:r>
              <a:rPr lang="en-US" sz="2400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.to_s</a:t>
            </a:r>
            <a:endParaRPr lang="en-US" sz="2400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indent="-457200"/>
            <a:r>
              <a:rPr lang="en-US" sz="2400" dirty="0" smtClean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4  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puts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"Balance: "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sz="24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sz="2400" dirty="0" err="1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balance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.to_s</a:t>
            </a:r>
            <a:endParaRPr lang="en-US" sz="2400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 smtClean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5 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Data and Methods: Implementing Methods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w Cen MT"/>
                <a:ea typeface="ＭＳ Ｐゴシック" charset="-128"/>
                <a:cs typeface="Tw Cen MT"/>
              </a:rPr>
              <a:t>Let’s use the new display method to output the account data in the objects:</a:t>
            </a:r>
            <a:br>
              <a:rPr lang="en-US" dirty="0" smtClean="0">
                <a:latin typeface="Tw Cen MT"/>
                <a:ea typeface="ＭＳ Ｐゴシック" charset="-128"/>
                <a:cs typeface="Tw Cen MT"/>
              </a:rPr>
            </a:br>
            <a:endParaRPr lang="en-US" dirty="0" smtClean="0">
              <a:latin typeface="Tw Cen MT"/>
              <a:ea typeface="ＭＳ Ｐゴシック" charset="-128"/>
              <a:cs typeface="Tw Cen MT"/>
            </a:endParaRPr>
          </a:p>
          <a:p>
            <a:pPr>
              <a:buNone/>
            </a:pPr>
            <a:r>
              <a:rPr lang="en-US" sz="2300" dirty="0" err="1" smtClean="0">
                <a:latin typeface="Courier New" charset="0"/>
                <a:ea typeface="Courier New" charset="0"/>
                <a:cs typeface="Courier New" charset="0"/>
              </a:rPr>
              <a:t>bob_account</a:t>
            </a:r>
            <a:r>
              <a:rPr lang="en-US" sz="2300" dirty="0" smtClean="0">
                <a:latin typeface="Courier New" charset="0"/>
                <a:ea typeface="Courier New" charset="0"/>
                <a:cs typeface="Courier New" charset="0"/>
              </a:rPr>
              <a:t> = Account.new(500, "Bob", 8181000000) </a:t>
            </a:r>
          </a:p>
          <a:p>
            <a:pPr>
              <a:buNone/>
            </a:pPr>
            <a:r>
              <a:rPr lang="en-US" sz="2300" dirty="0" err="1" smtClean="0">
                <a:latin typeface="Courier New" charset="0"/>
                <a:ea typeface="Courier New" charset="0"/>
                <a:cs typeface="Courier New" charset="0"/>
              </a:rPr>
              <a:t>mary_account</a:t>
            </a:r>
            <a:r>
              <a:rPr lang="en-US" sz="2300" dirty="0" smtClean="0">
                <a:latin typeface="Courier New" charset="0"/>
                <a:ea typeface="Courier New" charset="0"/>
                <a:cs typeface="Courier New" charset="0"/>
              </a:rPr>
              <a:t> = Account.new(500, "Mary", 8881234567) </a:t>
            </a:r>
          </a:p>
          <a:p>
            <a:pPr>
              <a:buNone/>
            </a:pPr>
            <a:r>
              <a:rPr lang="en-US" sz="2300" dirty="0" smtClean="0">
                <a:latin typeface="Courier New" charset="0"/>
                <a:ea typeface="Courier New" charset="0"/>
                <a:cs typeface="Courier New" charset="0"/>
              </a:rPr>
              <a:t>bob_account.withdraw(200) </a:t>
            </a:r>
          </a:p>
          <a:p>
            <a:pPr>
              <a:buNone/>
            </a:pPr>
            <a:r>
              <a:rPr lang="en-US" sz="2300" dirty="0" smtClean="0">
                <a:latin typeface="Courier New" charset="0"/>
                <a:ea typeface="Courier New" charset="0"/>
                <a:cs typeface="Courier New" charset="0"/>
              </a:rPr>
              <a:t>mary_account.deposit(200)</a:t>
            </a:r>
          </a:p>
          <a:p>
            <a:pPr>
              <a:buNone/>
            </a:pPr>
            <a:r>
              <a:rPr lang="en-US" sz="2300" dirty="0" err="1" smtClean="0">
                <a:latin typeface="Courier New" charset="0"/>
                <a:ea typeface="Courier New" charset="0"/>
                <a:cs typeface="Courier New" charset="0"/>
              </a:rPr>
              <a:t>bob_account.display</a:t>
            </a:r>
            <a:r>
              <a:rPr lang="en-US" sz="2300" dirty="0" smtClean="0">
                <a:latin typeface="Courier New" charset="0"/>
                <a:ea typeface="Courier New" charset="0"/>
                <a:cs typeface="Courier New" charset="0"/>
              </a:rPr>
              <a:t>() </a:t>
            </a:r>
          </a:p>
          <a:p>
            <a:pPr>
              <a:buNone/>
            </a:pPr>
            <a:r>
              <a:rPr lang="en-US" sz="2300" dirty="0" err="1" smtClean="0">
                <a:latin typeface="Courier New" charset="0"/>
                <a:ea typeface="Courier New" charset="0"/>
                <a:cs typeface="Courier New" charset="0"/>
              </a:rPr>
              <a:t>mary_account.display</a:t>
            </a:r>
            <a:r>
              <a:rPr lang="en-US" sz="2300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endParaRPr lang="en-US" dirty="0" smtClean="0">
              <a:latin typeface="Tw Cen MT"/>
              <a:ea typeface="ＭＳ Ｐゴシック" charset="-128"/>
              <a:cs typeface="Tw Cen MT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8665" y="6472138"/>
            <a:ext cx="5421083" cy="365125"/>
          </a:xfrm>
        </p:spPr>
        <p:txBody>
          <a:bodyPr/>
          <a:lstStyle/>
          <a:p>
            <a:r>
              <a:rPr lang="da-DK" dirty="0" smtClean="0"/>
              <a:t>(c) 2012 Ophir Frieder et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Data and Methods: Implementing Methods 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w Cen MT"/>
                <a:ea typeface="ＭＳ Ｐゴシック" charset="-128"/>
                <a:cs typeface="Tw Cen MT"/>
              </a:rPr>
              <a:t>We will move money from Bob to Mary’s account: </a:t>
            </a:r>
          </a:p>
          <a:p>
            <a:pPr lvl="1"/>
            <a:r>
              <a:rPr lang="en-US" dirty="0" smtClean="0">
                <a:latin typeface="Tw Cen MT"/>
                <a:cs typeface="Tw Cen MT"/>
              </a:rPr>
              <a:t>Two methods are called: withdraw &amp; deposit </a:t>
            </a:r>
          </a:p>
          <a:p>
            <a:pPr lvl="1"/>
            <a:endParaRPr lang="en-US" dirty="0" smtClean="0">
              <a:latin typeface="Calibri Body" charset="0"/>
            </a:endParaRPr>
          </a:p>
          <a:p>
            <a:pPr>
              <a:buNone/>
            </a:pPr>
            <a:r>
              <a:rPr lang="en-US" sz="2300" dirty="0" err="1" smtClean="0">
                <a:latin typeface="Courier New" charset="0"/>
                <a:ea typeface="Courier New" charset="0"/>
                <a:cs typeface="Courier New" charset="0"/>
              </a:rPr>
              <a:t>bob_account</a:t>
            </a:r>
            <a:r>
              <a:rPr lang="en-US" sz="2300" dirty="0" smtClean="0">
                <a:latin typeface="Courier New" charset="0"/>
                <a:ea typeface="Courier New" charset="0"/>
                <a:cs typeface="Courier New" charset="0"/>
              </a:rPr>
              <a:t> = Account.new(500, "Bob", 8181000000) </a:t>
            </a:r>
          </a:p>
          <a:p>
            <a:pPr>
              <a:buNone/>
            </a:pPr>
            <a:r>
              <a:rPr lang="en-US" sz="2300" dirty="0" err="1" smtClean="0">
                <a:latin typeface="Courier New" charset="0"/>
                <a:ea typeface="Courier New" charset="0"/>
                <a:cs typeface="Courier New" charset="0"/>
              </a:rPr>
              <a:t>mary_account</a:t>
            </a:r>
            <a:r>
              <a:rPr lang="en-US" sz="2300" dirty="0" smtClean="0">
                <a:latin typeface="Courier New" charset="0"/>
                <a:ea typeface="Courier New" charset="0"/>
                <a:cs typeface="Courier New" charset="0"/>
              </a:rPr>
              <a:t> = Account.new(500, "Mary", 8881234567) </a:t>
            </a:r>
          </a:p>
          <a:p>
            <a:pPr>
              <a:buNone/>
            </a:pPr>
            <a:r>
              <a:rPr lang="en-US" sz="2300" dirty="0" smtClean="0">
                <a:latin typeface="Courier New" charset="0"/>
                <a:ea typeface="Courier New" charset="0"/>
                <a:cs typeface="Courier New" charset="0"/>
              </a:rPr>
              <a:t>bob_account.withdraw(200) </a:t>
            </a:r>
          </a:p>
          <a:p>
            <a:pPr>
              <a:buNone/>
            </a:pPr>
            <a:r>
              <a:rPr lang="en-US" sz="2300" dirty="0" smtClean="0">
                <a:latin typeface="Courier New" charset="0"/>
                <a:ea typeface="Courier New" charset="0"/>
                <a:cs typeface="Courier New" charset="0"/>
              </a:rPr>
              <a:t>mary_account.deposit(200)</a:t>
            </a:r>
          </a:p>
          <a:p>
            <a:pPr>
              <a:buNone/>
            </a:pPr>
            <a:r>
              <a:rPr lang="en-US" sz="2300" dirty="0" err="1" smtClean="0">
                <a:latin typeface="Courier New" charset="0"/>
                <a:ea typeface="Courier New" charset="0"/>
                <a:cs typeface="Courier New" charset="0"/>
              </a:rPr>
              <a:t>bob_account.display</a:t>
            </a:r>
            <a:r>
              <a:rPr lang="en-US" sz="2300" dirty="0" smtClean="0">
                <a:latin typeface="Courier New" charset="0"/>
                <a:ea typeface="Courier New" charset="0"/>
                <a:cs typeface="Courier New" charset="0"/>
              </a:rPr>
              <a:t>() </a:t>
            </a:r>
          </a:p>
          <a:p>
            <a:pPr>
              <a:buNone/>
            </a:pPr>
            <a:r>
              <a:rPr lang="en-US" sz="2300" dirty="0" err="1" smtClean="0">
                <a:latin typeface="Courier New" charset="0"/>
                <a:ea typeface="Courier New" charset="0"/>
                <a:cs typeface="Courier New" charset="0"/>
              </a:rPr>
              <a:t>mary_account.display</a:t>
            </a:r>
            <a:r>
              <a:rPr lang="en-US" sz="2300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8665" y="6453477"/>
            <a:ext cx="5421083" cy="365125"/>
          </a:xfrm>
        </p:spPr>
        <p:txBody>
          <a:bodyPr/>
          <a:lstStyle/>
          <a:p>
            <a:r>
              <a:rPr lang="da-DK" dirty="0" smtClean="0"/>
              <a:t>(c) 2012 Ophir Frieder et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Data and Methods: Implementing Methods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62200" y="1752599"/>
            <a:ext cx="6400800" cy="4892419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We could make a method that does both at the same time, b</a:t>
            </a:r>
            <a:r>
              <a:rPr lang="en-US" dirty="0" smtClean="0"/>
              <a:t>ut this would mean the method calls </a:t>
            </a:r>
            <a:r>
              <a:rPr lang="en-US" b="1" dirty="0" smtClean="0"/>
              <a:t>two different instances (objects)</a:t>
            </a:r>
            <a:r>
              <a:rPr lang="en-US" dirty="0" smtClean="0"/>
              <a:t> of the same class</a:t>
            </a:r>
          </a:p>
          <a:p>
            <a:r>
              <a:rPr lang="en-US" dirty="0" smtClean="0"/>
              <a:t>A method can call multiple different instances of the same class by </a:t>
            </a:r>
            <a:r>
              <a:rPr lang="en-US" b="1" dirty="0" smtClean="0"/>
              <a:t>passing objects as parameters</a:t>
            </a:r>
            <a:r>
              <a:rPr lang="en-US" dirty="0" smtClean="0"/>
              <a:t> into the method</a:t>
            </a:r>
          </a:p>
          <a:p>
            <a:pPr lvl="1"/>
            <a:r>
              <a:rPr lang="en-US" dirty="0" smtClean="0"/>
              <a:t>In our case, we need two instances of the same class, so we will transfer one as a parameter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023" y="6397494"/>
            <a:ext cx="2727646" cy="365125"/>
          </a:xfrm>
        </p:spPr>
        <p:txBody>
          <a:bodyPr/>
          <a:lstStyle/>
          <a:p>
            <a:r>
              <a:rPr lang="da-DK" dirty="0" smtClean="0"/>
              <a:t>(c) 2012 Ophir Frieder et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</a:t>
            </a:r>
            <a:r>
              <a:rPr lang="en-US" dirty="0" smtClean="0"/>
              <a:t>e </a:t>
            </a:r>
            <a:r>
              <a:rPr lang="en-US" dirty="0" smtClean="0"/>
              <a:t>9.7: Transfer Method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How to pass in the object: </a:t>
            </a:r>
            <a:endParaRPr lang="en-US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466725" y="2256370"/>
            <a:ext cx="822801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	  </a:t>
            </a:r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1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def </a:t>
            </a:r>
            <a:r>
              <a:rPr lang="en-US" sz="2400" dirty="0" err="1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transfer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(amount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target_account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2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4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@balance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-= amount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3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target_account.</a:t>
            </a:r>
            <a:r>
              <a:rPr lang="en-US" sz="2400" dirty="0" err="1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deposit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(amount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4 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299042" y="4042764"/>
            <a:ext cx="559091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700" dirty="0" smtClean="0">
                <a:ea typeface="ＭＳ Ｐゴシック" charset="-128"/>
                <a:cs typeface="ＭＳ Ｐゴシック" charset="-128"/>
              </a:rPr>
              <a:t>None of our defined methods returned a value to the invoking statement. </a:t>
            </a:r>
            <a:r>
              <a:rPr lang="en-US" sz="2700" dirty="0" smtClean="0"/>
              <a:t>To obtain this value, a method must be defined that returns a value.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6672" y="6453477"/>
            <a:ext cx="2731641" cy="365125"/>
          </a:xfrm>
        </p:spPr>
        <p:txBody>
          <a:bodyPr/>
          <a:lstStyle/>
          <a:p>
            <a:r>
              <a:rPr lang="da-DK" dirty="0" smtClean="0"/>
              <a:t>(c) 2012 Ophir Frieder et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</a:t>
            </a:r>
            <a:r>
              <a:rPr lang="en-US" dirty="0" smtClean="0"/>
              <a:t>e </a:t>
            </a:r>
            <a:r>
              <a:rPr lang="en-US" dirty="0" smtClean="0"/>
              <a:t>9.8: Status Method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implementation for our method: </a:t>
            </a:r>
            <a:endParaRPr lang="en-US" dirty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27038" y="2304723"/>
            <a:ext cx="8423275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7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1 </a:t>
            </a:r>
            <a:r>
              <a:rPr lang="en-US" sz="2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def status</a:t>
            </a:r>
          </a:p>
          <a:p>
            <a:r>
              <a:rPr lang="en-US" sz="27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2 </a:t>
            </a:r>
            <a:r>
              <a:rPr lang="en-US" sz="2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return </a:t>
            </a:r>
            <a:r>
              <a:rPr lang="en-US" sz="27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@balance</a:t>
            </a:r>
            <a:endParaRPr lang="en-US" sz="27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7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3 </a:t>
            </a:r>
            <a:r>
              <a:rPr lang="en-US" sz="27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  <a:endParaRPr lang="en-US" sz="2700" dirty="0"/>
          </a:p>
        </p:txBody>
      </p:sp>
      <p:sp>
        <p:nvSpPr>
          <p:cNvPr id="5" name="TextBox 4"/>
          <p:cNvSpPr txBox="1"/>
          <p:nvPr/>
        </p:nvSpPr>
        <p:spPr>
          <a:xfrm>
            <a:off x="3314110" y="3794929"/>
            <a:ext cx="5451938" cy="229293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 smtClean="0">
                <a:ea typeface="ＭＳ Ｐゴシック" charset="-128"/>
                <a:cs typeface="ＭＳ Ｐゴシック" charset="-128"/>
              </a:rPr>
              <a:t>The return construct returns the value of </a:t>
            </a:r>
            <a:r>
              <a:rPr lang="en-US" sz="2500" dirty="0" smtClean="0">
                <a:latin typeface="Courier New"/>
                <a:ea typeface="ＭＳ Ｐゴシック" charset="-128"/>
                <a:cs typeface="Courier New"/>
              </a:rPr>
              <a:t>@balance </a:t>
            </a:r>
            <a:r>
              <a:rPr lang="en-US" sz="2500" dirty="0" smtClean="0">
                <a:ea typeface="ＭＳ Ｐゴシック" charset="-128"/>
                <a:cs typeface="ＭＳ Ｐゴシック" charset="-128"/>
              </a:rPr>
              <a:t>to the invoking statement. Because there is no local overriding parameter called </a:t>
            </a:r>
            <a:r>
              <a:rPr lang="en-US" sz="2500" dirty="0" smtClean="0">
                <a:latin typeface="Courier New"/>
                <a:ea typeface="ＭＳ Ｐゴシック" charset="-128"/>
                <a:cs typeface="Courier New"/>
              </a:rPr>
              <a:t>@balance</a:t>
            </a:r>
            <a:r>
              <a:rPr lang="en-US" sz="2500" dirty="0" smtClean="0">
                <a:ea typeface="ＭＳ Ｐゴシック" charset="-128"/>
                <a:cs typeface="ＭＳ Ｐゴシック" charset="-128"/>
              </a:rPr>
              <a:t>, the global value for </a:t>
            </a:r>
            <a:r>
              <a:rPr lang="en-US" sz="2500" dirty="0" smtClean="0">
                <a:latin typeface="Courier New"/>
                <a:ea typeface="ＭＳ Ｐゴシック" charset="-128"/>
                <a:cs typeface="Courier New"/>
              </a:rPr>
              <a:t>@balance </a:t>
            </a:r>
            <a:r>
              <a:rPr lang="en-US" sz="2500" dirty="0" smtClean="0">
                <a:ea typeface="ＭＳ Ｐゴシック" charset="-128"/>
                <a:cs typeface="ＭＳ Ｐゴシック" charset="-128"/>
              </a:rPr>
              <a:t>is accessed. 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9062" y="6434816"/>
            <a:ext cx="2716573" cy="365125"/>
          </a:xfrm>
        </p:spPr>
        <p:txBody>
          <a:bodyPr/>
          <a:lstStyle/>
          <a:p>
            <a:r>
              <a:rPr lang="da-DK" dirty="0" smtClean="0"/>
              <a:t>(c) 2012 Ophir Frieder et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Classes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The next example shows you how to </a:t>
            </a:r>
            <a:r>
              <a:rPr lang="en-US" b="1" dirty="0" smtClean="0">
                <a:ea typeface="ＭＳ Ｐゴシック" charset="-128"/>
                <a:cs typeface="ＭＳ Ｐゴシック" charset="-128"/>
              </a:rPr>
              <a:t>define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your own class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This is the way you </a:t>
            </a:r>
            <a:r>
              <a:rPr lang="en-US" b="1" dirty="0" smtClean="0">
                <a:ea typeface="ＭＳ Ｐゴシック" charset="-128"/>
                <a:cs typeface="ＭＳ Ｐゴシック" charset="-128"/>
              </a:rPr>
              <a:t>create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a new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51054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Classes can be created by a </a:t>
            </a:r>
            <a:r>
              <a:rPr lang="en-US" b="1" dirty="0" smtClean="0">
                <a:ea typeface="ＭＳ Ｐゴシック" charset="-128"/>
                <a:cs typeface="ＭＳ Ｐゴシック" charset="-128"/>
              </a:rPr>
              <a:t>definition process </a:t>
            </a:r>
            <a:r>
              <a:rPr lang="en-US" dirty="0" smtClean="0"/>
              <a:t>via the </a:t>
            </a:r>
            <a:r>
              <a:rPr lang="en-US" b="1" dirty="0" smtClean="0"/>
              <a:t>constructor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Classes are meant to </a:t>
            </a:r>
            <a:r>
              <a:rPr lang="en-US" b="1" dirty="0" smtClean="0">
                <a:ea typeface="ＭＳ Ｐゴシック" charset="-128"/>
                <a:cs typeface="ＭＳ Ｐゴシック" charset="-128"/>
              </a:rPr>
              <a:t>group data and method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s together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The process of instantiating objects creates </a:t>
            </a:r>
            <a:r>
              <a:rPr lang="en-US" b="1" dirty="0" smtClean="0">
                <a:ea typeface="ＭＳ Ｐゴシック" charset="-128"/>
                <a:cs typeface="ＭＳ Ｐゴシック" charset="-128"/>
              </a:rPr>
              <a:t>compartmentalized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objects</a:t>
            </a:r>
            <a:r>
              <a:rPr lang="en-US" b="1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with their data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Once an object has been created, it abstracts the details </a:t>
            </a:r>
            <a:r>
              <a:rPr lang="en-US" b="1" dirty="0" smtClean="0">
                <a:ea typeface="ＭＳ Ｐゴシック" charset="-128"/>
                <a:cs typeface="ＭＳ Ｐゴシック" charset="-128"/>
              </a:rPr>
              <a:t>away from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the program that uses it</a:t>
            </a:r>
          </a:p>
          <a:p>
            <a:pPr lvl="1"/>
            <a:r>
              <a:rPr lang="en-US" dirty="0" smtClean="0"/>
              <a:t>You can use an object without seeing the details of that object directly </a:t>
            </a:r>
          </a:p>
          <a:p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9029" y="6411287"/>
            <a:ext cx="2336614" cy="365125"/>
          </a:xfrm>
        </p:spPr>
        <p:txBody>
          <a:bodyPr/>
          <a:lstStyle/>
          <a:p>
            <a:r>
              <a:rPr lang="da-DK" dirty="0" smtClean="0"/>
              <a:t>(c) 2012 Ophir Frieder et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</a:t>
            </a:r>
            <a:r>
              <a:rPr lang="en-US" dirty="0" smtClean="0"/>
              <a:t>e </a:t>
            </a:r>
            <a:r>
              <a:rPr lang="en-US" dirty="0" smtClean="0"/>
              <a:t>9.1: Class Definition Syntax</a:t>
            </a:r>
            <a:endParaRPr lang="en-US" dirty="0"/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264260" y="1517975"/>
            <a:ext cx="8420100" cy="5262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100" dirty="0" smtClean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1 </a:t>
            </a:r>
            <a:r>
              <a:rPr lang="en-US" sz="21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sz="21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Classname</a:t>
            </a:r>
            <a:endParaRPr lang="en-US" sz="21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1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2 </a:t>
            </a:r>
            <a:r>
              <a:rPr lang="en-US" sz="21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def </a:t>
            </a:r>
            <a:r>
              <a:rPr lang="en-US" sz="2100" dirty="0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initialize</a:t>
            </a:r>
            <a:r>
              <a:rPr lang="en-US" sz="21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(var1, var2, ..., </a:t>
            </a:r>
            <a:r>
              <a:rPr lang="en-US" sz="21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varn</a:t>
            </a:r>
            <a:r>
              <a:rPr lang="en-US" sz="21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1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3 </a:t>
            </a:r>
            <a:r>
              <a:rPr lang="en-US" sz="21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1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@variable_1</a:t>
            </a:r>
            <a:r>
              <a:rPr lang="en-US" sz="21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var1</a:t>
            </a:r>
          </a:p>
          <a:p>
            <a:r>
              <a:rPr lang="en-US" sz="21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4 </a:t>
            </a:r>
            <a:r>
              <a:rPr lang="en-US" sz="21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1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@variable_2</a:t>
            </a:r>
            <a:r>
              <a:rPr lang="en-US" sz="21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var2</a:t>
            </a:r>
          </a:p>
          <a:p>
            <a:r>
              <a:rPr lang="en-US" sz="21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5 </a:t>
            </a:r>
            <a:r>
              <a:rPr lang="en-US" sz="21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...</a:t>
            </a:r>
          </a:p>
          <a:p>
            <a:r>
              <a:rPr lang="en-US" sz="21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6 </a:t>
            </a:r>
            <a:r>
              <a:rPr lang="en-US" sz="21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1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sz="2100" dirty="0" err="1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variable_n</a:t>
            </a:r>
            <a:r>
              <a:rPr lang="en-US" sz="21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1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varn</a:t>
            </a:r>
            <a:endParaRPr lang="en-US" sz="21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1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7 </a:t>
            </a:r>
            <a:r>
              <a:rPr lang="en-US" sz="21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end</a:t>
            </a:r>
          </a:p>
          <a:p>
            <a:r>
              <a:rPr lang="en-US" sz="21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8 </a:t>
            </a:r>
            <a:endParaRPr lang="en-US" sz="21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1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9 </a:t>
            </a:r>
            <a:r>
              <a:rPr lang="en-US" sz="21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def method_1</a:t>
            </a:r>
          </a:p>
          <a:p>
            <a:r>
              <a:rPr lang="en-US" sz="21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10 </a:t>
            </a:r>
            <a:r>
              <a:rPr lang="en-US" sz="21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100" i="1" dirty="0">
                <a:solidFill>
                  <a:srgbClr val="848183"/>
                </a:solidFill>
                <a:latin typeface="Courier New" charset="0"/>
                <a:ea typeface="Courier New" charset="0"/>
                <a:cs typeface="Courier New" charset="0"/>
              </a:rPr>
              <a:t># code</a:t>
            </a:r>
            <a:endParaRPr lang="en-US" sz="21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1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11 </a:t>
            </a:r>
            <a:r>
              <a:rPr lang="en-US" sz="21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end</a:t>
            </a:r>
          </a:p>
          <a:p>
            <a:r>
              <a:rPr lang="en-US" sz="21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12 </a:t>
            </a:r>
            <a:endParaRPr lang="en-US" sz="21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1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13 </a:t>
            </a:r>
            <a:r>
              <a:rPr lang="en-US" sz="21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def method_2</a:t>
            </a:r>
          </a:p>
          <a:p>
            <a:r>
              <a:rPr lang="en-US" sz="21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14 </a:t>
            </a:r>
            <a:r>
              <a:rPr lang="en-US" sz="21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100" i="1" dirty="0">
                <a:solidFill>
                  <a:srgbClr val="848183"/>
                </a:solidFill>
                <a:latin typeface="Courier New" charset="0"/>
                <a:ea typeface="Courier New" charset="0"/>
                <a:cs typeface="Courier New" charset="0"/>
              </a:rPr>
              <a:t># code</a:t>
            </a:r>
            <a:endParaRPr lang="en-US" sz="21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1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15 </a:t>
            </a:r>
            <a:r>
              <a:rPr lang="en-US" sz="21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end</a:t>
            </a:r>
          </a:p>
          <a:p>
            <a:r>
              <a:rPr lang="en-US" sz="21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16 </a:t>
            </a:r>
            <a:r>
              <a:rPr lang="en-US" sz="21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  <a:endParaRPr lang="en-US" sz="2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14021" y="6416155"/>
            <a:ext cx="5421083" cy="365125"/>
          </a:xfrm>
        </p:spPr>
        <p:txBody>
          <a:bodyPr/>
          <a:lstStyle/>
          <a:p>
            <a:r>
              <a:rPr lang="da-DK" dirty="0" smtClean="0"/>
              <a:t>(c) 2012 Ophir Frieder et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357188" y="388938"/>
            <a:ext cx="8420100" cy="6370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	  </a:t>
            </a:r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1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Classname</a:t>
            </a:r>
            <a:endParaRPr lang="en-US" sz="2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2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def </a:t>
            </a:r>
            <a:r>
              <a:rPr lang="en-US" sz="2400" dirty="0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initialize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(var1, var2, ...,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varn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3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4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@variable_1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var1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4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4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@variable_2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var2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5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...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6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4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sz="2400" dirty="0" err="1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variable_n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varn</a:t>
            </a:r>
            <a:endParaRPr lang="en-US" sz="2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7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end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8 </a:t>
            </a:r>
            <a:endParaRPr lang="en-US" sz="2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9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def method_1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10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400" i="1" dirty="0">
                <a:solidFill>
                  <a:srgbClr val="848183"/>
                </a:solidFill>
                <a:latin typeface="Courier New" charset="0"/>
                <a:ea typeface="Courier New" charset="0"/>
                <a:cs typeface="Courier New" charset="0"/>
              </a:rPr>
              <a:t># code</a:t>
            </a:r>
            <a:endParaRPr lang="en-US" sz="2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11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end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12 </a:t>
            </a:r>
            <a:endParaRPr lang="en-US" sz="2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13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def method_2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14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400" i="1" dirty="0">
                <a:solidFill>
                  <a:srgbClr val="848183"/>
                </a:solidFill>
                <a:latin typeface="Courier New" charset="0"/>
                <a:ea typeface="Courier New" charset="0"/>
                <a:cs typeface="Courier New" charset="0"/>
              </a:rPr>
              <a:t># code</a:t>
            </a:r>
            <a:endParaRPr lang="en-US" sz="2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15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end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16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  <a:endParaRPr lang="en-US" sz="2400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endParaRPr lang="en-US" sz="2400" b="1" dirty="0"/>
          </a:p>
        </p:txBody>
      </p:sp>
      <p:sp>
        <p:nvSpPr>
          <p:cNvPr id="4" name="Cloud Callout 3"/>
          <p:cNvSpPr/>
          <p:nvPr/>
        </p:nvSpPr>
        <p:spPr>
          <a:xfrm>
            <a:off x="4964113" y="131763"/>
            <a:ext cx="3282950" cy="1912937"/>
          </a:xfrm>
          <a:prstGeom prst="cloudCallout">
            <a:avLst>
              <a:gd name="adj1" fmla="val -62039"/>
              <a:gd name="adj2" fmla="val -2198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To define a class, </a:t>
            </a:r>
            <a:r>
              <a:rPr lang="en-US" sz="2000" dirty="0">
                <a:solidFill>
                  <a:srgbClr val="000000"/>
                </a:solidFill>
              </a:rPr>
              <a:t>use the </a:t>
            </a:r>
            <a:r>
              <a:rPr lang="en-US" sz="2000" b="1" dirty="0">
                <a:solidFill>
                  <a:srgbClr val="000000"/>
                </a:solidFill>
              </a:rPr>
              <a:t>class keyword </a:t>
            </a:r>
            <a:r>
              <a:rPr lang="en-US" sz="2000" dirty="0">
                <a:solidFill>
                  <a:srgbClr val="000000"/>
                </a:solidFill>
              </a:rPr>
              <a:t>followed by a </a:t>
            </a:r>
            <a:r>
              <a:rPr lang="en-US" sz="2000" b="1" dirty="0" smtClean="0">
                <a:solidFill>
                  <a:srgbClr val="000000"/>
                </a:solidFill>
              </a:rPr>
              <a:t>name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4535488" y="2955370"/>
            <a:ext cx="3629025" cy="2176462"/>
          </a:xfrm>
          <a:prstGeom prst="cloudCallout">
            <a:avLst>
              <a:gd name="adj1" fmla="val -62039"/>
              <a:gd name="adj2" fmla="val -2198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i="1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def</a:t>
            </a:r>
            <a:r>
              <a:rPr lang="en-US" sz="2000" b="1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defines new activities (called methods) that may be </a:t>
            </a:r>
            <a:r>
              <a:rPr lang="en-US" sz="20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performed</a:t>
            </a:r>
            <a:endParaRPr lang="en-US" sz="2000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4697672" y="1504356"/>
            <a:ext cx="3906921" cy="2201622"/>
          </a:xfrm>
          <a:prstGeom prst="cloudCallout">
            <a:avLst>
              <a:gd name="adj1" fmla="val -62039"/>
              <a:gd name="adj2" fmla="val -2198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Also used to define the special method </a:t>
            </a:r>
            <a:r>
              <a:rPr lang="en-US" sz="2000" b="1" i="1" dirty="0">
                <a:solidFill>
                  <a:srgbClr val="000000"/>
                </a:solidFill>
              </a:rPr>
              <a:t>initialize</a:t>
            </a:r>
            <a:r>
              <a:rPr lang="en-US" sz="2000" dirty="0">
                <a:solidFill>
                  <a:srgbClr val="000000"/>
                </a:solidFill>
              </a:rPr>
              <a:t> which is called every time a new instance is </a:t>
            </a:r>
            <a:r>
              <a:rPr lang="en-US" sz="2000" dirty="0" smtClean="0">
                <a:solidFill>
                  <a:srgbClr val="000000"/>
                </a:solidFill>
              </a:rPr>
              <a:t>created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9" name="Cloud Callout 8"/>
          <p:cNvSpPr/>
          <p:nvPr/>
        </p:nvSpPr>
        <p:spPr>
          <a:xfrm>
            <a:off x="5176094" y="1617584"/>
            <a:ext cx="3727450" cy="1962150"/>
          </a:xfrm>
          <a:prstGeom prst="cloudCallout">
            <a:avLst>
              <a:gd name="adj1" fmla="val -62039"/>
              <a:gd name="adj2" fmla="val -2198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All classes have this special method, which is called a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</a:rPr>
              <a:t>constructor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614021" y="6416155"/>
            <a:ext cx="5421083" cy="365125"/>
          </a:xfrm>
        </p:spPr>
        <p:txBody>
          <a:bodyPr/>
          <a:lstStyle/>
          <a:p>
            <a:r>
              <a:rPr lang="da-DK" dirty="0" smtClean="0"/>
              <a:t>(c) 2012 Ophir Frieder et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Definition: </a:t>
            </a:r>
            <a:r>
              <a:rPr lang="en-US" dirty="0" smtClean="0"/>
              <a:t>Exampl</a:t>
            </a:r>
            <a:r>
              <a:rPr lang="en-US" dirty="0" smtClean="0"/>
              <a:t>e </a:t>
            </a:r>
            <a:r>
              <a:rPr lang="en-US" dirty="0" smtClean="0"/>
              <a:t>9.2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We will explain </a:t>
            </a:r>
            <a:r>
              <a:rPr lang="en-US" b="1" dirty="0" smtClean="0">
                <a:ea typeface="ＭＳ Ｐゴシック" charset="-128"/>
                <a:cs typeface="ＭＳ Ｐゴシック" charset="-128"/>
              </a:rPr>
              <a:t>class generation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and </a:t>
            </a:r>
            <a:r>
              <a:rPr lang="en-US" b="1" dirty="0" smtClean="0">
                <a:ea typeface="ＭＳ Ｐゴシック" charset="-128"/>
                <a:cs typeface="ＭＳ Ｐゴシック" charset="-128"/>
              </a:rPr>
              <a:t>object </a:t>
            </a:r>
            <a:r>
              <a:rPr lang="en-US" b="1" dirty="0" err="1" smtClean="0">
                <a:ea typeface="ＭＳ Ｐゴシック" charset="-128"/>
                <a:cs typeface="ＭＳ Ｐゴシック" charset="-128"/>
              </a:rPr>
              <a:t>instantiation(s</a:t>
            </a:r>
            <a:r>
              <a:rPr lang="en-US" b="1" dirty="0" smtClean="0">
                <a:ea typeface="ＭＳ Ｐゴシック" charset="-128"/>
                <a:cs typeface="ＭＳ Ｐゴシック" charset="-128"/>
              </a:rPr>
              <a:t>)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using an example of a bank account management system 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First, create a Class called </a:t>
            </a:r>
            <a:r>
              <a:rPr lang="en-US" b="1" dirty="0" smtClean="0">
                <a:ea typeface="ＭＳ Ｐゴシック" charset="-128"/>
                <a:cs typeface="ＭＳ Ｐゴシック" charset="-128"/>
              </a:rPr>
              <a:t>Account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</a:t>
            </a:r>
          </a:p>
          <a:p>
            <a:pPr lvl="1"/>
            <a:r>
              <a:rPr lang="en-US" dirty="0" smtClean="0">
                <a:ea typeface="ＭＳ Ｐゴシック" charset="-128"/>
                <a:cs typeface="ＭＳ Ｐゴシック" charset="-128"/>
              </a:rPr>
              <a:t>Note the Capital letter!! </a:t>
            </a:r>
          </a:p>
          <a:p>
            <a:endParaRPr lang="en-US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278592" y="4275889"/>
            <a:ext cx="809148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Exampl</a:t>
            </a:r>
            <a:r>
              <a:rPr lang="en-US" sz="2400" dirty="0" smtClean="0"/>
              <a:t>e </a:t>
            </a:r>
            <a:r>
              <a:rPr lang="en-US" sz="2400" dirty="0" smtClean="0"/>
              <a:t>9.2: Account Version #1</a:t>
            </a:r>
            <a:r>
              <a:rPr lang="en-US" sz="2400" b="1" dirty="0" smtClean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dirty="0" smtClean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</a:p>
          <a:p>
            <a:r>
              <a:rPr lang="en-US" sz="2400" dirty="0" smtClean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	 1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class Account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2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def </a:t>
            </a:r>
            <a:r>
              <a:rPr lang="en-US" sz="2400" dirty="0" err="1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initialize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(balance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3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4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@balance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balance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4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end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5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  <a:endParaRPr lang="en-US" sz="2400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endParaRPr lang="en-US" sz="2400" dirty="0" smtClean="0"/>
          </a:p>
          <a:p>
            <a:endParaRPr lang="en-US" sz="2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14021" y="6434816"/>
            <a:ext cx="5421083" cy="365125"/>
          </a:xfrm>
        </p:spPr>
        <p:txBody>
          <a:bodyPr/>
          <a:lstStyle/>
          <a:p>
            <a:r>
              <a:rPr lang="da-DK" dirty="0" smtClean="0"/>
              <a:t>(c) 2012 Ophir Frieder et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Definition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The variables inside the parenthesis after initialize are the </a:t>
            </a:r>
            <a:r>
              <a:rPr lang="en-US" b="1" dirty="0" smtClean="0">
                <a:ea typeface="ＭＳ Ｐゴシック" charset="-128"/>
                <a:cs typeface="ＭＳ Ｐゴシック" charset="-128"/>
              </a:rPr>
              <a:t>parameters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that are assigned when instantiating an object</a:t>
            </a: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612608" y="3265872"/>
            <a:ext cx="809148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dirty="0" smtClean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1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class Account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2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def </a:t>
            </a:r>
            <a:r>
              <a:rPr lang="en-US" sz="2400" dirty="0" err="1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initialize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(balance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3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4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@balance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balance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4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end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5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  <a:endParaRPr lang="en-US" sz="2400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endParaRPr lang="en-US" sz="2400" dirty="0" smtClean="0"/>
          </a:p>
          <a:p>
            <a:endParaRPr lang="en-US" sz="2400" b="1" dirty="0"/>
          </a:p>
        </p:txBody>
      </p:sp>
      <p:sp>
        <p:nvSpPr>
          <p:cNvPr id="6" name="Right Bracket 5"/>
          <p:cNvSpPr/>
          <p:nvPr/>
        </p:nvSpPr>
        <p:spPr>
          <a:xfrm>
            <a:off x="6155392" y="3641187"/>
            <a:ext cx="272133" cy="1192132"/>
          </a:xfrm>
          <a:prstGeom prst="rightBracket">
            <a:avLst/>
          </a:prstGeom>
          <a:ln w="38100" cap="flat" cmpd="sng" algn="ctr">
            <a:solidFill>
              <a:srgbClr val="C32D2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79361" y="3965135"/>
            <a:ext cx="18660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solidFill>
                  <a:srgbClr val="C32D2E"/>
                </a:solidFill>
              </a:rPr>
              <a:t>constructor</a:t>
            </a:r>
            <a:r>
              <a:rPr lang="en-US" sz="2700" dirty="0" smtClean="0"/>
              <a:t> </a:t>
            </a:r>
            <a:endParaRPr lang="en-US" sz="2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an Instantiation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An object will have a variable called “</a:t>
            </a:r>
            <a:r>
              <a:rPr lang="en-US" b="1" dirty="0" smtClean="0">
                <a:ea typeface="ＭＳ Ｐゴシック" charset="-128"/>
                <a:cs typeface="ＭＳ Ｐゴシック" charset="-128"/>
              </a:rPr>
              <a:t>b</a:t>
            </a:r>
            <a:r>
              <a:rPr lang="en-US" altLang="ja-JP" b="1" dirty="0" smtClean="0">
                <a:ea typeface="ＭＳ Ｐゴシック" charset="-128"/>
                <a:cs typeface="ＭＳ Ｐゴシック" charset="-128"/>
              </a:rPr>
              <a:t>alance</a:t>
            </a:r>
            <a:r>
              <a:rPr lang="en-US" altLang="ja-JP" dirty="0" smtClean="0">
                <a:ea typeface="ＭＳ Ｐゴシック" charset="-128"/>
                <a:cs typeface="ＭＳ Ｐゴシック" charset="-128"/>
              </a:rPr>
              <a:t>” with an </a:t>
            </a:r>
            <a:r>
              <a:rPr lang="en-US" altLang="ja-JP" b="1" dirty="0" smtClean="0">
                <a:ea typeface="ＭＳ Ｐゴシック" charset="-128"/>
                <a:cs typeface="ＭＳ Ｐゴシック" charset="-128"/>
              </a:rPr>
              <a:t>initial value </a:t>
            </a:r>
            <a:r>
              <a:rPr lang="en-US" altLang="ja-JP" dirty="0" smtClean="0">
                <a:ea typeface="ＭＳ Ｐゴシック" charset="-128"/>
                <a:cs typeface="ＭＳ Ｐゴシック" charset="-128"/>
              </a:rPr>
              <a:t>which you have to assign using a parameter</a:t>
            </a:r>
            <a:endParaRPr lang="en-US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657225" y="3195638"/>
            <a:ext cx="809148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	  1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class Account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2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def </a:t>
            </a:r>
            <a:r>
              <a:rPr lang="en-US" sz="2400" dirty="0" err="1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initialize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(balance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3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4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@balance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balance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4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end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5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  <a:endParaRPr lang="en-US" sz="2400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endParaRPr lang="en-US" sz="2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Instantiation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The special character, @, is used to indicate that it is a parameter available to all methods of the class that are used by the object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Variables starting with @ are called</a:t>
            </a:r>
            <a:r>
              <a:rPr lang="en-US" b="1" dirty="0" smtClean="0">
                <a:ea typeface="ＭＳ Ｐゴシック" charset="-128"/>
                <a:cs typeface="ＭＳ Ｐゴシック" charset="-128"/>
              </a:rPr>
              <a:t> Instance   Variables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</a:t>
            </a:r>
          </a:p>
          <a:p>
            <a:pPr lvl="1"/>
            <a:r>
              <a:rPr lang="en-US" dirty="0" smtClean="0">
                <a:ea typeface="ＭＳ Ｐゴシック" charset="-128"/>
                <a:cs typeface="ＭＳ Ｐゴシック" charset="-128"/>
              </a:rPr>
              <a:t>They are available to ALL methods within the class</a:t>
            </a:r>
          </a:p>
          <a:p>
            <a:endParaRPr lang="en-US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657225" y="4621640"/>
            <a:ext cx="809148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	  1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class Account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2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def </a:t>
            </a:r>
            <a:r>
              <a:rPr lang="en-US" sz="2400" dirty="0" err="1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initialize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(balance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3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4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@balance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balance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4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end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5 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95360" y="6416155"/>
            <a:ext cx="5421083" cy="365125"/>
          </a:xfrm>
        </p:spPr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TS010352479.potx</Template>
  <TotalTime>140</TotalTime>
  <Words>1271</Words>
  <Application>Microsoft Office PowerPoint</Application>
  <PresentationFormat>On-screen Show (4:3)</PresentationFormat>
  <Paragraphs>299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Student presentation</vt:lpstr>
      <vt:lpstr>Chapter 9 Defining Classes &amp; Creating Objects </vt:lpstr>
      <vt:lpstr>Creating Classes </vt:lpstr>
      <vt:lpstr>Defining Classes </vt:lpstr>
      <vt:lpstr>Example 9.1: Class Definition Syntax</vt:lpstr>
      <vt:lpstr>PowerPoint Presentation</vt:lpstr>
      <vt:lpstr>Class Definition: Example 9.2 </vt:lpstr>
      <vt:lpstr>Class Definition </vt:lpstr>
      <vt:lpstr>Properties of an Instantiation</vt:lpstr>
      <vt:lpstr>Class Instantiation </vt:lpstr>
      <vt:lpstr>Class Instantiation </vt:lpstr>
      <vt:lpstr>Class Instantiation</vt:lpstr>
      <vt:lpstr>Data and Methods </vt:lpstr>
      <vt:lpstr>Data and Methods </vt:lpstr>
      <vt:lpstr>Example 9.3: Account Version #2 </vt:lpstr>
      <vt:lpstr>Example 9.3: Account Version #2  </vt:lpstr>
      <vt:lpstr>Data and Methods </vt:lpstr>
      <vt:lpstr>Example 9.4: Account Version #3</vt:lpstr>
      <vt:lpstr>PowerPoint Presentation</vt:lpstr>
      <vt:lpstr>Data and Methods: Implementing Methods </vt:lpstr>
      <vt:lpstr>Example 9.5: Account Version #4 </vt:lpstr>
      <vt:lpstr>PowerPoint Presentation</vt:lpstr>
      <vt:lpstr>PowerPoint Presentation</vt:lpstr>
      <vt:lpstr>PowerPoint Presentation</vt:lpstr>
      <vt:lpstr>Data and Methods: Implementing Methods </vt:lpstr>
      <vt:lpstr>Data and Methods: Implementing Methods</vt:lpstr>
      <vt:lpstr>Data and Methods: Implementing Methods </vt:lpstr>
      <vt:lpstr>Data and Methods: Implementing Methods </vt:lpstr>
      <vt:lpstr>Example 9.7: Transfer Method </vt:lpstr>
      <vt:lpstr>Example 9.8: Status Method </vt:lpstr>
      <vt:lpstr>Summary </vt:lpstr>
    </vt:vector>
  </TitlesOfParts>
  <Company>Georgetown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 Defining Classes &amp; Creating Objects </dc:title>
  <dc:creator>Sarah Chang</dc:creator>
  <cp:lastModifiedBy>University Information Services</cp:lastModifiedBy>
  <cp:revision>8</cp:revision>
  <dcterms:created xsi:type="dcterms:W3CDTF">2012-08-06T20:01:49Z</dcterms:created>
  <dcterms:modified xsi:type="dcterms:W3CDTF">2013-04-17T14:13:09Z</dcterms:modified>
</cp:coreProperties>
</file>