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A7464B3D-5473-4B49-A8AB-80EE8AFA363B}" type="datetime1">
              <a:rPr lang="en-US"/>
              <a:pPr>
                <a:defRPr/>
              </a:pPr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ABC7602B-E35F-4763-9D7F-38EF45614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80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E0BF9A-377A-4085-811C-F245BF9FBBC7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84C66F-EC6F-44C0-B71B-C97EFEA72A39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126F97DB-874B-4BC7-B61D-555DA3E47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06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E3EFD-D296-47F2-B0F6-2DDCFB6CDF34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BBE2-DAA7-42C5-B58A-3A31A290D4D5}" type="slidenum">
              <a:rPr lang="en-US"/>
              <a:pPr>
                <a:defRPr/>
              </a:pPr>
              <a:t>‹#›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07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678258-94C0-49A5-B1D8-DE84E77F8B6B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194980-FC59-423B-A6F1-B28DB38D03DA}" type="slidenum">
              <a:rPr lang="en-US"/>
              <a:pPr>
                <a:defRPr/>
              </a:pPr>
              <a:t>‹#›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7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68D5E1-620E-40FE-B369-2B9AD8501B1F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08BB56-6403-46CE-9ECB-8FA12F9F3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15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F942D3-5F74-49C8-BAF7-9FDA375675AA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FECC9F-AF57-40B7-BDFC-31FBBB7AA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15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57B585-33DC-4A4B-AA59-AB9CBA2DF4B3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2BB795-03DF-420D-BF0C-5C4D363CD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16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C56730-625F-4BA9-A671-1A091DB8EB01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7F2437-3411-4276-8097-9C52338E8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90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8E6349-E607-481F-A6C4-F4B92BF2FE41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23D6A7-CD3C-4DF9-ADB6-7148FCB96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09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C0A7A4-B95A-4321-9F4A-745469C2D80D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3CBC80B0-ACFC-45CD-937F-98B1C523A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92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penci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8907C0-B2CA-4928-A9AD-36CB655883F6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6A99C2E-DE05-4805-BEF0-1D6E180DB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9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BAA5B-4013-4FD4-96AE-01BE17A51D37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E3B9F0-EBF1-4A69-8366-092846A90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Tw Cen MT" charset="0"/>
              </a:defRPr>
            </a:lvl1pPr>
          </a:lstStyle>
          <a:p>
            <a:pPr>
              <a:defRPr/>
            </a:pPr>
            <a:fld id="{E685D755-C072-4B3E-B96E-44EECF458908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1" smtClean="0">
                <a:solidFill>
                  <a:schemeClr val="tx2"/>
                </a:solidFill>
                <a:latin typeface="Tw Cen MT" charset="0"/>
              </a:defRPr>
            </a:lvl1pPr>
          </a:lstStyle>
          <a:p>
            <a:pPr>
              <a:defRPr/>
            </a:pPr>
            <a:fld id="{00F763DA-C9F8-462F-BF70-AF638F4DCB90}" type="slidenum">
              <a:rPr lang="en-US"/>
              <a:pPr>
                <a:defRPr/>
              </a:pPr>
              <a:t>‹#›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37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C32D2E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4AA33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n.wikipedia.org/wiki/File:QR_Code_Structure_Example_2.svg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/>
          <a:lstStyle/>
          <a:p>
            <a:pPr eaLnBrk="1" hangingPunct="1"/>
            <a:r>
              <a:rPr lang="en-US" sz="4000" cap="none" smtClean="0">
                <a:solidFill>
                  <a:srgbClr val="2A6D7D"/>
                </a:solidFill>
              </a:rPr>
              <a:t>INFOCODING</a:t>
            </a:r>
            <a:br>
              <a:rPr lang="en-US" sz="4000" cap="none" smtClean="0">
                <a:solidFill>
                  <a:srgbClr val="2A6D7D"/>
                </a:solidFill>
              </a:rPr>
            </a:br>
            <a:r>
              <a:rPr lang="en-US" sz="3000" cap="none" smtClean="0">
                <a:solidFill>
                  <a:srgbClr val="2A6D7D"/>
                </a:solidFill>
              </a:rPr>
              <a:t>BASICS &amp; EXAMPLES OF CURRENT USE 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smtClean="0"/>
              <a:t>Introduction to Computer Science Using Ruby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"/>
            <a:ext cx="310991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46487" y="6400800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(c) 2010 Gideon </a:t>
            </a:r>
            <a:r>
              <a:rPr lang="en-US" dirty="0" err="1" smtClean="0"/>
              <a:t>Frieder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6019800" cy="58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0989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"/>
            <a:ext cx="53578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667000" y="685800"/>
          <a:ext cx="2433638" cy="5486400"/>
        </p:xfrm>
        <a:graphic>
          <a:graphicData uri="http://schemas.openxmlformats.org/presentationml/2006/ole">
            <p:oleObj spid="_x0000_s41988" name="Worksheet" r:id="rId3" imgW="1048588" imgH="2366713" progId="Excel.Sheet.8">
              <p:embed/>
            </p:oleObj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46487" y="6416675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5562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Wikipedia 2011 </a:t>
            </a:r>
          </a:p>
        </p:txBody>
      </p:sp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Structure of QR Code &amp; Highlights of Functional Elements </a:t>
            </a:r>
          </a:p>
        </p:txBody>
      </p:sp>
      <p:pic>
        <p:nvPicPr>
          <p:cNvPr id="27652" name="Picture 2" descr="http://upload.wikimedia.org/wikipedia/commons/thumb/a/a5/QR_Code_Structure_Example_2.svg/300px-QR_Code_Structure_Example_2.svg.png">
            <a:hlinkClick r:id="rId2"/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792" b="-3792"/>
          <a:stretch>
            <a:fillRect/>
          </a:stretch>
        </p:blipFill>
        <p:spPr>
          <a:xfrm>
            <a:off x="1676400" y="0"/>
            <a:ext cx="7583488" cy="4568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ASCII: Tables &amp;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b="1" smtClean="0"/>
              <a:t>A</a:t>
            </a:r>
            <a:r>
              <a:rPr lang="en-US" sz="2700" smtClean="0"/>
              <a:t>merican </a:t>
            </a:r>
            <a:r>
              <a:rPr lang="en-US" sz="2700" b="1" smtClean="0"/>
              <a:t>S</a:t>
            </a:r>
            <a:r>
              <a:rPr lang="en-US" sz="2700" smtClean="0"/>
              <a:t>tandard </a:t>
            </a:r>
            <a:r>
              <a:rPr lang="en-US" sz="2700" b="1" smtClean="0"/>
              <a:t>C</a:t>
            </a:r>
            <a:r>
              <a:rPr lang="en-US" sz="2700" smtClean="0"/>
              <a:t>ode for </a:t>
            </a:r>
            <a:r>
              <a:rPr lang="en-US" sz="2700" b="1" smtClean="0"/>
              <a:t>I</a:t>
            </a:r>
            <a:r>
              <a:rPr lang="en-US" sz="2700" smtClean="0"/>
              <a:t>nformation </a:t>
            </a:r>
            <a:r>
              <a:rPr lang="en-US" sz="2700" b="1" smtClean="0"/>
              <a:t>I</a:t>
            </a:r>
            <a:r>
              <a:rPr lang="en-US" sz="2700" smtClean="0"/>
              <a:t>nterchange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smtClean="0"/>
              <a:t>Computers represent data as numbers, so an ASCII code is the </a:t>
            </a:r>
            <a:r>
              <a:rPr lang="en-US" sz="2700" b="1" smtClean="0"/>
              <a:t>numerical representation of a character </a:t>
            </a:r>
            <a:r>
              <a:rPr lang="en-US" sz="2700" smtClean="0"/>
              <a:t>such as ‘a’ or ‘@’ or an action of some sort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smtClean="0"/>
              <a:t>ASCII was introduced more then half a century ago, so it includes </a:t>
            </a:r>
            <a:r>
              <a:rPr lang="en-US" sz="2700" b="1" smtClean="0"/>
              <a:t>non-printing characters </a:t>
            </a:r>
            <a:r>
              <a:rPr lang="en-US" sz="2700" smtClean="0"/>
              <a:t>that are rarely used for their original purpose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See enclosed the ASCII character table(s) which include descriptions of the first 32 non-printing characters</a:t>
            </a:r>
            <a:endParaRPr lang="en-US" sz="27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Originally, ASCII was designed for use with teletypes and so the descriptions are somewhat obscure</a:t>
            </a:r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ASCII: Tables and Descriptions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smtClean="0"/>
              <a:t>If an ASCII format document is requested, this means that the document should contain just </a:t>
            </a:r>
            <a:r>
              <a:rPr lang="en-US" sz="3000" b="1" smtClean="0"/>
              <a:t>‘plain’ text</a:t>
            </a:r>
            <a:r>
              <a:rPr lang="en-US" sz="3000" smtClean="0"/>
              <a:t> with no formatting such as tabs, bold, or underscoring (raw format)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is usually done so that such document can easily be imported into almost all applications </a:t>
            </a:r>
            <a:endParaRPr lang="en-US" sz="3000" smtClean="0"/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Notepad creates ASCII text, or in MS Word you can save a file as </a:t>
            </a:r>
            <a:r>
              <a:rPr lang="en-US" sz="3000" b="1" smtClean="0"/>
              <a:t>‘text only’ (.txt)</a:t>
            </a:r>
            <a:endParaRPr lang="en-US" sz="2700" b="1" smtClean="0"/>
          </a:p>
          <a:p>
            <a:pPr eaLnBrk="1" hangingPunct="1">
              <a:lnSpc>
                <a:spcPct val="80000"/>
              </a:lnSpc>
            </a:pPr>
            <a:endParaRPr lang="en-US" sz="27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Originally used </a:t>
            </a:r>
            <a:r>
              <a:rPr lang="en-US" sz="3000" b="1" smtClean="0"/>
              <a:t>128 codes </a:t>
            </a:r>
            <a:r>
              <a:rPr lang="en-US" sz="3000" smtClean="0"/>
              <a:t>(7 bits)</a:t>
            </a:r>
          </a:p>
          <a:p>
            <a:pPr lvl="1" eaLnBrk="1" hangingPunct="1"/>
            <a:r>
              <a:rPr lang="en-US" sz="2400" smtClean="0"/>
              <a:t>The 8 bit ASCII was 7 bit info and one bit for </a:t>
            </a:r>
            <a:r>
              <a:rPr lang="en-US" sz="3000" smtClean="0"/>
              <a:t>data assurance (parity bit)</a:t>
            </a:r>
          </a:p>
          <a:p>
            <a:pPr eaLnBrk="1" hangingPunct="1"/>
            <a:r>
              <a:rPr lang="en-US" sz="3000" smtClean="0"/>
              <a:t>Later extended to </a:t>
            </a:r>
            <a:r>
              <a:rPr lang="en-US" sz="3000" b="1" smtClean="0"/>
              <a:t>256 codes </a:t>
            </a:r>
            <a:r>
              <a:rPr lang="en-US" sz="3000" smtClean="0"/>
              <a:t>(8 bits)</a:t>
            </a:r>
          </a:p>
          <a:p>
            <a:pPr lvl="1" eaLnBrk="1" hangingPunct="1"/>
            <a:r>
              <a:rPr lang="en-US" sz="2400" smtClean="0"/>
              <a:t>The extension was divided into two parts:</a:t>
            </a:r>
            <a:endParaRPr lang="en-US" sz="3000" smtClean="0"/>
          </a:p>
          <a:p>
            <a:pPr lvl="2" eaLnBrk="1" hangingPunct="1"/>
            <a:r>
              <a:rPr lang="en-US" sz="2100" b="1" smtClean="0"/>
              <a:t>“Unused” codes 128-159</a:t>
            </a:r>
          </a:p>
          <a:p>
            <a:pPr lvl="2" eaLnBrk="1" hangingPunct="1"/>
            <a:r>
              <a:rPr lang="en-US" sz="2100" b="1" smtClean="0"/>
              <a:t>“Allowed” codes 160-255</a:t>
            </a:r>
            <a:endParaRPr lang="en-US" sz="3000" smtClean="0"/>
          </a:p>
          <a:p>
            <a:pPr eaLnBrk="1" hangingPunct="1"/>
            <a:r>
              <a:rPr lang="en-US" sz="3000" smtClean="0"/>
              <a:t>Never really observed, </a:t>
            </a:r>
            <a:r>
              <a:rPr lang="en-US" sz="3000" b="1" smtClean="0"/>
              <a:t>THUS ISO 8859</a:t>
            </a:r>
            <a:r>
              <a:rPr lang="en-US" sz="3000" smtClean="0"/>
              <a:t>!!</a:t>
            </a:r>
            <a:endParaRPr lang="en-US" sz="27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ASCII &amp; UNICODE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3200" smtClean="0"/>
              <a:t>ASCII is still heavily used today </a:t>
            </a:r>
          </a:p>
          <a:p>
            <a:pPr eaLnBrk="1" hangingPunct="1"/>
            <a:r>
              <a:rPr lang="en-US" sz="3200" smtClean="0"/>
              <a:t>Being gradually replaced by a new coding standard called </a:t>
            </a:r>
            <a:r>
              <a:rPr lang="en-US" sz="3200" b="1" smtClean="0"/>
              <a:t>UNICODE</a:t>
            </a:r>
          </a:p>
          <a:p>
            <a:pPr lvl="1" eaLnBrk="1" hangingPunct="1"/>
            <a:r>
              <a:rPr lang="en-US" smtClean="0"/>
              <a:t>Comes in different encodings</a:t>
            </a:r>
          </a:p>
          <a:p>
            <a:pPr lvl="1" eaLnBrk="1" hangingPunct="1"/>
            <a:r>
              <a:rPr lang="en-US" smtClean="0"/>
              <a:t>Most prevalent are </a:t>
            </a:r>
            <a:r>
              <a:rPr lang="en-US" b="1" smtClean="0"/>
              <a:t>UTF-8 </a:t>
            </a:r>
            <a:r>
              <a:rPr lang="en-US" smtClean="0"/>
              <a:t>(one byte codes) and </a:t>
            </a:r>
            <a:r>
              <a:rPr lang="en-US" b="1" smtClean="0"/>
              <a:t>UTF-16 </a:t>
            </a:r>
            <a:r>
              <a:rPr lang="en-US" smtClean="0"/>
              <a:t>(two byte codes) </a:t>
            </a:r>
          </a:p>
          <a:p>
            <a:pPr eaLnBrk="1" hangingPunct="1">
              <a:buFont typeface="Wingdings" charset="2"/>
              <a:buNone/>
            </a:pPr>
            <a:endParaRPr lang="en-US" sz="3200" b="1" smtClean="0">
              <a:latin typeface="Calibri" charset="0"/>
            </a:endParaRPr>
          </a:p>
          <a:p>
            <a:pPr eaLnBrk="1" hangingPunct="1"/>
            <a:endParaRPr lang="en-US" sz="3200" smtClean="0"/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UNICODE: UTF-8 &amp; UTF-16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 first 128 codes in UTF-8 are identical to the ASCII codes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ASCII coded files can usually be processed by programs that assume UTF-8 coding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smtClean="0"/>
              <a:t>UTF-16 coding covers </a:t>
            </a:r>
            <a:r>
              <a:rPr lang="en-US" sz="2700" b="1" smtClean="0"/>
              <a:t>non-Latin</a:t>
            </a:r>
            <a:r>
              <a:rPr lang="en-US" sz="2700" smtClean="0"/>
              <a:t> character sets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Far Eastern character sets (i.e., Indian, Thai, Japanese Kana)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Ideograms (i.e., Korean)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Pictograms (i.e., Chinese, Japanese Kanji)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As symbols evolve and change, so does UNICODE (i.e., simplified Chinese) </a:t>
            </a:r>
            <a:endParaRPr lang="en-US" sz="3200" smtClean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7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smtClean="0"/>
              <a:t>Standardized under </a:t>
            </a:r>
            <a:r>
              <a:rPr lang="en-US" sz="3000" b="1" smtClean="0"/>
              <a:t>ISO 8859</a:t>
            </a:r>
            <a:r>
              <a:rPr lang="en-US" sz="3000" smtClean="0"/>
              <a:t>, creating standard extended codes (codes 128-255)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Major variants are: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ISO 8859 - 1     Latin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ISO 8859 - 2     Eastern European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ISO 8859 - 3     Cyrillic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500" b="1" smtClean="0"/>
              <a:t>Microsoft</a:t>
            </a:r>
            <a:r>
              <a:rPr lang="en-US" sz="2500" smtClean="0"/>
              <a:t> has its own ASCII version called “</a:t>
            </a:r>
            <a:r>
              <a:rPr lang="en-US" sz="2500" b="1" smtClean="0"/>
              <a:t>code page 1252</a:t>
            </a:r>
            <a:r>
              <a:rPr lang="en-US" sz="2500" smtClean="0"/>
              <a:t>” which is ISO 8859 – 1 compatible, but uses the “unused” codes 128-159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2010 Gideon Frieder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ASCII: Generic </a:t>
            </a:r>
          </a:p>
        </p:txBody>
      </p:sp>
      <p:pic>
        <p:nvPicPr>
          <p:cNvPr id="19459" name="Picture 2" descr="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20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ASCII Codes </a:t>
            </a:r>
          </a:p>
        </p:txBody>
      </p:sp>
      <p:pic>
        <p:nvPicPr>
          <p:cNvPr id="20483" name="Picture 2" descr="EBCDIC and IBM Scan Co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60538"/>
            <a:ext cx="8458200" cy="494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488</Words>
  <Application>Microsoft Office PowerPoint</Application>
  <PresentationFormat>On-screen Show (4:3)</PresentationFormat>
  <Paragraphs>58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Student presentation</vt:lpstr>
      <vt:lpstr>Worksheet</vt:lpstr>
      <vt:lpstr>INFOCODING BASICS &amp; EXAMPLES OF CURRENT USE </vt:lpstr>
      <vt:lpstr>ASCII: Tables &amp; Description </vt:lpstr>
      <vt:lpstr>ASCII: Tables and Descriptions </vt:lpstr>
      <vt:lpstr>ASCII</vt:lpstr>
      <vt:lpstr>ASCII &amp; UNICODE </vt:lpstr>
      <vt:lpstr>UNICODE: UTF-8 &amp; UTF-16 </vt:lpstr>
      <vt:lpstr>ASCII Code </vt:lpstr>
      <vt:lpstr>ASCII: Generic </vt:lpstr>
      <vt:lpstr>Extended ASCII Codes </vt:lpstr>
      <vt:lpstr>Slide 10</vt:lpstr>
      <vt:lpstr>Slide 11</vt:lpstr>
      <vt:lpstr>Slide 12</vt:lpstr>
      <vt:lpstr>Slide 13</vt:lpstr>
      <vt:lpstr>Slide 14</vt:lpstr>
      <vt:lpstr>Slide 15</vt:lpstr>
      <vt:lpstr>Structure of QR Code &amp; Highlights of Functional Elements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INFOCODING BASICS &amp; EXAMPLES OF CURRENT USE</dc:title>
  <dc:creator/>
  <cp:lastModifiedBy/>
  <cp:revision>2</cp:revision>
  <dcterms:created xsi:type="dcterms:W3CDTF">2012-08-06T20:32:35Z</dcterms:created>
  <dcterms:modified xsi:type="dcterms:W3CDTF">2013-02-08T00:44:44Z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