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sldIdLst>
    <p:sldId id="256" r:id="rId2"/>
    <p:sldId id="326" r:id="rId3"/>
    <p:sldId id="324" r:id="rId4"/>
    <p:sldId id="323" r:id="rId5"/>
    <p:sldId id="320" r:id="rId6"/>
    <p:sldId id="321" r:id="rId7"/>
    <p:sldId id="319" r:id="rId8"/>
    <p:sldId id="327" r:id="rId9"/>
    <p:sldId id="325" r:id="rId10"/>
  </p:sldIdLst>
  <p:sldSz cx="9144000" cy="6858000" type="screen4x3"/>
  <p:notesSz cx="6858000" cy="9144000"/>
  <p:custShowLst>
    <p:custShow name="Apresentação personalizada 1" id="0">
      <p:sldLst>
        <p:sld r:id="rId5"/>
      </p:sldLst>
    </p:custShow>
  </p:custShow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91B02-E0B4-4BB8-A260-D211B7ED6A0C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F682-4AD4-48B8-8D91-12450BF4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7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9F682-4AD4-48B8-8D91-12450BF4611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40C3B-4594-44F3-9071-E5F13C36C15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2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6D6F-2720-4D85-B0F7-E84A47FAEC5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5AD7-0965-40BD-9C0B-F3BF1CA92B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C6B4-B551-4869-B6E8-7AAEAF2C2BC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65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CE49C-ABFC-4830-9FC0-181456BB95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7F6DB-5DA8-42E1-9A80-F5414D50CD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4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013E-9402-4C93-B029-F3F489F55A6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2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2EB1-6BE0-4457-8984-165733ECCD3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1568-B618-403F-81A7-ACB52E63C3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A63F-2E13-452F-81C5-2CACE363334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3B30-32C5-42D8-808C-0215AF289F7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845E60F9-A8B0-48D0-AEA9-990032E2414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4C6B4-B551-4869-B6E8-7AAEAF2C2B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04664"/>
            <a:ext cx="8964488" cy="62646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1600" dirty="0" smtClean="0"/>
              <a:t>As economias de todas as nações desenvolvidas são dependentes de software</a:t>
            </a:r>
          </a:p>
          <a:p>
            <a:pPr>
              <a:defRPr/>
            </a:pPr>
            <a:r>
              <a:rPr lang="pt-BR" sz="1600" dirty="0"/>
              <a:t>Os custos de software em um PC são, em geral, maiores que o custo do hardware</a:t>
            </a:r>
          </a:p>
          <a:p>
            <a:pPr>
              <a:defRPr/>
            </a:pPr>
            <a:r>
              <a:rPr lang="pt-BR" sz="1600" dirty="0"/>
              <a:t>O que é um Processo de Software</a:t>
            </a:r>
            <a:r>
              <a:rPr lang="pt-BR" sz="1600" dirty="0" smtClean="0"/>
              <a:t>?</a:t>
            </a:r>
          </a:p>
          <a:p>
            <a:pPr>
              <a:defRPr/>
            </a:pPr>
            <a:r>
              <a:rPr lang="pt-BR" sz="1600" dirty="0"/>
              <a:t>O que é CASE (</a:t>
            </a:r>
            <a:r>
              <a:rPr lang="pt-BR" sz="1600" i="1" dirty="0"/>
              <a:t>Computer </a:t>
            </a:r>
            <a:r>
              <a:rPr lang="pt-BR" sz="1600" i="1" dirty="0" err="1"/>
              <a:t>Aided</a:t>
            </a:r>
            <a:r>
              <a:rPr lang="pt-BR" sz="1600" i="1" dirty="0"/>
              <a:t> Software </a:t>
            </a:r>
            <a:r>
              <a:rPr lang="pt-BR" sz="1600" i="1" dirty="0" err="1"/>
              <a:t>Engineering</a:t>
            </a:r>
            <a:r>
              <a:rPr lang="pt-BR" sz="1600" dirty="0" smtClean="0"/>
              <a:t>)?</a:t>
            </a:r>
          </a:p>
          <a:p>
            <a:pPr>
              <a:defRPr/>
            </a:pPr>
            <a:r>
              <a:rPr lang="pt-BR" sz="1600" dirty="0"/>
              <a:t>Atributos de um bom </a:t>
            </a:r>
            <a:r>
              <a:rPr lang="pt-BR" sz="1600" dirty="0" smtClean="0"/>
              <a:t>Software</a:t>
            </a:r>
          </a:p>
          <a:p>
            <a:pPr>
              <a:defRPr/>
            </a:pPr>
            <a:r>
              <a:rPr lang="en-US" sz="1600" dirty="0" err="1"/>
              <a:t>Sistemas</a:t>
            </a:r>
            <a:r>
              <a:rPr lang="en-US" sz="1600" dirty="0"/>
              <a:t> </a:t>
            </a:r>
            <a:r>
              <a:rPr lang="en-US" sz="1600" dirty="0" err="1" smtClean="0"/>
              <a:t>legados</a:t>
            </a:r>
            <a:endParaRPr lang="pt-BR" sz="1600" dirty="0" smtClean="0"/>
          </a:p>
          <a:p>
            <a:pPr>
              <a:defRPr/>
            </a:pPr>
            <a:r>
              <a:rPr lang="pt-BR" sz="1600" dirty="0"/>
              <a:t>Responsabilidade Social e </a:t>
            </a:r>
            <a:r>
              <a:rPr lang="pt-BR" sz="1600" dirty="0" smtClean="0"/>
              <a:t>Ética</a:t>
            </a:r>
          </a:p>
          <a:p>
            <a:pPr>
              <a:defRPr/>
            </a:pPr>
            <a:r>
              <a:rPr lang="pt-BR" sz="1600" dirty="0"/>
              <a:t>Evolução do </a:t>
            </a:r>
            <a:r>
              <a:rPr lang="pt-BR" sz="1600" dirty="0" smtClean="0"/>
              <a:t>Software</a:t>
            </a:r>
          </a:p>
          <a:p>
            <a:pPr>
              <a:defRPr/>
            </a:pPr>
            <a:r>
              <a:rPr lang="pt-BR" sz="1600" dirty="0"/>
              <a:t>Problemas no desenvolvimento de </a:t>
            </a:r>
            <a:r>
              <a:rPr lang="pt-BR" sz="1600" dirty="0" smtClean="0"/>
              <a:t>software</a:t>
            </a:r>
          </a:p>
          <a:p>
            <a:pPr>
              <a:defRPr/>
            </a:pPr>
            <a:r>
              <a:rPr lang="en-US" sz="1600" dirty="0" smtClean="0"/>
              <a:t>A </a:t>
            </a:r>
            <a:r>
              <a:rPr lang="en-US" sz="1600" dirty="0" err="1" smtClean="0"/>
              <a:t>Crise</a:t>
            </a:r>
            <a:r>
              <a:rPr lang="en-US" sz="1600" dirty="0" smtClean="0"/>
              <a:t> de Software (</a:t>
            </a:r>
            <a:r>
              <a:rPr lang="pt-PT" sz="1600" dirty="0"/>
              <a:t>Estimativas de prazo e custo erradas, Baixa qualidade do </a:t>
            </a:r>
            <a:r>
              <a:rPr lang="pt-PT" sz="1600" dirty="0" smtClean="0"/>
              <a:t>software)</a:t>
            </a:r>
          </a:p>
          <a:p>
            <a:pPr>
              <a:defRPr/>
            </a:pPr>
            <a:r>
              <a:rPr lang="pt-BR" sz="1600" dirty="0"/>
              <a:t>Acidentes causados por </a:t>
            </a:r>
            <a:r>
              <a:rPr lang="pt-BR" sz="1600" dirty="0" smtClean="0"/>
              <a:t>software</a:t>
            </a:r>
          </a:p>
          <a:p>
            <a:pPr>
              <a:defRPr/>
            </a:pPr>
            <a:r>
              <a:rPr lang="pt-PT" sz="1600" dirty="0"/>
              <a:t>Mitos do Software</a:t>
            </a:r>
          </a:p>
          <a:p>
            <a:pPr>
              <a:defRPr/>
            </a:pPr>
            <a:r>
              <a:rPr lang="pt-BR" sz="1600" dirty="0" smtClean="0"/>
              <a:t>Requisitos</a:t>
            </a:r>
          </a:p>
          <a:p>
            <a:pPr marL="0" indent="0">
              <a:buNone/>
              <a:defRPr/>
            </a:pPr>
            <a:r>
              <a:rPr lang="pt-BR" sz="1600" dirty="0" smtClean="0"/>
              <a:t>       </a:t>
            </a:r>
            <a:r>
              <a:rPr lang="pt-PT" sz="1600" dirty="0"/>
              <a:t>Especificação de </a:t>
            </a:r>
            <a:r>
              <a:rPr lang="pt-PT" sz="1600" dirty="0" smtClean="0"/>
              <a:t>Requisitos</a:t>
            </a:r>
          </a:p>
          <a:p>
            <a:pPr marL="0" indent="0">
              <a:buNone/>
              <a:defRPr/>
            </a:pPr>
            <a:r>
              <a:rPr lang="pt-PT" sz="1600" dirty="0" smtClean="0"/>
              <a:t>       </a:t>
            </a:r>
            <a:r>
              <a:rPr lang="pt-PT" sz="1600" dirty="0"/>
              <a:t>Descrição rigorosa e precisa das características que um material, uma obra, ou </a:t>
            </a:r>
            <a:r>
              <a:rPr lang="pt-PT" sz="1600" dirty="0" smtClean="0"/>
              <a:t>um</a:t>
            </a:r>
          </a:p>
          <a:p>
            <a:pPr marL="0" indent="0">
              <a:buNone/>
              <a:defRPr/>
            </a:pPr>
            <a:r>
              <a:rPr lang="pt-PT" sz="1600" dirty="0"/>
              <a:t> </a:t>
            </a:r>
            <a:r>
              <a:rPr lang="pt-PT" sz="1600" dirty="0" smtClean="0"/>
              <a:t>      </a:t>
            </a:r>
            <a:r>
              <a:rPr lang="pt-PT" sz="1600" dirty="0"/>
              <a:t>serviço deverá </a:t>
            </a:r>
            <a:r>
              <a:rPr lang="pt-PT" sz="1600" dirty="0" smtClean="0"/>
              <a:t>apresentar</a:t>
            </a:r>
          </a:p>
          <a:p>
            <a:pPr marL="0" indent="0">
              <a:buNone/>
              <a:defRPr/>
            </a:pPr>
            <a:endParaRPr lang="pt-PT" sz="1600" dirty="0" smtClean="0"/>
          </a:p>
          <a:p>
            <a:pPr>
              <a:defRPr/>
            </a:pPr>
            <a:r>
              <a:rPr lang="pt-PT" sz="1600" dirty="0" smtClean="0"/>
              <a:t>Função </a:t>
            </a:r>
            <a:r>
              <a:rPr lang="pt-PT" sz="1600" smtClean="0"/>
              <a:t>do Analista</a:t>
            </a:r>
            <a:endParaRPr lang="pt-PT" sz="1600" dirty="0" smtClean="0"/>
          </a:p>
          <a:p>
            <a:pPr marL="0" indent="0">
              <a:buNone/>
              <a:defRPr/>
            </a:pPr>
            <a:endParaRPr lang="pt-PT" sz="1600" dirty="0" smtClean="0"/>
          </a:p>
          <a:p>
            <a:pPr marL="0" indent="0">
              <a:buNone/>
              <a:defRPr/>
            </a:pPr>
            <a:endParaRPr lang="pt-PT" sz="1600" dirty="0" smtClean="0"/>
          </a:p>
          <a:p>
            <a:pPr marL="0" indent="0">
              <a:buNone/>
              <a:defRPr/>
            </a:pPr>
            <a:endParaRPr lang="pt-PT" sz="1600" dirty="0"/>
          </a:p>
          <a:p>
            <a:pPr marL="0" indent="0">
              <a:buNone/>
              <a:defRPr/>
            </a:pPr>
            <a:endParaRPr lang="pt-PT" sz="1600" dirty="0" smtClean="0"/>
          </a:p>
          <a:p>
            <a:pPr marL="0" indent="0">
              <a:buNone/>
              <a:defRPr/>
            </a:pPr>
            <a:endParaRPr lang="pt-PT" sz="1600" dirty="0" smtClean="0"/>
          </a:p>
          <a:p>
            <a:pPr marL="0" indent="0">
              <a:buNone/>
              <a:defRPr/>
            </a:pPr>
            <a:endParaRPr lang="pt-PT" sz="1600" dirty="0"/>
          </a:p>
          <a:p>
            <a:pPr>
              <a:defRPr/>
            </a:pPr>
            <a:endParaRPr lang="pt-PT" sz="1600" dirty="0" smtClean="0"/>
          </a:p>
          <a:p>
            <a:pPr>
              <a:defRPr/>
            </a:pPr>
            <a:endParaRPr lang="pt-PT" sz="16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27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600" b="1" smtClean="0"/>
              <a:t>Projeto 1 -Sistema de Monitoração e controle de dispositivos via Internet - </a:t>
            </a:r>
            <a:r>
              <a:rPr lang="pt-BR" sz="1600" b="1" i="1" smtClean="0"/>
              <a:t>Visão Geral </a:t>
            </a:r>
            <a:endParaRPr lang="pt-BR" sz="1400" smtClean="0"/>
          </a:p>
          <a:p>
            <a:pPr>
              <a:lnSpc>
                <a:spcPct val="80000"/>
              </a:lnSpc>
            </a:pPr>
            <a:r>
              <a:rPr lang="pt-BR" sz="1600" smtClean="0"/>
              <a:t> Oferecer um conjunto de componentes reutilizáveis que permitam a identificação, monitoração e controle de dispositivos do tipo liga/desliga, conectados remotamente através da Internet.  </a:t>
            </a:r>
            <a:endParaRPr lang="pt-BR" sz="1600" b="1" i="1" smtClean="0"/>
          </a:p>
          <a:p>
            <a:pPr>
              <a:lnSpc>
                <a:spcPct val="80000"/>
              </a:lnSpc>
            </a:pPr>
            <a:r>
              <a:rPr lang="pt-BR" sz="1600" b="1" i="1" smtClean="0"/>
              <a:t>Lista de requisitos </a:t>
            </a:r>
            <a:r>
              <a:rPr lang="pt-BR" sz="1600" smtClean="0"/>
              <a:t>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01) RF[ ] RNF[ ] - </a:t>
            </a:r>
            <a:r>
              <a:rPr lang="pt-BR" sz="1600" smtClean="0"/>
              <a:t>Acionar ou desacionar um dispositivo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02) RF[ ] RNF[ ] - </a:t>
            </a:r>
            <a:r>
              <a:rPr lang="pt-BR" sz="1600" smtClean="0"/>
              <a:t>Cada local de dispositivos deverá suportar pelo menos 10 dispositivos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03) RF[ ] RNF[ ] - </a:t>
            </a:r>
            <a:r>
              <a:rPr lang="pt-BR" sz="1600" smtClean="0"/>
              <a:t>Visualizar o status de um dispositivo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04) RF[ ] RNF[ ] - </a:t>
            </a:r>
            <a:r>
              <a:rPr lang="pt-BR" sz="1600" smtClean="0"/>
              <a:t>Cada ponto de controle remoto, poderá ser usado por um único usuário de cada vez.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05) RF[ ] RNF[ ] - </a:t>
            </a:r>
            <a:r>
              <a:rPr lang="pt-BR" sz="1600" smtClean="0"/>
              <a:t>Cadastrar usuários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06) RF[ ] RNF[ ] - </a:t>
            </a:r>
            <a:r>
              <a:rPr lang="pt-BR" sz="1600" smtClean="0"/>
              <a:t>Configurar as permissões de cada usuário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07) RF[ ] RNF[ ] - </a:t>
            </a:r>
            <a:r>
              <a:rPr lang="pt-BR" sz="1600" smtClean="0"/>
              <a:t>Solicitar identificação e senha para os usuário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08) RF[ ] RNF[ ] - </a:t>
            </a:r>
            <a:r>
              <a:rPr lang="pt-BR" sz="1600" smtClean="0"/>
              <a:t>Solicitar identificação e senha para os administradores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09) RF[ ] RNF[ ] - </a:t>
            </a:r>
            <a:r>
              <a:rPr lang="pt-BR" sz="1600" smtClean="0"/>
              <a:t>Permitir a centralização do gerenciamento de vários dispositivos instalados em localidades diversas.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10) RF[ ] RNF[ ] - </a:t>
            </a:r>
            <a:r>
              <a:rPr lang="pt-BR" sz="1600" smtClean="0"/>
              <a:t>Só poderá existir um administrador por local de dispositivos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11) RF[ ] RNF[ ] - </a:t>
            </a:r>
            <a:r>
              <a:rPr lang="pt-BR" sz="1600" smtClean="0"/>
              <a:t>O acionamento/desacionamento do dispositivo deverá ser realizado no tempo máximo de 1 segundo.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12) RF[ ] RNF[ ] - </a:t>
            </a:r>
            <a:r>
              <a:rPr lang="pt-BR" sz="1600" smtClean="0"/>
              <a:t>A alteração do status de um dispositivo deverá ser atualizada no máximo a cada segundo.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13) RF[ ] RNF[ ] - </a:t>
            </a:r>
            <a:r>
              <a:rPr lang="pt-BR" sz="1600" smtClean="0"/>
              <a:t>O sistema deverá suportar pelo menos 10 usuários simultâneos por local de dispositivos.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14) RF[ ] RNF[ ] - </a:t>
            </a:r>
            <a:r>
              <a:rPr lang="pt-BR" sz="1600" smtClean="0"/>
              <a:t>Facilitar o desenvolvimento de aplicações de gerenciamento remoto de dispositivos </a:t>
            </a:r>
          </a:p>
          <a:p>
            <a:endParaRPr lang="pt-BR" smtClean="0"/>
          </a:p>
        </p:txBody>
      </p:sp>
      <p:sp>
        <p:nvSpPr>
          <p:cNvPr id="3379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BF0FABE-59B7-4832-8D65-5ED35F759F7F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600" b="1" dirty="0" smtClean="0"/>
              <a:t>Projeto 1 -Sistema de Monitoração e controle de dispositivos via Internet - </a:t>
            </a:r>
            <a:r>
              <a:rPr lang="pt-BR" sz="1600" b="1" i="1" dirty="0" smtClean="0"/>
              <a:t>Visão Geral </a:t>
            </a:r>
            <a:endParaRPr lang="pt-BR" sz="1400" dirty="0" smtClean="0"/>
          </a:p>
          <a:p>
            <a:pPr>
              <a:lnSpc>
                <a:spcPct val="80000"/>
              </a:lnSpc>
            </a:pPr>
            <a:r>
              <a:rPr lang="pt-BR" sz="1600" dirty="0" smtClean="0"/>
              <a:t> Oferecer um conjunto de componentes reutilizáveis que permitam a identificação, monitoração e controle de dispositivos do tipo liga/desliga, conectados remotamente através da Internet.  </a:t>
            </a:r>
            <a:endParaRPr lang="pt-BR" sz="1600" b="1" i="1" dirty="0" smtClean="0"/>
          </a:p>
          <a:p>
            <a:pPr>
              <a:lnSpc>
                <a:spcPct val="80000"/>
              </a:lnSpc>
            </a:pPr>
            <a:r>
              <a:rPr lang="pt-BR" sz="1600" b="1" i="1" dirty="0" smtClean="0"/>
              <a:t>Lista de requisitos </a:t>
            </a:r>
            <a:r>
              <a:rPr lang="pt-BR" sz="1600" dirty="0" smtClean="0"/>
              <a:t>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01) RF[x] RNF[ ] - </a:t>
            </a:r>
            <a:r>
              <a:rPr lang="pt-BR" sz="1600" dirty="0" smtClean="0"/>
              <a:t>Acionar ou </a:t>
            </a:r>
            <a:r>
              <a:rPr lang="pt-BR" sz="1600" dirty="0" err="1" smtClean="0"/>
              <a:t>desacionar</a:t>
            </a:r>
            <a:r>
              <a:rPr lang="pt-BR" sz="1600" dirty="0" smtClean="0"/>
              <a:t> um </a:t>
            </a:r>
            <a:r>
              <a:rPr lang="pt-BR" sz="1600" dirty="0" smtClean="0"/>
              <a:t>dispositivo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02) RF</a:t>
            </a:r>
            <a:r>
              <a:rPr lang="pt-BR" sz="1600" b="1" dirty="0" smtClean="0"/>
              <a:t>[ ] RNF[x] </a:t>
            </a:r>
            <a:r>
              <a:rPr lang="pt-BR" sz="1600" b="1" dirty="0" smtClean="0"/>
              <a:t>- </a:t>
            </a:r>
            <a:r>
              <a:rPr lang="pt-BR" sz="1600" dirty="0" smtClean="0"/>
              <a:t>Cada local de dispositivos deverá suportar pelo menos 10 dispositivos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03) RF[x] RNF[ ] - </a:t>
            </a:r>
            <a:r>
              <a:rPr lang="pt-BR" sz="1600" dirty="0" smtClean="0"/>
              <a:t>Visualizar o status de um dispositivo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04) RF</a:t>
            </a:r>
            <a:r>
              <a:rPr lang="pt-BR" sz="1600" b="1" dirty="0" smtClean="0"/>
              <a:t>[ ] RNF[x] </a:t>
            </a:r>
            <a:r>
              <a:rPr lang="pt-BR" sz="1600" b="1" dirty="0" smtClean="0"/>
              <a:t>- </a:t>
            </a:r>
            <a:r>
              <a:rPr lang="pt-BR" sz="1600" dirty="0" smtClean="0"/>
              <a:t>Cada ponto de controle remoto, poderá ser usado por um único usuário de cada vez.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05) RF[x] RNF[ ] - </a:t>
            </a:r>
            <a:r>
              <a:rPr lang="pt-BR" sz="1600" dirty="0" smtClean="0"/>
              <a:t>Cadastrar usuários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06) RF[x] RNF[ ] - </a:t>
            </a:r>
            <a:r>
              <a:rPr lang="pt-BR" sz="1600" dirty="0" smtClean="0"/>
              <a:t>Configurar as permissões de cada usuário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07) RF</a:t>
            </a:r>
            <a:r>
              <a:rPr lang="pt-BR" sz="1600" b="1" dirty="0" smtClean="0"/>
              <a:t>[ ] RNF[x] </a:t>
            </a:r>
            <a:r>
              <a:rPr lang="pt-BR" sz="1600" b="1" dirty="0" smtClean="0"/>
              <a:t>- </a:t>
            </a:r>
            <a:r>
              <a:rPr lang="pt-BR" sz="1600" dirty="0" smtClean="0"/>
              <a:t>Solicitar identificação e senha para os usuário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08) RF</a:t>
            </a:r>
            <a:r>
              <a:rPr lang="pt-BR" sz="1600" b="1" dirty="0" smtClean="0"/>
              <a:t>[ ] RNF[x] </a:t>
            </a:r>
            <a:r>
              <a:rPr lang="pt-BR" sz="1600" b="1" dirty="0" smtClean="0"/>
              <a:t>- </a:t>
            </a:r>
            <a:r>
              <a:rPr lang="pt-BR" sz="1600" dirty="0" smtClean="0"/>
              <a:t>Solicitar identificação e senha para os administradores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09) RF</a:t>
            </a:r>
            <a:r>
              <a:rPr lang="pt-BR" sz="1600" b="1" dirty="0" smtClean="0"/>
              <a:t>[ ] RNF[x] </a:t>
            </a:r>
            <a:r>
              <a:rPr lang="pt-BR" sz="1600" b="1" dirty="0" smtClean="0"/>
              <a:t>- </a:t>
            </a:r>
            <a:r>
              <a:rPr lang="pt-BR" sz="1600" dirty="0" smtClean="0"/>
              <a:t>Permitir a centralização do gerenciamento de vários dispositivos instalados em localidades diversas.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10) RF[x] RNF[ ] - </a:t>
            </a:r>
            <a:r>
              <a:rPr lang="pt-BR" sz="1600" dirty="0" smtClean="0"/>
              <a:t>Só poderá existir um administrador por local de dispositivos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11) RF[ ] RNF[x] - </a:t>
            </a:r>
            <a:r>
              <a:rPr lang="pt-BR" sz="1600" dirty="0" smtClean="0"/>
              <a:t>O acionamento/</a:t>
            </a:r>
            <a:r>
              <a:rPr lang="pt-BR" sz="1600" dirty="0" err="1" smtClean="0"/>
              <a:t>desacionamento</a:t>
            </a:r>
            <a:r>
              <a:rPr lang="pt-BR" sz="1600" dirty="0" smtClean="0"/>
              <a:t> do dispositivo deverá ser realizado no tempo máximo de 1 segundo.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12) RF[ ] RNF[x] - </a:t>
            </a:r>
            <a:r>
              <a:rPr lang="pt-BR" sz="1600" dirty="0" smtClean="0"/>
              <a:t>A alteração do status de um dispositivo deverá ser atualizada no máximo a cada segundo.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13) RF[ ] RNF[x] - </a:t>
            </a:r>
            <a:r>
              <a:rPr lang="pt-BR" sz="1600" dirty="0" smtClean="0"/>
              <a:t>O sistema deverá suportar pelo menos 10 usuários simultâneos por local de dispositivos.  </a:t>
            </a:r>
            <a:endParaRPr lang="pt-BR" sz="1600" b="1" dirty="0" smtClean="0"/>
          </a:p>
          <a:p>
            <a:pPr lvl="1">
              <a:lnSpc>
                <a:spcPct val="80000"/>
              </a:lnSpc>
            </a:pPr>
            <a:r>
              <a:rPr lang="pt-BR" sz="1600" b="1" dirty="0" smtClean="0"/>
              <a:t>14) RF[ ] RNF[x] - </a:t>
            </a:r>
            <a:r>
              <a:rPr lang="pt-BR" sz="1600" dirty="0" smtClean="0"/>
              <a:t>Facilitar o desenvolvimento de aplicações de gerenciamento remoto de dispositivos </a:t>
            </a:r>
          </a:p>
          <a:p>
            <a:endParaRPr lang="pt-BR" dirty="0" smtClean="0"/>
          </a:p>
        </p:txBody>
      </p:sp>
      <p:sp>
        <p:nvSpPr>
          <p:cNvPr id="5120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F6EC36-2BF7-4EFC-8D14-88CD86B54A11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Questionário básico para encontrar requisitos não-funcionais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Quantas pessoas </a:t>
            </a:r>
            <a:r>
              <a:rPr lang="pt-BR" dirty="0" smtClean="0"/>
              <a:t>irão </a:t>
            </a:r>
            <a:r>
              <a:rPr lang="pt-BR" dirty="0"/>
              <a:t>utilizar o software? Desse número, quantas utilizarão simultaneamente? (não precisa ser um valor fechado</a:t>
            </a:r>
            <a:r>
              <a:rPr lang="pt-BR" dirty="0" smtClean="0"/>
              <a:t>…: </a:t>
            </a:r>
            <a:r>
              <a:rPr lang="pt-BR" dirty="0"/>
              <a:t>entre 100 e 200 pessoas utilizarão e é esperado que no máximo 50 utilizem simultaneamente</a:t>
            </a:r>
            <a:r>
              <a:rPr lang="pt-BR" dirty="0" smtClean="0"/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Dos relatórios previstos, quais podem ser gerados por processamento batch (de madrugada) e quais devem ser online (com dados do momento)? Qual o tempo aceitável para processar e gerar um relatório online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o tempo de resposta esperado para as </a:t>
            </a:r>
            <a:r>
              <a:rPr lang="pt-BR" dirty="0" smtClean="0"/>
              <a:t>principais </a:t>
            </a:r>
            <a:r>
              <a:rPr lang="pt-BR" dirty="0"/>
              <a:t>funcionalidades do sistema? E para as outras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tipo de acesso a aplicação vai ter? Somente via intranet? Internet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o perfil dos usuários que vão acessar a aplicação? Possuem conhecimento de internet? São usuários avançados?</a:t>
            </a:r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56FBBE9-5205-4BA1-9846-E3D78F9DA094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Questionário básico para encontrar 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É desejável que a maior parte das funcionalidades da aplicação possam se acessadas via teclado (sem auxilio do mouse</a:t>
            </a:r>
            <a:r>
              <a:rPr lang="pt-BR" dirty="0" smtClean="0"/>
              <a:t>)?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A aplicação deve ser compatível com quais versões do </a:t>
            </a:r>
            <a:r>
              <a:rPr lang="pt-BR" i="1" dirty="0"/>
              <a:t>browser</a:t>
            </a:r>
            <a:r>
              <a:rPr lang="pt-BR" dirty="0"/>
              <a:t> e/ou sistema operacional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Quais os padrões de implementação esperados? Os desenvolvedores podem escrever o código em qualquer idioma? Podem utilizar qualquer banco de dados e qualquer tecnologia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Qual a segurança esperada para o trafego de dados? Toda comunicação entre o servidor e o </a:t>
            </a:r>
            <a:r>
              <a:rPr lang="pt-BR" i="1" dirty="0"/>
              <a:t>browser</a:t>
            </a:r>
            <a:r>
              <a:rPr lang="pt-BR" dirty="0"/>
              <a:t> tem que ser criptografada usando SSL? Será adquirido o certificado SSL? Ou a aplicação não tem dados </a:t>
            </a:r>
            <a:r>
              <a:rPr lang="pt-BR" dirty="0" smtClean="0"/>
              <a:t>críticos </a:t>
            </a:r>
            <a:r>
              <a:rPr lang="pt-BR" dirty="0"/>
              <a:t>e confidenciais / vai ser executada em uma rede segura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Qual a disponibilidade a aplicação deve ter? O tempo médio entre falhas, tempo máximo para acertar os problemas?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E2D358E-CDA9-4B05-8F48-D25E0D9B06F6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Faça o levantamento dos Requisitos Funcionais e Não-Funcionais do sistema abaixo:</a:t>
            </a:r>
          </a:p>
          <a:p>
            <a:pPr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 smtClean="0"/>
              <a:t>Identificação do Sistema</a:t>
            </a:r>
          </a:p>
          <a:p>
            <a:pPr lvl="1">
              <a:defRPr/>
            </a:pPr>
            <a:r>
              <a:rPr lang="pt-BR" dirty="0" smtClean="0"/>
              <a:t>Projeto </a:t>
            </a:r>
            <a:r>
              <a:rPr lang="pt-BR" dirty="0"/>
              <a:t>de um </a:t>
            </a:r>
            <a:r>
              <a:rPr lang="pt-BR" dirty="0" smtClean="0"/>
              <a:t>sistema </a:t>
            </a:r>
            <a:r>
              <a:rPr lang="pt-BR" i="1" dirty="0"/>
              <a:t>e-commerce</a:t>
            </a:r>
            <a:r>
              <a:rPr lang="pt-BR" dirty="0"/>
              <a:t> para </a:t>
            </a:r>
            <a:r>
              <a:rPr lang="pt-BR" dirty="0" smtClean="0"/>
              <a:t>a locação </a:t>
            </a:r>
            <a:r>
              <a:rPr lang="pt-BR" dirty="0"/>
              <a:t>de v</a:t>
            </a:r>
            <a:r>
              <a:rPr lang="pt-BR" dirty="0" smtClean="0"/>
              <a:t>eículos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 smtClean="0"/>
              <a:t>Visão Geral do Sistema</a:t>
            </a:r>
          </a:p>
          <a:p>
            <a:pPr lvl="1">
              <a:defRPr/>
            </a:pPr>
            <a:r>
              <a:rPr lang="pt-BR" dirty="0" smtClean="0"/>
              <a:t>O </a:t>
            </a:r>
            <a:r>
              <a:rPr lang="pt-BR" dirty="0"/>
              <a:t>sistema para locação de veículos consiste basicamente do gerenciamento das locações de veículos </a:t>
            </a:r>
            <a:r>
              <a:rPr lang="pt-BR" dirty="0" smtClean="0"/>
              <a:t>de </a:t>
            </a:r>
            <a:r>
              <a:rPr lang="pt-BR" dirty="0"/>
              <a:t>uma determinada empresa, controlando desde a reserva até o retorno do automóvel. Neste gerenciamento, </a:t>
            </a:r>
            <a:r>
              <a:rPr lang="pt-BR" dirty="0" smtClean="0"/>
              <a:t>considerar-se-á </a:t>
            </a:r>
            <a:r>
              <a:rPr lang="pt-BR" dirty="0"/>
              <a:t>os diversos tipos  de veículos (modelo, fabricante),  bem como seus opcionais. O sistema </a:t>
            </a:r>
            <a:r>
              <a:rPr lang="pt-BR" dirty="0" smtClean="0"/>
              <a:t>deverá </a:t>
            </a:r>
            <a:r>
              <a:rPr lang="pt-BR" dirty="0"/>
              <a:t>ainda emitir diversos tipos  de relatórios e consultas, possibilitando um melhor gerenciamento das </a:t>
            </a:r>
            <a:r>
              <a:rPr lang="pt-BR" dirty="0" smtClean="0"/>
              <a:t>locações </a:t>
            </a:r>
            <a:r>
              <a:rPr lang="pt-BR" dirty="0"/>
              <a:t>oferecidas. </a:t>
            </a:r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0ED3EF5-E01B-4484-9842-FFAC9E5427E1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472136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endParaRPr lang="pt-BR" sz="18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4C6B4-B551-4869-B6E8-7AAEAF2C2BC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2151728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pt-PT" sz="1600" dirty="0"/>
              <a:t>Ex:</a:t>
            </a:r>
          </a:p>
          <a:p>
            <a:pPr marL="0" indent="0">
              <a:buNone/>
              <a:defRPr/>
            </a:pPr>
            <a:r>
              <a:rPr lang="pt-PT" u="sng" dirty="0"/>
              <a:t>Inclusão e alteração de clientes</a:t>
            </a:r>
            <a:r>
              <a:rPr lang="pt-PT" dirty="0"/>
              <a:t>: O sistema deve permitir a  inclusão e alteração de clientes, contendo os seguintes atributos: código do cliente, nome completo, data de nascimento, endereço, cidade onde mora, estado, país, telefone, e-mail, RG, CPF, passaporte, numero e  tipo da carteira nacional de habilitação, observação.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542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2C4A194-FA1C-40CD-BD9C-A6F46CA6D227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 para leitura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PRESSMAN, R. S. Engenharia de software. 7. ed. Porto Alegre: McGraw-Hill, 2011.</a:t>
            </a:r>
            <a:br>
              <a:rPr lang="pt-PT" dirty="0"/>
            </a:br>
            <a:r>
              <a:rPr lang="pt-PT" dirty="0"/>
              <a:t>Capítulo 5 </a:t>
            </a:r>
            <a:endParaRPr lang="pt-PT" dirty="0" smtClean="0"/>
          </a:p>
          <a:p>
            <a:endParaRPr lang="pt-BR" dirty="0" smtClean="0"/>
          </a:p>
          <a:p>
            <a:r>
              <a:rPr lang="pt-BR" dirty="0" smtClean="0"/>
              <a:t>SOMMERVILLE, Ian. </a:t>
            </a:r>
            <a:r>
              <a:rPr lang="pt-BR" b="1" dirty="0" smtClean="0"/>
              <a:t>Engenharia de Software</a:t>
            </a:r>
            <a:r>
              <a:rPr lang="pt-BR" dirty="0" smtClean="0"/>
              <a:t>, 8 ed.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-Wesley, 2007. </a:t>
            </a:r>
          </a:p>
          <a:p>
            <a:pPr lvl="1"/>
            <a:r>
              <a:rPr lang="pt-BR" dirty="0" smtClean="0"/>
              <a:t>Capítulo 6 - Requisitos de Software.</a:t>
            </a:r>
          </a:p>
          <a:p>
            <a:pPr lvl="1"/>
            <a:r>
              <a:rPr lang="pt-BR" dirty="0" smtClean="0"/>
              <a:t>Capítulo 7 – Processos de 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31533535"/>
      </p:ext>
    </p:extLst>
  </p:cSld>
  <p:clrMapOvr>
    <a:masterClrMapping/>
  </p:clrMapOvr>
</p:sld>
</file>

<file path=ppt/theme/theme1.xml><?xml version="1.0" encoding="utf-8"?>
<a:theme xmlns:a="http://schemas.openxmlformats.org/drawingml/2006/main" name="Aula 04 - Análise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04 - Análise de Requisitos</Template>
  <TotalTime>75</TotalTime>
  <Words>1210</Words>
  <Application>Microsoft Office PowerPoint</Application>
  <PresentationFormat>Apresentação na tela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  <vt:variant>
        <vt:lpstr>Apresentações personalizadas</vt:lpstr>
      </vt:variant>
      <vt:variant>
        <vt:i4>1</vt:i4>
      </vt:variant>
    </vt:vector>
  </HeadingPairs>
  <TitlesOfParts>
    <vt:vector size="11" baseType="lpstr">
      <vt:lpstr>Aula 04 - Análise de Requisitos</vt:lpstr>
      <vt:lpstr>Análise e Especificação de Sistemas</vt:lpstr>
      <vt:lpstr>Apresentação do PowerPoint</vt:lpstr>
      <vt:lpstr>Apresentação do PowerPoint</vt:lpstr>
      <vt:lpstr>Apresentação do PowerPoint</vt:lpstr>
      <vt:lpstr>Questionário básico para encontrar requisitos não-funcionais</vt:lpstr>
      <vt:lpstr>Questionário básico para encontrar requisitos não-funcionais</vt:lpstr>
      <vt:lpstr>Exercício</vt:lpstr>
      <vt:lpstr>Apresentação do PowerPoint</vt:lpstr>
      <vt:lpstr>Referência  para leitura</vt:lpstr>
      <vt:lpstr>Apresentação personalizada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16</cp:revision>
  <cp:lastPrinted>2011-08-11T19:12:40Z</cp:lastPrinted>
  <dcterms:created xsi:type="dcterms:W3CDTF">2013-07-31T22:15:49Z</dcterms:created>
  <dcterms:modified xsi:type="dcterms:W3CDTF">2013-07-31T23:59:35Z</dcterms:modified>
</cp:coreProperties>
</file>