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sldIdLst>
    <p:sldId id="256" r:id="rId2"/>
    <p:sldId id="284" r:id="rId3"/>
    <p:sldId id="259" r:id="rId4"/>
    <p:sldId id="260" r:id="rId5"/>
    <p:sldId id="261" r:id="rId6"/>
    <p:sldId id="262" r:id="rId7"/>
    <p:sldId id="263" r:id="rId8"/>
    <p:sldId id="28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57" r:id="rId2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pt-BR" sz="2400">
                  <a:latin typeface="Times New Roman" pitchFamily="18" charset="0"/>
                </a:endParaRPr>
              </a:p>
            </p:txBody>
          </p:sp>
        </p:grpSp>
      </p:grpSp>
      <p:pic>
        <p:nvPicPr>
          <p:cNvPr id="18" name="Imagem 20" descr="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82" charset="2"/>
              <a:buNone/>
              <a:defRPr sz="3400"/>
            </a:lvl1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19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1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AF8F2-256B-4522-ACD6-EA7FD98D21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16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DA086-A389-4328-B534-FD52EB2F24E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01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E3166-C1AA-4873-89BA-5240004EAF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21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34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Ø"/>
              <a:defRPr/>
            </a:lvl1pPr>
            <a:lvl2pPr>
              <a:buFont typeface="Wingdings" pitchFamily="2" charset="2"/>
              <a:buChar char="Ø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Wingdings" pitchFamily="2" charset="2"/>
              <a:buChar char="Ø"/>
              <a:defRPr/>
            </a:lvl4pPr>
            <a:lvl5pPr>
              <a:buFont typeface="Wingdings" pitchFamily="2" charset="2"/>
              <a:buChar char="Ø"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2D6AB-943D-48ED-BD25-B6FD703B24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50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AE8C4-0750-48BE-87C8-5B0C674D8D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47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6AA01-5AB9-4ED7-BD2C-7B1650F4A1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89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424EB-59F9-4975-9A20-58D13C83AA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49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13BED-AAB9-471C-A820-07524FCCAD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B1FF6-8974-4F0B-9942-A1B13A69AA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55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B0981-3796-4469-A8C3-4CE23C1122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08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36C37-43FB-47A7-89EF-215CD48E18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58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AC972C71-B705-4C36-9667-98B67E6150F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hlink"/>
                </a:solidFill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 sz="2400">
                <a:latin typeface="Times New Roman" pitchFamily="18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pt-BR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pic>
        <p:nvPicPr>
          <p:cNvPr id="1032" name="Imagem 16" descr="logo.gi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2" r:id="rId4"/>
    <p:sldLayoutId id="2147483671" r:id="rId5"/>
    <p:sldLayoutId id="2147483670" r:id="rId6"/>
    <p:sldLayoutId id="2147483669" r:id="rId7"/>
    <p:sldLayoutId id="2147483668" r:id="rId8"/>
    <p:sldLayoutId id="2147483667" r:id="rId9"/>
    <p:sldLayoutId id="2147483666" r:id="rId10"/>
    <p:sldLayoutId id="214748366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8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mtClean="0"/>
              <a:t>Análise e Especificação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71625" y="4267200"/>
            <a:ext cx="7419975" cy="2376488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None/>
            </a:pPr>
            <a:r>
              <a:rPr lang="pt-BR" sz="3100" i="1" smtClean="0"/>
              <a:t>Prof. Sidnei Gonçalves Alves</a:t>
            </a:r>
          </a:p>
          <a:p>
            <a:pPr algn="ctr">
              <a:buFont typeface="Wingdings" pitchFamily="2" charset="2"/>
              <a:buNone/>
            </a:pPr>
            <a:r>
              <a:rPr lang="pt-BR" sz="3100" smtClean="0"/>
              <a:t>Tecnologia em Análise e Desenvolvimento de Sistemas</a:t>
            </a:r>
          </a:p>
          <a:p>
            <a:pPr algn="ctr">
              <a:buFont typeface="Wingdings" pitchFamily="2" charset="2"/>
              <a:buNone/>
            </a:pPr>
            <a:r>
              <a:rPr lang="pt-BR" sz="3100" smtClean="0"/>
              <a:t>Faculdade Integrado de Campo Mourão</a:t>
            </a:r>
          </a:p>
        </p:txBody>
      </p:sp>
      <p:pic>
        <p:nvPicPr>
          <p:cNvPr id="13315" name="Imagem 3" descr="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0"/>
            <a:ext cx="9525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Engenharia de Software X Ciência da Computação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3767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Ciência da computação se preocupa com as teorias e os métodos básicos referentes aos computadores e sistemas de software</a:t>
            </a:r>
          </a:p>
          <a:p>
            <a:pPr>
              <a:defRPr/>
            </a:pPr>
            <a:endParaRPr lang="pt-BR" b="1" dirty="0" smtClean="0"/>
          </a:p>
          <a:p>
            <a:pPr>
              <a:defRPr/>
            </a:pPr>
            <a:r>
              <a:rPr lang="pt-BR" dirty="0" smtClean="0"/>
              <a:t>A engenharia de software se dedica aos problemas práticos da produção de software</a:t>
            </a:r>
          </a:p>
          <a:p>
            <a:pPr lvl="1">
              <a:defRPr/>
            </a:pPr>
            <a:r>
              <a:rPr lang="pt-BR" dirty="0" smtClean="0"/>
              <a:t>Conhecimento em Ciência da Computação é fundamental para os engenheiros de software</a:t>
            </a:r>
            <a:endParaRPr lang="pt-BR" dirty="0"/>
          </a:p>
        </p:txBody>
      </p:sp>
      <p:sp>
        <p:nvSpPr>
          <p:cNvPr id="2253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07D7E46-EA25-4C1B-81D0-92BB571C5966}" type="slidenum">
              <a:rPr lang="pt-BR" smtClean="0">
                <a:latin typeface="Arial Black" pitchFamily="34" charset="0"/>
              </a:rPr>
              <a:pPr/>
              <a:t>10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que é um Processo de Software?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dirty="0" smtClean="0"/>
              <a:t>Um conjunto de atividades cujo objetivo é o desenvolvimento ou evolução do software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Atividades genéricas a todos processos de software são:</a:t>
            </a:r>
          </a:p>
          <a:p>
            <a:pPr lvl="1">
              <a:defRPr/>
            </a:pPr>
            <a:r>
              <a:rPr lang="pt-BR" u="sng" dirty="0" smtClean="0"/>
              <a:t>Especificação</a:t>
            </a:r>
            <a:r>
              <a:rPr lang="pt-BR" dirty="0" smtClean="0"/>
              <a:t>: a funcionalidade do software e as restrições em sua operação devem ser definidas</a:t>
            </a:r>
          </a:p>
          <a:p>
            <a:pPr lvl="1">
              <a:defRPr/>
            </a:pPr>
            <a:endParaRPr lang="pt-BR" dirty="0" smtClean="0"/>
          </a:p>
          <a:p>
            <a:pPr lvl="1">
              <a:defRPr/>
            </a:pPr>
            <a:r>
              <a:rPr lang="pt-BR" u="sng" dirty="0" smtClean="0"/>
              <a:t>Desenvolvimento</a:t>
            </a:r>
            <a:r>
              <a:rPr lang="pt-BR" dirty="0" smtClean="0"/>
              <a:t>: produção do software de modo que atenda a suas especificações</a:t>
            </a:r>
          </a:p>
          <a:p>
            <a:pPr lvl="1">
              <a:defRPr/>
            </a:pPr>
            <a:endParaRPr lang="pt-BR" dirty="0" smtClean="0"/>
          </a:p>
          <a:p>
            <a:pPr lvl="1">
              <a:defRPr/>
            </a:pPr>
            <a:r>
              <a:rPr lang="pt-BR" u="sng" dirty="0" smtClean="0"/>
              <a:t>Validação</a:t>
            </a:r>
            <a:r>
              <a:rPr lang="pt-BR" dirty="0" smtClean="0"/>
              <a:t>: o software deve ser validado para garantir que ele faz o que o cliente deseja</a:t>
            </a:r>
          </a:p>
          <a:p>
            <a:pPr lvl="1">
              <a:defRPr/>
            </a:pPr>
            <a:endParaRPr lang="pt-BR" dirty="0" smtClean="0"/>
          </a:p>
          <a:p>
            <a:pPr lvl="1">
              <a:defRPr/>
            </a:pPr>
            <a:r>
              <a:rPr lang="pt-BR" u="sng" dirty="0" smtClean="0"/>
              <a:t>Evolução</a:t>
            </a:r>
            <a:r>
              <a:rPr lang="pt-BR" dirty="0" smtClean="0"/>
              <a:t>: o software deve evoluir para atender às necessidades mutáveis do cliente</a:t>
            </a:r>
            <a:endParaRPr lang="en-US" b="1" dirty="0" smtClean="0"/>
          </a:p>
          <a:p>
            <a:pPr lvl="1">
              <a:defRPr/>
            </a:pPr>
            <a:endParaRPr lang="pt-BR" dirty="0"/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92C11B3-2267-4AA9-B6F8-8172571E2A15}" type="slidenum">
              <a:rPr lang="pt-BR" smtClean="0">
                <a:latin typeface="Arial Black" pitchFamily="34" charset="0"/>
              </a:rPr>
              <a:pPr/>
              <a:t>11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que é um modelo de Processo de Software?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dirty="0" smtClean="0"/>
              <a:t>Uma descrição simplificada de um processo de software, que é representada a partir de uma perspectiva específica</a:t>
            </a:r>
          </a:p>
          <a:p>
            <a:pPr>
              <a:defRPr/>
            </a:pPr>
            <a:endParaRPr lang="pt-BR" sz="3500" dirty="0" smtClean="0"/>
          </a:p>
          <a:p>
            <a:pPr>
              <a:defRPr/>
            </a:pPr>
            <a:r>
              <a:rPr lang="pt-BR" dirty="0" smtClean="0"/>
              <a:t>Exemplos de tipos de modelos de processos são:</a:t>
            </a:r>
          </a:p>
          <a:p>
            <a:pPr lvl="1">
              <a:defRPr/>
            </a:pPr>
            <a:r>
              <a:rPr lang="pt-BR" sz="2600" u="sng" dirty="0" smtClean="0"/>
              <a:t>Um modelo de Workflow</a:t>
            </a:r>
            <a:r>
              <a:rPr lang="pt-BR" sz="2600" dirty="0" smtClean="0"/>
              <a:t>: sequencia de atividades</a:t>
            </a:r>
          </a:p>
          <a:p>
            <a:pPr lvl="1">
              <a:defRPr/>
            </a:pPr>
            <a:r>
              <a:rPr lang="pt-BR" sz="2600" u="sng" dirty="0" smtClean="0"/>
              <a:t>Um modelo de fluxo de dados ou de atividades</a:t>
            </a:r>
            <a:r>
              <a:rPr lang="pt-BR" sz="2600" dirty="0" smtClean="0"/>
              <a:t>: fluxo de informação</a:t>
            </a:r>
          </a:p>
          <a:p>
            <a:pPr lvl="1">
              <a:defRPr/>
            </a:pPr>
            <a:r>
              <a:rPr lang="pt-BR" sz="2600" u="sng" dirty="0" smtClean="0"/>
              <a:t>Um modelo de papel/ação</a:t>
            </a:r>
            <a:r>
              <a:rPr lang="pt-BR" sz="2600" dirty="0" smtClean="0"/>
              <a:t>: quem faz o que</a:t>
            </a:r>
          </a:p>
          <a:p>
            <a:pPr lvl="1">
              <a:defRPr/>
            </a:pPr>
            <a:endParaRPr lang="pt-BR" sz="1800" dirty="0" smtClean="0"/>
          </a:p>
          <a:p>
            <a:pPr>
              <a:defRPr/>
            </a:pPr>
            <a:r>
              <a:rPr lang="pt-BR" sz="3100" dirty="0" smtClean="0"/>
              <a:t>Modelos genéricos (paradigmas) de desenvolvimento</a:t>
            </a:r>
          </a:p>
          <a:p>
            <a:pPr lvl="1">
              <a:defRPr/>
            </a:pPr>
            <a:r>
              <a:rPr lang="en-US" sz="2600" dirty="0" err="1" smtClean="0"/>
              <a:t>Modelo</a:t>
            </a:r>
            <a:r>
              <a:rPr lang="en-US" sz="2600" dirty="0" smtClean="0"/>
              <a:t> </a:t>
            </a:r>
            <a:r>
              <a:rPr lang="en-US" sz="2600" dirty="0" err="1" smtClean="0"/>
              <a:t>cascata</a:t>
            </a:r>
            <a:endParaRPr lang="en-US" sz="2600" dirty="0" smtClean="0"/>
          </a:p>
          <a:p>
            <a:pPr lvl="1">
              <a:defRPr/>
            </a:pPr>
            <a:r>
              <a:rPr lang="en-US" sz="2600" dirty="0" err="1" smtClean="0"/>
              <a:t>Desenvolvimento</a:t>
            </a:r>
            <a:r>
              <a:rPr lang="en-US" sz="2600" dirty="0" smtClean="0"/>
              <a:t> </a:t>
            </a:r>
            <a:r>
              <a:rPr lang="en-US" sz="2600" dirty="0" err="1" smtClean="0"/>
              <a:t>evolucionário</a:t>
            </a:r>
            <a:endParaRPr lang="en-US" sz="2600" dirty="0" smtClean="0"/>
          </a:p>
          <a:p>
            <a:pPr lvl="1">
              <a:defRPr/>
            </a:pPr>
            <a:r>
              <a:rPr lang="en-US" sz="2600" dirty="0" err="1" smtClean="0"/>
              <a:t>Especificação</a:t>
            </a:r>
            <a:r>
              <a:rPr lang="en-US" sz="2600" dirty="0" smtClean="0"/>
              <a:t> formal</a:t>
            </a:r>
          </a:p>
          <a:p>
            <a:pPr lvl="1">
              <a:defRPr/>
            </a:pPr>
            <a:r>
              <a:rPr lang="pt-BR" sz="2600" dirty="0" smtClean="0"/>
              <a:t>Modelagem de um sistema a partir de componentes reutilizáveis</a:t>
            </a:r>
            <a:endParaRPr lang="pt-BR" sz="2600" dirty="0"/>
          </a:p>
        </p:txBody>
      </p:sp>
      <p:sp>
        <p:nvSpPr>
          <p:cNvPr id="2457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7E3506C-F3EB-4900-A262-A4E215D1CCBB}" type="slidenum">
              <a:rPr lang="pt-BR" smtClean="0">
                <a:latin typeface="Arial Black" pitchFamily="34" charset="0"/>
              </a:rPr>
              <a:pPr/>
              <a:t>12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Quais são os custos de Engenharia de Software?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1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pt-BR" dirty="0" smtClean="0"/>
              <a:t>De modo geral, 60% dos custos são custos de desenvolvimento, 40% são custos de teste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Para software personalizado, o custo de evolução frequentemente ultrapassa os custos de desenvolvimento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Dependendo do tipo de sistema que está sendo desenvolvido</a:t>
            </a:r>
          </a:p>
          <a:p>
            <a:pPr lvl="1">
              <a:defRPr/>
            </a:pPr>
            <a:r>
              <a:rPr lang="pt-BR" dirty="0" smtClean="0"/>
              <a:t>Custos podem variar</a:t>
            </a:r>
          </a:p>
          <a:p>
            <a:pPr lvl="1">
              <a:defRPr/>
            </a:pPr>
            <a:r>
              <a:rPr lang="pt-BR" dirty="0" smtClean="0"/>
              <a:t>Requisitos dos atributos do sistema como desempenho e confiabilidade do sistema </a:t>
            </a:r>
          </a:p>
          <a:p>
            <a:pPr lvl="2">
              <a:defRPr/>
            </a:pPr>
            <a:r>
              <a:rPr lang="pt-BR" sz="2900" dirty="0" smtClean="0"/>
              <a:t>Ex. Sistema em Tempo Real e Comercial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A distribuição dos custos depende do modelo de desenvolvimento que está sendo utilizado (Será visto em Gerência)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2560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F93A81E-6DE0-4DF3-9237-EEC0FD706A92}" type="slidenum">
              <a:rPr lang="pt-BR" smtClean="0">
                <a:latin typeface="Arial Black" pitchFamily="34" charset="0"/>
              </a:rPr>
              <a:pPr/>
              <a:t>13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que são métodos de Engenharia de Software?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dirty="0" smtClean="0"/>
              <a:t>Abordagem estruturada para o desenvolvimento de software que inclui modelos de sistema, notações, regras, recomendações e diretrizes de processo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Descrições de modelos de sistema</a:t>
            </a:r>
          </a:p>
          <a:p>
            <a:pPr lvl="1">
              <a:defRPr/>
            </a:pPr>
            <a:r>
              <a:rPr lang="pt-BR" dirty="0" smtClean="0"/>
              <a:t>Descrições gráficas são desenvolvidas. Ex. modelo de objetos</a:t>
            </a:r>
          </a:p>
          <a:p>
            <a:pPr>
              <a:defRPr/>
            </a:pPr>
            <a:r>
              <a:rPr lang="en-US" dirty="0" err="1" smtClean="0"/>
              <a:t>Regras</a:t>
            </a:r>
            <a:endParaRPr lang="en-US" dirty="0" smtClean="0"/>
          </a:p>
          <a:p>
            <a:pPr lvl="1">
              <a:defRPr/>
            </a:pPr>
            <a:r>
              <a:rPr lang="pt-BR" dirty="0" smtClean="0"/>
              <a:t>Restrições aplicadas a modelos de sistemas</a:t>
            </a:r>
          </a:p>
          <a:p>
            <a:pPr>
              <a:defRPr/>
            </a:pPr>
            <a:r>
              <a:rPr lang="en-US" dirty="0" err="1" smtClean="0"/>
              <a:t>Recomendações</a:t>
            </a:r>
            <a:endParaRPr lang="en-US" dirty="0" smtClean="0"/>
          </a:p>
          <a:p>
            <a:pPr lvl="1">
              <a:defRPr/>
            </a:pPr>
            <a:r>
              <a:rPr lang="pt-BR" dirty="0" smtClean="0"/>
              <a:t>Heurísticas (baseadas) em boas práticas de projeto</a:t>
            </a:r>
          </a:p>
          <a:p>
            <a:pPr>
              <a:defRPr/>
            </a:pPr>
            <a:r>
              <a:rPr lang="en-US" dirty="0" err="1" smtClean="0"/>
              <a:t>Diretrizes</a:t>
            </a:r>
            <a:r>
              <a:rPr lang="en-US" dirty="0" smtClean="0"/>
              <a:t> de </a:t>
            </a:r>
            <a:r>
              <a:rPr lang="en-US" dirty="0" err="1" smtClean="0"/>
              <a:t>processo</a:t>
            </a:r>
            <a:endParaRPr lang="en-US" dirty="0" smtClean="0"/>
          </a:p>
          <a:p>
            <a:pPr lvl="1">
              <a:defRPr/>
            </a:pPr>
            <a:r>
              <a:rPr lang="en-US" dirty="0" err="1" smtClean="0"/>
              <a:t>Quais</a:t>
            </a:r>
            <a:r>
              <a:rPr lang="en-US" dirty="0" smtClean="0"/>
              <a:t> </a:t>
            </a:r>
            <a:r>
              <a:rPr lang="en-US" dirty="0" err="1" smtClean="0"/>
              <a:t>atividades</a:t>
            </a:r>
            <a:r>
              <a:rPr lang="en-US" dirty="0" smtClean="0"/>
              <a:t> </a:t>
            </a:r>
            <a:r>
              <a:rPr lang="en-US" dirty="0" err="1" smtClean="0"/>
              <a:t>seguir</a:t>
            </a:r>
            <a:endParaRPr lang="en-US" b="1" dirty="0" smtClean="0"/>
          </a:p>
          <a:p>
            <a:pPr lvl="1">
              <a:defRPr/>
            </a:pPr>
            <a:endParaRPr lang="pt-BR" dirty="0" smtClean="0"/>
          </a:p>
        </p:txBody>
      </p:sp>
      <p:sp>
        <p:nvSpPr>
          <p:cNvPr id="2662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32DB69C-FEB1-4782-B75E-8D637E966A09}" type="slidenum">
              <a:rPr lang="pt-BR" smtClean="0">
                <a:latin typeface="Arial Black" pitchFamily="34" charset="0"/>
              </a:rPr>
              <a:pPr/>
              <a:t>14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que é CASE (</a:t>
            </a:r>
            <a:r>
              <a:rPr lang="pt-BR" i="1" smtClean="0"/>
              <a:t>Computer Aided Software Engineering</a:t>
            </a:r>
            <a:r>
              <a:rPr lang="pt-BR" smtClean="0"/>
              <a:t>)?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1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dirty="0" smtClean="0"/>
              <a:t>São sistemas de software com objetivo de:</a:t>
            </a:r>
          </a:p>
          <a:p>
            <a:pPr lvl="1">
              <a:defRPr/>
            </a:pPr>
            <a:r>
              <a:rPr lang="pt-BR" dirty="0" smtClean="0"/>
              <a:t>Fornecer suporte automatizado para as atividades de processo de software</a:t>
            </a:r>
          </a:p>
          <a:p>
            <a:pPr lvl="1">
              <a:defRPr/>
            </a:pPr>
            <a:r>
              <a:rPr lang="pt-BR" dirty="0" smtClean="0"/>
              <a:t>Sistemas CASE são frequentemente utilizados para apoiar a aplicação dos métodos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en-US" dirty="0" smtClean="0"/>
              <a:t>Upper-CASE</a:t>
            </a:r>
          </a:p>
          <a:p>
            <a:pPr lvl="1">
              <a:defRPr/>
            </a:pPr>
            <a:r>
              <a:rPr lang="pt-BR" dirty="0" smtClean="0"/>
              <a:t>ferramentas de apoio às fases iniciais do processo de software</a:t>
            </a:r>
          </a:p>
          <a:p>
            <a:pPr>
              <a:defRPr/>
            </a:pPr>
            <a:r>
              <a:rPr lang="en-US" dirty="0" smtClean="0"/>
              <a:t>Lower-CASE</a:t>
            </a:r>
          </a:p>
          <a:p>
            <a:pPr lvl="1">
              <a:defRPr/>
            </a:pPr>
            <a:r>
              <a:rPr lang="pt-BR" dirty="0" smtClean="0"/>
              <a:t>ferramentas de apoio às fases finais processo de software (implementação e testes)</a:t>
            </a:r>
            <a:endParaRPr lang="en-US" b="1" dirty="0" smtClean="0"/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BC812B1-06FA-4202-BBFE-C5D81D5540C7}" type="slidenum">
              <a:rPr lang="pt-BR" smtClean="0">
                <a:latin typeface="Arial Black" pitchFamily="34" charset="0"/>
              </a:rPr>
              <a:pPr/>
              <a:t>15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Atributos de um bom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1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pt-BR" dirty="0" smtClean="0"/>
              <a:t>O software deve atender os requisitos funcionais e desempenho que foram solicitados pelo usuário</a:t>
            </a:r>
          </a:p>
          <a:p>
            <a:pPr lvl="1">
              <a:defRPr/>
            </a:pPr>
            <a:r>
              <a:rPr lang="pt-BR" dirty="0" smtClean="0"/>
              <a:t>São as funcionalidades que o sistema deve executar em favor do usuário</a:t>
            </a:r>
          </a:p>
          <a:p>
            <a:pPr>
              <a:defRPr/>
            </a:pPr>
            <a:r>
              <a:rPr lang="pt-BR" dirty="0" smtClean="0"/>
              <a:t>Deve atender requisitos não funcionais, tais como facilidade de manutenção, nível de confiança, eficiência e facilidade de uso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2867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65BC862-21E1-45B2-8AAF-1F04278FCA62}" type="slidenum">
              <a:rPr lang="pt-BR" smtClean="0">
                <a:latin typeface="Arial Black" pitchFamily="34" charset="0"/>
              </a:rPr>
              <a:pPr/>
              <a:t>16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Atributos de um bom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pt-BR" dirty="0" smtClean="0"/>
              <a:t>Requisitos não funcionais</a:t>
            </a:r>
          </a:p>
          <a:p>
            <a:pPr lvl="1">
              <a:defRPr/>
            </a:pPr>
            <a:r>
              <a:rPr lang="en-US" dirty="0" err="1" smtClean="0"/>
              <a:t>Facilidade</a:t>
            </a:r>
            <a:r>
              <a:rPr lang="en-US" dirty="0" smtClean="0"/>
              <a:t> de </a:t>
            </a:r>
            <a:r>
              <a:rPr lang="en-US" dirty="0" err="1" smtClean="0"/>
              <a:t>manutenção</a:t>
            </a:r>
            <a:endParaRPr lang="en-US" dirty="0" smtClean="0"/>
          </a:p>
          <a:p>
            <a:pPr lvl="2">
              <a:defRPr/>
            </a:pPr>
            <a:r>
              <a:rPr lang="pt-BR" dirty="0" smtClean="0"/>
              <a:t>Software deve ser escrito de modo que possa evoluir para atender as necessidades mutáveis</a:t>
            </a:r>
          </a:p>
          <a:p>
            <a:pPr lvl="1">
              <a:defRPr/>
            </a:pPr>
            <a:r>
              <a:rPr lang="en-US" dirty="0" err="1" smtClean="0"/>
              <a:t>Nível</a:t>
            </a:r>
            <a:r>
              <a:rPr lang="en-US" dirty="0" smtClean="0"/>
              <a:t> de </a:t>
            </a:r>
            <a:r>
              <a:rPr lang="en-US" dirty="0" err="1" smtClean="0"/>
              <a:t>confiança</a:t>
            </a:r>
            <a:endParaRPr lang="en-US" dirty="0" smtClean="0"/>
          </a:p>
          <a:p>
            <a:pPr lvl="2">
              <a:defRPr/>
            </a:pPr>
            <a:r>
              <a:rPr lang="pt-BR" dirty="0" smtClean="0"/>
              <a:t>Software confiável não deve ocasionar danos físicos ou econômicos, no caso de um defeito no sistema</a:t>
            </a:r>
          </a:p>
          <a:p>
            <a:pPr lvl="1">
              <a:defRPr/>
            </a:pPr>
            <a:r>
              <a:rPr lang="en-US" dirty="0" err="1" smtClean="0"/>
              <a:t>Eficiência</a:t>
            </a:r>
            <a:endParaRPr lang="en-US" dirty="0" smtClean="0"/>
          </a:p>
          <a:p>
            <a:pPr lvl="2">
              <a:defRPr/>
            </a:pPr>
            <a:r>
              <a:rPr lang="pt-BR" dirty="0" smtClean="0"/>
              <a:t>O Software não deve desperdiçar os recursos do sistema</a:t>
            </a:r>
          </a:p>
          <a:p>
            <a:pPr lvl="1">
              <a:defRPr/>
            </a:pPr>
            <a:r>
              <a:rPr lang="en-US" dirty="0" err="1" smtClean="0"/>
              <a:t>Facilidade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endParaRPr lang="en-US" dirty="0" smtClean="0"/>
          </a:p>
          <a:p>
            <a:pPr lvl="2">
              <a:defRPr/>
            </a:pPr>
            <a:r>
              <a:rPr lang="pt-BR" dirty="0" smtClean="0"/>
              <a:t>O Software deve ser utilizável, sem esforços indevidos, pelo usuário para quem foi projetado</a:t>
            </a:r>
            <a:endParaRPr lang="pt-BR" dirty="0"/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EB467EA-362C-4EA3-A8CF-EEAB80D2EACA}" type="slidenum">
              <a:rPr lang="pt-BR" smtClean="0">
                <a:latin typeface="Arial Black" pitchFamily="34" charset="0"/>
              </a:rPr>
              <a:pPr/>
              <a:t>17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Principais desafios enfrentados pela Engenharia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dirty="0" smtClean="0"/>
              <a:t>Lidar com sistemas legados, lidar com a diversidade crescente e lidar com a crescente demanda bem como reduzir o tempo de entrega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legados</a:t>
            </a:r>
            <a:endParaRPr lang="en-US" dirty="0" smtClean="0"/>
          </a:p>
          <a:p>
            <a:pPr lvl="1">
              <a:defRPr/>
            </a:pPr>
            <a:r>
              <a:rPr lang="pt-BR" dirty="0" smtClean="0"/>
              <a:t>Sistemas antigos, porém úteis devem ser mantidos e atualizados</a:t>
            </a:r>
          </a:p>
          <a:p>
            <a:pPr>
              <a:defRPr/>
            </a:pPr>
            <a:r>
              <a:rPr lang="en-US" dirty="0" err="1" smtClean="0"/>
              <a:t>Heterogeneidade</a:t>
            </a:r>
            <a:endParaRPr lang="en-US" dirty="0" smtClean="0"/>
          </a:p>
          <a:p>
            <a:pPr lvl="1">
              <a:defRPr/>
            </a:pPr>
            <a:r>
              <a:rPr lang="pt-BR" dirty="0" smtClean="0"/>
              <a:t>Sistemas são distribuídos e incluem uma mistura de hardware e software. Deve-se desenvolver técnicas para construir softwares confiáveis e flexíveis</a:t>
            </a:r>
          </a:p>
          <a:p>
            <a:pPr>
              <a:defRPr/>
            </a:pPr>
            <a:r>
              <a:rPr lang="en-US" dirty="0" err="1" smtClean="0"/>
              <a:t>Fornecimento</a:t>
            </a:r>
            <a:endParaRPr lang="en-US" dirty="0" smtClean="0"/>
          </a:p>
          <a:p>
            <a:pPr lvl="1">
              <a:defRPr/>
            </a:pPr>
            <a:r>
              <a:rPr lang="pt-BR" dirty="0" smtClean="0"/>
              <a:t>Existe pressão crescente para uma entrega rápida do software</a:t>
            </a:r>
            <a:endParaRPr lang="pt-BR" dirty="0"/>
          </a:p>
        </p:txBody>
      </p:sp>
      <p:sp>
        <p:nvSpPr>
          <p:cNvPr id="3072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01CBCC5-DF50-4184-974A-2E8DCC7A13ED}" type="slidenum">
              <a:rPr lang="pt-BR" smtClean="0">
                <a:latin typeface="Arial Black" pitchFamily="34" charset="0"/>
              </a:rPr>
              <a:pPr/>
              <a:t>18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Responsabilidade Social e Ética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1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pt-BR" dirty="0" smtClean="0"/>
              <a:t>O trabalho de engenheiros de software envolve responsabilidades mais amplas do que a simples aplicação de habilidades técnicas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Engenheiros de software devem se comportar de maneira responsável, ética e moral, para serem respeitados como profissionais</a:t>
            </a:r>
            <a:br>
              <a:rPr lang="pt-BR" dirty="0" smtClean="0"/>
            </a:br>
            <a:endParaRPr lang="pt-BR" dirty="0" smtClean="0"/>
          </a:p>
          <a:p>
            <a:pPr>
              <a:defRPr/>
            </a:pPr>
            <a:r>
              <a:rPr lang="pt-BR" dirty="0" smtClean="0"/>
              <a:t>Comportamento ético é muito mais que simplesmente respeitar as leis</a:t>
            </a:r>
            <a:endParaRPr lang="pt-BR" dirty="0"/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0A11BC4-C012-4381-BFDE-8042CA1BB927}" type="slidenum">
              <a:rPr lang="pt-BR" smtClean="0">
                <a:latin typeface="Arial Black" pitchFamily="34" charset="0"/>
              </a:rPr>
              <a:pPr/>
              <a:t>19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Objetivos</a:t>
            </a:r>
          </a:p>
        </p:txBody>
      </p:sp>
      <p:sp>
        <p:nvSpPr>
          <p:cNvPr id="1433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13"/>
          </a:xfrm>
        </p:spPr>
        <p:txBody>
          <a:bodyPr/>
          <a:lstStyle/>
          <a:p>
            <a:r>
              <a:rPr lang="pt-BR" sz="2800" smtClean="0"/>
              <a:t>Introduzir a Engenharia de Software e explicar sua importância</a:t>
            </a:r>
          </a:p>
          <a:p>
            <a:endParaRPr lang="pt-BR" sz="2800" smtClean="0"/>
          </a:p>
          <a:p>
            <a:r>
              <a:rPr lang="pt-BR" sz="2800" smtClean="0"/>
              <a:t>Introduzir os conceitos principais relacionados à Engenharia de software</a:t>
            </a:r>
          </a:p>
          <a:p>
            <a:endParaRPr lang="pt-BR" sz="2800" smtClean="0"/>
          </a:p>
          <a:p>
            <a:r>
              <a:rPr lang="pt-BR" sz="2800" smtClean="0"/>
              <a:t>Introduzir questões profissionais e éticas relevantes para os engenheiros de software</a:t>
            </a:r>
            <a:endParaRPr lang="en-US" sz="2800" b="1" smtClean="0"/>
          </a:p>
          <a:p>
            <a:endParaRPr lang="pt-BR" smtClean="0"/>
          </a:p>
        </p:txBody>
      </p:sp>
      <p:sp>
        <p:nvSpPr>
          <p:cNvPr id="1433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240B348-631D-4EB2-8B70-00B3E4011409}" type="slidenum">
              <a:rPr lang="pt-BR" smtClean="0">
                <a:latin typeface="Arial Black" pitchFamily="34" charset="0"/>
              </a:rPr>
              <a:pPr/>
              <a:t>2</a:t>
            </a:fld>
            <a:endParaRPr lang="pt-BR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Questões de Responsabilidade Profissional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err="1" smtClean="0"/>
              <a:t>Confidencialidade</a:t>
            </a:r>
            <a:endParaRPr lang="en-US" dirty="0" smtClean="0"/>
          </a:p>
          <a:p>
            <a:pPr lvl="1">
              <a:defRPr/>
            </a:pPr>
            <a:r>
              <a:rPr lang="pt-BR" dirty="0" smtClean="0"/>
              <a:t>Os engenheiros devem respeitar a confidencialidade de seus empregadores ou clientes, mesmo que não tenham assinado um acordo formal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en-US" dirty="0" err="1" smtClean="0"/>
              <a:t>Competência</a:t>
            </a:r>
            <a:endParaRPr lang="en-US" dirty="0" smtClean="0"/>
          </a:p>
          <a:p>
            <a:pPr lvl="1">
              <a:defRPr/>
            </a:pPr>
            <a:r>
              <a:rPr lang="pt-BR" dirty="0" smtClean="0"/>
              <a:t>Os engenheiros não devem enganar quanto ao seu nível de competência. Não devem aceitar serviços que estejam fora do seu limite de competência</a:t>
            </a:r>
          </a:p>
          <a:p>
            <a:pPr lvl="1">
              <a:defRPr/>
            </a:pPr>
            <a:endParaRPr lang="pt-BR" dirty="0" smtClean="0"/>
          </a:p>
          <a:p>
            <a:pPr>
              <a:defRPr/>
            </a:pPr>
            <a:r>
              <a:rPr lang="en-US" dirty="0" err="1" smtClean="0"/>
              <a:t>Má</a:t>
            </a:r>
            <a:r>
              <a:rPr lang="en-US" dirty="0" smtClean="0"/>
              <a:t> </a:t>
            </a:r>
            <a:r>
              <a:rPr lang="en-US" dirty="0" err="1" smtClean="0"/>
              <a:t>utilização</a:t>
            </a:r>
            <a:r>
              <a:rPr lang="en-US" dirty="0" smtClean="0"/>
              <a:t> de </a:t>
            </a:r>
            <a:r>
              <a:rPr lang="en-US" dirty="0" err="1" smtClean="0"/>
              <a:t>computadores</a:t>
            </a:r>
            <a:endParaRPr lang="en-US" dirty="0" smtClean="0"/>
          </a:p>
          <a:p>
            <a:pPr lvl="1">
              <a:defRPr/>
            </a:pPr>
            <a:r>
              <a:rPr lang="pt-BR" dirty="0" smtClean="0"/>
              <a:t>Engenheiros de software não devem empregar suas habilidades técnicas para o mau uso dos computadores de outras pessoas. </a:t>
            </a:r>
          </a:p>
          <a:p>
            <a:pPr lvl="1">
              <a:defRPr/>
            </a:pPr>
            <a:r>
              <a:rPr lang="pt-BR" dirty="0" smtClean="0"/>
              <a:t>Ex. Disseminação de vírus</a:t>
            </a:r>
            <a:endParaRPr lang="en-US" dirty="0" smtClean="0"/>
          </a:p>
          <a:p>
            <a:pPr>
              <a:defRPr/>
            </a:pPr>
            <a:endParaRPr lang="pt-BR" dirty="0"/>
          </a:p>
        </p:txBody>
      </p:sp>
      <p:sp>
        <p:nvSpPr>
          <p:cNvPr id="3277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B3BB686-5DEB-44E6-8311-BD578F403878}" type="slidenum">
              <a:rPr lang="pt-BR" smtClean="0">
                <a:latin typeface="Arial Black" pitchFamily="34" charset="0"/>
              </a:rPr>
              <a:pPr/>
              <a:t>20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Código de Ética da ACM/IEEE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pt-BR" dirty="0" smtClean="0"/>
              <a:t>As sociedades profissionais dos USA têm cooperado no sentido de produzir um código de ética para ser praticado por seus membros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Membros dessas organizações se comprometem a seguir esse código quando se inscrevem como membros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O código contém oito princípios relacionados ao comportamento e decisões feitas por profissionais de software</a:t>
            </a:r>
          </a:p>
          <a:p>
            <a:pPr lvl="1">
              <a:defRPr/>
            </a:pPr>
            <a:r>
              <a:rPr lang="pt-BR" dirty="0" smtClean="0"/>
              <a:t>Inclui desenvolvedores, educadores, gerentes, supervisores e estudantes da profissão</a:t>
            </a:r>
            <a:endParaRPr lang="en-US" dirty="0" smtClean="0"/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4E8B489-76E4-4688-B785-57ACF3EC1036}" type="slidenum">
              <a:rPr lang="pt-BR" smtClean="0">
                <a:latin typeface="Arial Black" pitchFamily="34" charset="0"/>
              </a:rPr>
              <a:pPr/>
              <a:t>21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Código de Ética – Princípios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1. </a:t>
            </a:r>
            <a:r>
              <a:rPr lang="en-US" dirty="0" err="1" smtClean="0"/>
              <a:t>PÚBLICO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pt-BR" dirty="0" smtClean="0"/>
              <a:t>Os engenheiros de software agirão consistentemente com o interesse público</a:t>
            </a:r>
          </a:p>
          <a:p>
            <a:pPr lvl="1">
              <a:defRPr/>
            </a:pPr>
            <a:endParaRPr lang="pt-BR" dirty="0" smtClean="0"/>
          </a:p>
          <a:p>
            <a:pPr>
              <a:defRPr/>
            </a:pPr>
            <a:r>
              <a:rPr lang="en-US" dirty="0" smtClean="0"/>
              <a:t>2. </a:t>
            </a:r>
            <a:r>
              <a:rPr lang="en-US" dirty="0" err="1" smtClean="0"/>
              <a:t>CLIENTE</a:t>
            </a:r>
            <a:r>
              <a:rPr lang="en-US" dirty="0" smtClean="0"/>
              <a:t> E </a:t>
            </a:r>
            <a:r>
              <a:rPr lang="en-US" dirty="0" err="1" smtClean="0"/>
              <a:t>EMPREGADOR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pt-BR" dirty="0" smtClean="0"/>
              <a:t>Os engenheiros de software agirão de acordo com os melhores interesses de seus clientes e empregadores e consistente com o interesse público</a:t>
            </a:r>
          </a:p>
          <a:p>
            <a:pPr lvl="1">
              <a:defRPr/>
            </a:pPr>
            <a:endParaRPr lang="pt-BR" dirty="0" smtClean="0"/>
          </a:p>
          <a:p>
            <a:pPr>
              <a:defRPr/>
            </a:pPr>
            <a:r>
              <a:rPr lang="en-US" dirty="0" smtClean="0"/>
              <a:t>3. </a:t>
            </a:r>
            <a:r>
              <a:rPr lang="en-US" dirty="0" err="1" smtClean="0"/>
              <a:t>PRODUTO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pt-BR" dirty="0" smtClean="0"/>
              <a:t>Engenheiros de software deverão assegurar que seus produtos e as alterações a eles relacionadas cumpram o mais alto padrão profissional possível</a:t>
            </a:r>
            <a:endParaRPr lang="pt-BR" dirty="0"/>
          </a:p>
        </p:txBody>
      </p:sp>
      <p:sp>
        <p:nvSpPr>
          <p:cNvPr id="3481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0E18B47-FEAE-4FC9-B29F-9A58C7E85FB8}" type="slidenum">
              <a:rPr lang="pt-BR" smtClean="0">
                <a:latin typeface="Arial Black" pitchFamily="34" charset="0"/>
              </a:rPr>
              <a:pPr/>
              <a:t>22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Código de Ética – Princípios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4. </a:t>
            </a:r>
            <a:r>
              <a:rPr lang="en-US" dirty="0" err="1" smtClean="0"/>
              <a:t>JULGAMENTO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pt-BR" dirty="0" smtClean="0"/>
              <a:t>Os engenheiros de software manterão integridade e independência em seu julgamento profissional</a:t>
            </a:r>
          </a:p>
          <a:p>
            <a:pPr lvl="1">
              <a:defRPr/>
            </a:pPr>
            <a:endParaRPr lang="pt-BR" dirty="0" smtClean="0"/>
          </a:p>
          <a:p>
            <a:pPr>
              <a:defRPr/>
            </a:pPr>
            <a:r>
              <a:rPr lang="en-US" dirty="0" smtClean="0"/>
              <a:t>5. </a:t>
            </a:r>
            <a:r>
              <a:rPr lang="en-US" dirty="0" err="1" smtClean="0"/>
              <a:t>GERENCIAMENTO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pt-BR" dirty="0" smtClean="0"/>
              <a:t>Os gerentes e líderes de engenharia de software adotarão e promoverão uma abordagem ética para o gerenciamento do desenvolvimento e da manutenção do software</a:t>
            </a:r>
          </a:p>
          <a:p>
            <a:pPr lvl="1">
              <a:defRPr/>
            </a:pPr>
            <a:endParaRPr lang="pt-BR" dirty="0" smtClean="0"/>
          </a:p>
          <a:p>
            <a:pPr>
              <a:defRPr/>
            </a:pPr>
            <a:r>
              <a:rPr lang="en-US" dirty="0" smtClean="0"/>
              <a:t>6. </a:t>
            </a:r>
            <a:r>
              <a:rPr lang="en-US" dirty="0" err="1" smtClean="0"/>
              <a:t>PROFISSÃO</a:t>
            </a:r>
            <a:endParaRPr lang="en-US" dirty="0" smtClean="0"/>
          </a:p>
          <a:p>
            <a:pPr lvl="1">
              <a:defRPr/>
            </a:pPr>
            <a:r>
              <a:rPr lang="pt-BR" dirty="0" smtClean="0"/>
              <a:t>Os engenheiros de software fomentarão a integridade e reputação da profissão, de modo consistente com o interesse público</a:t>
            </a:r>
            <a:endParaRPr lang="pt-BR" dirty="0"/>
          </a:p>
        </p:txBody>
      </p:sp>
      <p:sp>
        <p:nvSpPr>
          <p:cNvPr id="3584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AF0DDCFD-7801-411A-A9FC-796849E373B3}" type="slidenum">
              <a:rPr lang="pt-BR" smtClean="0">
                <a:latin typeface="Arial Black" pitchFamily="34" charset="0"/>
              </a:rPr>
              <a:pPr/>
              <a:t>23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Código de Ética – Princípios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0908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7. </a:t>
            </a:r>
            <a:r>
              <a:rPr lang="en-US" dirty="0" err="1" smtClean="0"/>
              <a:t>COLEGAS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pt-BR" dirty="0" smtClean="0"/>
              <a:t>Os engenheiros de software serão justos e darão apoio aos seus colegas</a:t>
            </a:r>
          </a:p>
          <a:p>
            <a:pPr lvl="1">
              <a:defRPr/>
            </a:pPr>
            <a:endParaRPr lang="pt-BR" dirty="0" smtClean="0"/>
          </a:p>
          <a:p>
            <a:pPr>
              <a:defRPr/>
            </a:pPr>
            <a:r>
              <a:rPr lang="en-US" dirty="0" smtClean="0"/>
              <a:t>8. </a:t>
            </a:r>
            <a:r>
              <a:rPr lang="en-US" dirty="0" err="1" smtClean="0"/>
              <a:t>PESSOAL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pt-BR" dirty="0" smtClean="0"/>
              <a:t>Os engenheiros de software participarão de aprendizado constante com relação à prática de sua profissão e promoverão uma abordagem ética dessa prática</a:t>
            </a:r>
          </a:p>
          <a:p>
            <a:pPr lvl="1">
              <a:defRPr/>
            </a:pPr>
            <a:endParaRPr lang="pt-BR" dirty="0" smtClean="0"/>
          </a:p>
          <a:p>
            <a:pPr lvl="1">
              <a:defRPr/>
            </a:pPr>
            <a:endParaRPr lang="pt-BR" dirty="0" smtClean="0"/>
          </a:p>
          <a:p>
            <a:pPr lvl="1">
              <a:defRPr/>
            </a:pPr>
            <a:endParaRPr lang="pt-BR" dirty="0"/>
          </a:p>
        </p:txBody>
      </p:sp>
      <p:sp>
        <p:nvSpPr>
          <p:cNvPr id="3686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B0F9692-7AEF-432D-934C-50C5B5E14441}" type="slidenum">
              <a:rPr lang="pt-BR" smtClean="0">
                <a:latin typeface="Arial Black" pitchFamily="34" charset="0"/>
              </a:rPr>
              <a:pPr/>
              <a:t>24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Dilemas Éticos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13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pt-BR" dirty="0" smtClean="0"/>
              <a:t>Situações embaraçosas</a:t>
            </a:r>
          </a:p>
          <a:p>
            <a:pPr lvl="1">
              <a:defRPr/>
            </a:pPr>
            <a:r>
              <a:rPr lang="pt-BR" dirty="0" smtClean="0"/>
              <a:t>Discordância, das políticas dos níveis mais altos de gestão da companhia</a:t>
            </a:r>
          </a:p>
          <a:p>
            <a:pPr lvl="1">
              <a:defRPr/>
            </a:pPr>
            <a:endParaRPr lang="pt-BR" dirty="0" smtClean="0"/>
          </a:p>
          <a:p>
            <a:pPr lvl="1">
              <a:defRPr/>
            </a:pPr>
            <a:r>
              <a:rPr lang="pt-BR" dirty="0" smtClean="0"/>
              <a:t>O empregador age de um modo que não é ético</a:t>
            </a:r>
          </a:p>
          <a:p>
            <a:pPr lvl="2">
              <a:defRPr/>
            </a:pPr>
            <a:r>
              <a:rPr lang="pt-BR" u="sng" dirty="0" smtClean="0"/>
              <a:t>Exemplo</a:t>
            </a:r>
            <a:r>
              <a:rPr lang="pt-BR" dirty="0" smtClean="0"/>
              <a:t>: libera um sistema crítico de segurança sem terminar os testes do sistema</a:t>
            </a:r>
          </a:p>
          <a:p>
            <a:pPr lvl="2">
              <a:defRPr/>
            </a:pPr>
            <a:endParaRPr lang="pt-BR" dirty="0" smtClean="0"/>
          </a:p>
          <a:p>
            <a:pPr lvl="1">
              <a:defRPr/>
            </a:pPr>
            <a:r>
              <a:rPr lang="pt-BR" dirty="0" smtClean="0"/>
              <a:t>Participação no desenvolvimento de sistemas militares e nucleares </a:t>
            </a:r>
            <a:endParaRPr lang="en-US" dirty="0" smtClean="0"/>
          </a:p>
          <a:p>
            <a:pPr lvl="1">
              <a:defRPr/>
            </a:pPr>
            <a:endParaRPr lang="pt-BR" dirty="0"/>
          </a:p>
        </p:txBody>
      </p:sp>
      <p:sp>
        <p:nvSpPr>
          <p:cNvPr id="3789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E6660B93-22B2-4176-9C2F-2B29A9F0A22B}" type="slidenum">
              <a:rPr lang="pt-BR" smtClean="0">
                <a:latin typeface="Arial Black" pitchFamily="34" charset="0"/>
              </a:rPr>
              <a:pPr/>
              <a:t>25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Pontos Chave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13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pt-BR" dirty="0" smtClean="0"/>
              <a:t>A </a:t>
            </a:r>
            <a:r>
              <a:rPr lang="pt-BR" u="sng" dirty="0" smtClean="0"/>
              <a:t>engenharia de software </a:t>
            </a:r>
            <a:r>
              <a:rPr lang="pt-BR" dirty="0" smtClean="0"/>
              <a:t>é uma disciplina da engenharia que se ocupa de todos os aspectos da produção de software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u="sng" dirty="0" smtClean="0"/>
              <a:t>Produtos de software </a:t>
            </a:r>
            <a:r>
              <a:rPr lang="pt-BR" dirty="0" smtClean="0"/>
              <a:t>consistem de programas desenvolvidos e da documentação associada</a:t>
            </a:r>
          </a:p>
          <a:p>
            <a:pPr lvl="1">
              <a:defRPr/>
            </a:pPr>
            <a:r>
              <a:rPr lang="pt-BR" sz="3300" dirty="0" smtClean="0"/>
              <a:t>Os atributos essenciais dos produtos são a facilidade de manutenção, a confiança e a evolução do software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O </a:t>
            </a:r>
            <a:r>
              <a:rPr lang="pt-BR" u="sng" dirty="0" smtClean="0"/>
              <a:t>processo de software </a:t>
            </a:r>
            <a:r>
              <a:rPr lang="pt-BR" dirty="0" smtClean="0"/>
              <a:t>consiste em atividades envolvidas no desenvolvimento de produtos de software. </a:t>
            </a:r>
          </a:p>
          <a:p>
            <a:pPr lvl="1">
              <a:defRPr/>
            </a:pPr>
            <a:r>
              <a:rPr lang="pt-BR" sz="3300" dirty="0" smtClean="0"/>
              <a:t>As atividades básicas são a especificação, o desenvolvimento, a validação e a evolução do software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u="sng" dirty="0" smtClean="0"/>
              <a:t>Métodos de ES</a:t>
            </a:r>
            <a:r>
              <a:rPr lang="pt-BR" dirty="0" smtClean="0"/>
              <a:t> são os meios organizados de produzir software. </a:t>
            </a:r>
          </a:p>
          <a:p>
            <a:pPr lvl="1">
              <a:defRPr/>
            </a:pPr>
            <a:r>
              <a:rPr lang="pt-BR" sz="3300" dirty="0" smtClean="0"/>
              <a:t>Incluem sugestões sobre o processo a ser seguido, notações a serem utilizadas, as regras que regem as descrições de sistema produzidas e as diretrizes do projeto</a:t>
            </a:r>
            <a:endParaRPr lang="pt-BR" sz="3300" dirty="0"/>
          </a:p>
        </p:txBody>
      </p:sp>
      <p:sp>
        <p:nvSpPr>
          <p:cNvPr id="3891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26585DBD-F942-4FD2-ADEB-7AF759FE3BE0}" type="slidenum">
              <a:rPr lang="pt-BR" smtClean="0">
                <a:latin typeface="Arial Black" pitchFamily="34" charset="0"/>
              </a:rPr>
              <a:pPr/>
              <a:t>26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Pontos Chave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1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pt-BR" u="sng" dirty="0" smtClean="0"/>
              <a:t>Ferramentas CASE</a:t>
            </a:r>
            <a:r>
              <a:rPr lang="pt-BR" dirty="0" smtClean="0"/>
              <a:t> são sistemas de software projetados para dar apoio às atividades de rotina no processo de software</a:t>
            </a:r>
          </a:p>
          <a:p>
            <a:pPr lvl="1">
              <a:defRPr/>
            </a:pPr>
            <a:r>
              <a:rPr lang="pt-BR" dirty="0" smtClean="0"/>
              <a:t>Editar diagramas de projeto, verificar a consistência de diagramas e manter o controle dos testes de programas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Os engenheiros de software tem responsabilidades para com a engenharia como profissão e a sociedade. </a:t>
            </a:r>
          </a:p>
          <a:p>
            <a:pPr lvl="1">
              <a:defRPr/>
            </a:pPr>
            <a:r>
              <a:rPr lang="pt-BR" dirty="0" smtClean="0"/>
              <a:t>Não devem se preocupar exclusivamente com questões técnicas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As sociedades profissionais publicam códigos de conduta que estabelecem os padrões comportamentais esperados por seus membros</a:t>
            </a:r>
          </a:p>
          <a:p>
            <a:pPr lvl="1">
              <a:defRPr/>
            </a:pPr>
            <a:r>
              <a:rPr lang="pt-BR" dirty="0" err="1" smtClean="0"/>
              <a:t>ACM</a:t>
            </a:r>
            <a:r>
              <a:rPr lang="pt-BR" dirty="0" smtClean="0"/>
              <a:t> / IEEE</a:t>
            </a:r>
            <a:endParaRPr lang="pt-BR" dirty="0"/>
          </a:p>
        </p:txBody>
      </p:sp>
      <p:sp>
        <p:nvSpPr>
          <p:cNvPr id="3993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772FABA4-75BC-440F-88D6-38170DAAEC07}" type="slidenum">
              <a:rPr lang="pt-BR" smtClean="0">
                <a:latin typeface="Arial Black" pitchFamily="34" charset="0"/>
              </a:rPr>
              <a:pPr/>
              <a:t>27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Diversão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910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dirty="0" smtClean="0"/>
              <a:t>O que é a Engenharia de Software?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Qual a importância do software na sociedade?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Quais são as características dos software que os diferenciam de produtos concretos?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Descreva os principais tipos de software.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Descreva sucintamente as atividades genéricas de um processo de software.</a:t>
            </a:r>
          </a:p>
        </p:txBody>
      </p:sp>
      <p:sp>
        <p:nvSpPr>
          <p:cNvPr id="4096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0BC40AFF-F0BB-46A5-B094-84CB7F11CEAF}" type="slidenum">
              <a:rPr lang="pt-BR" smtClean="0">
                <a:latin typeface="Arial Black" pitchFamily="34" charset="0"/>
              </a:rPr>
              <a:pPr/>
              <a:t>28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Engenharia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7148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pt-BR" sz="3000" dirty="0" smtClean="0"/>
              <a:t>As economias de todas as nações desenvolvidas são dependentes de software</a:t>
            </a:r>
          </a:p>
          <a:p>
            <a:pPr>
              <a:defRPr/>
            </a:pPr>
            <a:endParaRPr lang="pt-BR" sz="3000" dirty="0" smtClean="0"/>
          </a:p>
          <a:p>
            <a:pPr>
              <a:defRPr/>
            </a:pPr>
            <a:r>
              <a:rPr lang="pt-BR" sz="3000" dirty="0" smtClean="0"/>
              <a:t>Cada vez mais sistemas são controlados por software</a:t>
            </a:r>
          </a:p>
          <a:p>
            <a:pPr>
              <a:defRPr/>
            </a:pPr>
            <a:endParaRPr lang="pt-BR" sz="3000" dirty="0" smtClean="0"/>
          </a:p>
          <a:p>
            <a:pPr>
              <a:defRPr/>
            </a:pPr>
            <a:r>
              <a:rPr lang="pt-BR" sz="3000" dirty="0" smtClean="0"/>
              <a:t>A engenharia de software se preocupa com teorias, métodos e ferramentas para o desenvolvimento de software profissional</a:t>
            </a:r>
          </a:p>
          <a:p>
            <a:pPr>
              <a:defRPr/>
            </a:pPr>
            <a:endParaRPr lang="pt-BR" sz="3000" dirty="0" smtClean="0"/>
          </a:p>
          <a:p>
            <a:pPr>
              <a:defRPr/>
            </a:pPr>
            <a:r>
              <a:rPr lang="pt-BR" sz="3000" dirty="0" smtClean="0"/>
              <a:t>Gastos com Engenharia de Software representa um valor significativo de todos os países desenvolvidos</a:t>
            </a:r>
            <a:endParaRPr lang="en-US" sz="3000" b="1" dirty="0" smtClean="0">
              <a:solidFill>
                <a:schemeClr val="bg1"/>
              </a:solidFill>
            </a:endParaRPr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91F287A-9349-41AA-8272-137CA4E8DA79}" type="slidenum">
              <a:rPr lang="pt-BR" smtClean="0">
                <a:latin typeface="Arial Black" pitchFamily="34" charset="0"/>
              </a:rPr>
              <a:pPr/>
              <a:t>3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Custos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43063"/>
            <a:ext cx="8229600" cy="4786312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pt-BR" sz="4000" dirty="0" smtClean="0"/>
              <a:t>Custos de software em geral dominam o custos do sistema</a:t>
            </a:r>
          </a:p>
          <a:p>
            <a:pPr>
              <a:defRPr/>
            </a:pPr>
            <a:endParaRPr lang="pt-BR" sz="4000" dirty="0" smtClean="0"/>
          </a:p>
          <a:p>
            <a:pPr>
              <a:defRPr/>
            </a:pPr>
            <a:r>
              <a:rPr lang="pt-BR" sz="4000" dirty="0" smtClean="0"/>
              <a:t>Os custos de software em um PC são, em geral, maiores que o custo do hardware</a:t>
            </a:r>
          </a:p>
          <a:p>
            <a:pPr>
              <a:defRPr/>
            </a:pPr>
            <a:endParaRPr lang="pt-BR" sz="4000" dirty="0" smtClean="0"/>
          </a:p>
          <a:p>
            <a:pPr>
              <a:defRPr/>
            </a:pPr>
            <a:r>
              <a:rPr lang="pt-BR" sz="4000" dirty="0" smtClean="0"/>
              <a:t>Em Software, custa-se mais para manter do que para desenvolver</a:t>
            </a:r>
          </a:p>
          <a:p>
            <a:pPr>
              <a:defRPr/>
            </a:pPr>
            <a:endParaRPr lang="pt-BR" sz="4000" dirty="0" smtClean="0"/>
          </a:p>
          <a:p>
            <a:pPr>
              <a:defRPr/>
            </a:pPr>
            <a:r>
              <a:rPr lang="pt-BR" sz="4000" dirty="0" smtClean="0"/>
              <a:t>Para sistemas de vida útil longa, os custos de manutenção podem ser várias vezes maiores do que o custo de desenvolvimento</a:t>
            </a:r>
          </a:p>
          <a:p>
            <a:pPr>
              <a:defRPr/>
            </a:pPr>
            <a:endParaRPr lang="pt-BR" sz="4000" dirty="0" smtClean="0"/>
          </a:p>
          <a:p>
            <a:pPr>
              <a:defRPr/>
            </a:pPr>
            <a:r>
              <a:rPr lang="pt-BR" sz="4000" dirty="0" smtClean="0"/>
              <a:t>A engenharia de software está preocupada com o desenvolvimento de software com uma boa relação custo-benefício</a:t>
            </a:r>
            <a:endParaRPr lang="en-US" sz="4000" b="1" dirty="0" smtClean="0"/>
          </a:p>
          <a:p>
            <a:pPr>
              <a:defRPr/>
            </a:pPr>
            <a:endParaRPr lang="pt-BR" dirty="0" smtClean="0"/>
          </a:p>
        </p:txBody>
      </p:sp>
      <p:sp>
        <p:nvSpPr>
          <p:cNvPr id="1638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4DFD9F99-09AA-46FB-A573-486CF25C841F}" type="slidenum">
              <a:rPr lang="pt-BR" smtClean="0">
                <a:latin typeface="Arial Black" pitchFamily="34" charset="0"/>
              </a:rPr>
              <a:pPr/>
              <a:t>4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Questões sobre a Engenharia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71688"/>
            <a:ext cx="8229600" cy="42862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software?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pt-BR" dirty="0" smtClean="0"/>
              <a:t>O que é engenharia de software?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Qual a diferença entre engenharia de software e ciência da computação?</a:t>
            </a:r>
          </a:p>
          <a:p>
            <a:pPr>
              <a:buFont typeface="Wingdings" pitchFamily="2" charset="2"/>
              <a:buNone/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O que é um processo de software?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O que é um modelo de processo de software?</a:t>
            </a:r>
            <a:endParaRPr lang="en-US" b="1" dirty="0" smtClean="0"/>
          </a:p>
        </p:txBody>
      </p:sp>
      <p:sp>
        <p:nvSpPr>
          <p:cNvPr id="17411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F2E1402-7E00-45AB-8894-43FB4057D12A}" type="slidenum">
              <a:rPr lang="pt-BR" smtClean="0">
                <a:latin typeface="Arial Black" pitchFamily="34" charset="0"/>
              </a:rPr>
              <a:pPr/>
              <a:t>5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Questões sobre a Engenharia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14563"/>
            <a:ext cx="8229600" cy="409098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pt-BR" dirty="0" smtClean="0"/>
              <a:t>Quais são os custos de engenharia de software?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O que são métodos de desenvolvimento de software?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CASE (Computer-Aided Software Engineering)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pt-BR" dirty="0" smtClean="0"/>
              <a:t>Quais são os atributos de um bom software?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Quais são os principais desafios enfrentados pela engenharia de software?</a:t>
            </a:r>
          </a:p>
          <a:p>
            <a:pPr>
              <a:defRPr/>
            </a:pPr>
            <a:endParaRPr lang="pt-BR" dirty="0"/>
          </a:p>
        </p:txBody>
      </p:sp>
      <p:sp>
        <p:nvSpPr>
          <p:cNvPr id="18435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D8AC3838-93DC-4850-B956-16FB8BE07256}" type="slidenum">
              <a:rPr lang="pt-BR" smtClean="0">
                <a:latin typeface="Arial Black" pitchFamily="34" charset="0"/>
              </a:rPr>
              <a:pPr/>
              <a:t>6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que é software?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pt-BR" dirty="0" smtClean="0"/>
              <a:t>Programa de computador + documentação associada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Produtos de Software podem ser desenvolvidos para um cliente específico ou para o mercado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Produtos de software podem ser:</a:t>
            </a:r>
          </a:p>
          <a:p>
            <a:pPr lvl="1">
              <a:defRPr/>
            </a:pPr>
            <a:r>
              <a:rPr lang="pt-BR" u="sng" dirty="0" smtClean="0"/>
              <a:t>Genéricos</a:t>
            </a:r>
            <a:r>
              <a:rPr lang="pt-BR" dirty="0" smtClean="0"/>
              <a:t>: produzidos e vendidos no mercado a qualquer cliente</a:t>
            </a:r>
          </a:p>
          <a:p>
            <a:pPr lvl="1">
              <a:defRPr/>
            </a:pPr>
            <a:r>
              <a:rPr lang="pt-BR" u="sng" dirty="0" smtClean="0"/>
              <a:t>Produtos sob encomenda (ou personalizados)</a:t>
            </a:r>
            <a:r>
              <a:rPr lang="pt-BR" dirty="0" smtClean="0"/>
              <a:t>: são encomendados por um cliente em particular (especificação é desenvolvida e controlada pela organização que está comprando o software)</a:t>
            </a:r>
            <a:endParaRPr lang="en-US" b="1" dirty="0" smtClean="0"/>
          </a:p>
          <a:p>
            <a:pPr lvl="1">
              <a:defRPr/>
            </a:pPr>
            <a:endParaRPr lang="pt-BR" dirty="0" smtClean="0"/>
          </a:p>
          <a:p>
            <a:pPr>
              <a:defRPr/>
            </a:pPr>
            <a:endParaRPr lang="pt-BR" dirty="0"/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9B119918-BAA3-47DE-B225-2B3D5867D8A7}" type="slidenum">
              <a:rPr lang="pt-BR" smtClean="0">
                <a:latin typeface="Arial Black" pitchFamily="34" charset="0"/>
              </a:rPr>
              <a:pPr/>
              <a:t>7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Principais tipos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1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dirty="0" smtClean="0"/>
              <a:t>Software de Sistema Operacional</a:t>
            </a:r>
          </a:p>
          <a:p>
            <a:pPr>
              <a:defRPr/>
            </a:pPr>
            <a:r>
              <a:rPr lang="pt-BR" dirty="0" smtClean="0"/>
              <a:t>Software para sistema em tempo real</a:t>
            </a:r>
          </a:p>
          <a:p>
            <a:pPr>
              <a:defRPr/>
            </a:pPr>
            <a:r>
              <a:rPr lang="pt-BR" dirty="0" smtClean="0"/>
              <a:t>Software comercial</a:t>
            </a:r>
          </a:p>
          <a:p>
            <a:pPr>
              <a:defRPr/>
            </a:pPr>
            <a:r>
              <a:rPr lang="pt-BR" dirty="0" smtClean="0"/>
              <a:t>Software para engenharia e aplicações científicas</a:t>
            </a:r>
          </a:p>
          <a:p>
            <a:pPr>
              <a:defRPr/>
            </a:pPr>
            <a:r>
              <a:rPr lang="pt-BR" dirty="0" smtClean="0"/>
              <a:t>Software embarcado</a:t>
            </a:r>
          </a:p>
          <a:p>
            <a:pPr>
              <a:defRPr/>
            </a:pPr>
            <a:r>
              <a:rPr lang="pt-BR" dirty="0" smtClean="0"/>
              <a:t>Software para computadores pessoais</a:t>
            </a:r>
          </a:p>
          <a:p>
            <a:pPr>
              <a:defRPr/>
            </a:pPr>
            <a:r>
              <a:rPr lang="pt-BR" dirty="0" smtClean="0"/>
              <a:t>Software baseado em inteligência artificial</a:t>
            </a:r>
          </a:p>
          <a:p>
            <a:pPr>
              <a:defRPr/>
            </a:pPr>
            <a:r>
              <a:rPr lang="pt-BR" dirty="0" smtClean="0"/>
              <a:t>Software de entretenimento</a:t>
            </a:r>
            <a:endParaRPr lang="pt-BR" dirty="0"/>
          </a:p>
        </p:txBody>
      </p:sp>
      <p:sp>
        <p:nvSpPr>
          <p:cNvPr id="20483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61600CC9-BC46-42A2-B408-B0392B82C5FB}" type="slidenum">
              <a:rPr lang="pt-BR" smtClean="0">
                <a:latin typeface="Arial Black" pitchFamily="34" charset="0"/>
              </a:rPr>
              <a:pPr/>
              <a:t>8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 que é a Engenharia de Software?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19613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pt-BR" dirty="0" smtClean="0"/>
              <a:t>Engenharia de software é uma disciplina de engenharia que se ocupa de todos os aspectos da produção de software</a:t>
            </a:r>
          </a:p>
          <a:p>
            <a:pPr>
              <a:defRPr/>
            </a:pPr>
            <a:endParaRPr lang="pt-BR" dirty="0" smtClean="0"/>
          </a:p>
          <a:p>
            <a:pPr>
              <a:defRPr/>
            </a:pPr>
            <a:r>
              <a:rPr lang="pt-BR" dirty="0" smtClean="0"/>
              <a:t>Engenheiros de software devem adotar uma abordagem sistemática e organizada em seu trabalho</a:t>
            </a:r>
          </a:p>
          <a:p>
            <a:pPr lvl="1">
              <a:defRPr/>
            </a:pPr>
            <a:r>
              <a:rPr lang="pt-BR" dirty="0" smtClean="0"/>
              <a:t>Usar técnicas e ferramentas apropriadas dependendo do problema a ser resolvido</a:t>
            </a:r>
          </a:p>
          <a:p>
            <a:pPr lvl="1">
              <a:defRPr/>
            </a:pPr>
            <a:r>
              <a:rPr lang="pt-BR" dirty="0" smtClean="0"/>
              <a:t>Verificar restrições de desenvolvimento e os recursos disponíveis</a:t>
            </a:r>
            <a:endParaRPr lang="pt-BR" dirty="0"/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57BF8DE4-B986-49E8-B973-B5C46C8171DC}" type="slidenum">
              <a:rPr lang="pt-BR" smtClean="0">
                <a:latin typeface="Arial Black" pitchFamily="34" charset="0"/>
              </a:rPr>
              <a:pPr/>
              <a:t>9</a:t>
            </a:fld>
            <a:endParaRPr lang="pt-BR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la 01 - Engenharia de Software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Engenharia de Software</Template>
  <TotalTime>425</TotalTime>
  <Words>1799</Words>
  <Application>Microsoft Office PowerPoint</Application>
  <PresentationFormat>Apresentação na tela (4:3)</PresentationFormat>
  <Paragraphs>267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Aula 01 - Engenharia de Software</vt:lpstr>
      <vt:lpstr>Análise e Especificação de Sistemas</vt:lpstr>
      <vt:lpstr>Objetivos</vt:lpstr>
      <vt:lpstr>Engenharia de Software</vt:lpstr>
      <vt:lpstr>Custos de Software</vt:lpstr>
      <vt:lpstr>Questões sobre a Engenharia de Software</vt:lpstr>
      <vt:lpstr>Questões sobre a Engenharia de Software</vt:lpstr>
      <vt:lpstr>O que é software?</vt:lpstr>
      <vt:lpstr>Principais tipos de software</vt:lpstr>
      <vt:lpstr>O que é a Engenharia de Software?</vt:lpstr>
      <vt:lpstr>Engenharia de Software X Ciência da Computação</vt:lpstr>
      <vt:lpstr>O que é um Processo de Software?</vt:lpstr>
      <vt:lpstr>O que é um modelo de Processo de Software?</vt:lpstr>
      <vt:lpstr>Quais são os custos de Engenharia de Software?</vt:lpstr>
      <vt:lpstr>O que são métodos de Engenharia de Software?</vt:lpstr>
      <vt:lpstr>O que é CASE (Computer Aided Software Engineering)?</vt:lpstr>
      <vt:lpstr>Atributos de um bom Software</vt:lpstr>
      <vt:lpstr>Atributos de um bom Software</vt:lpstr>
      <vt:lpstr>Principais desafios enfrentados pela Engenharia de Software</vt:lpstr>
      <vt:lpstr>Responsabilidade Social e Ética</vt:lpstr>
      <vt:lpstr>Questões de Responsabilidade Profissional</vt:lpstr>
      <vt:lpstr>Código de Ética da ACM/IEEE</vt:lpstr>
      <vt:lpstr>Código de Ética – Princípios</vt:lpstr>
      <vt:lpstr>Código de Ética – Princípios</vt:lpstr>
      <vt:lpstr>Código de Ética – Princípios</vt:lpstr>
      <vt:lpstr>Dilemas Éticos</vt:lpstr>
      <vt:lpstr>Pontos Chave</vt:lpstr>
      <vt:lpstr>Pontos Chave</vt:lpstr>
      <vt:lpstr>Diversão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e Especificação de Sistemas</dc:title>
  <dc:creator>Sidnei Gonçalves Alves</dc:creator>
  <cp:lastModifiedBy>Sidnei Gonçalves Alves</cp:lastModifiedBy>
  <cp:revision>4</cp:revision>
  <dcterms:created xsi:type="dcterms:W3CDTF">2013-07-20T18:59:34Z</dcterms:created>
  <dcterms:modified xsi:type="dcterms:W3CDTF">2013-07-28T17:51:29Z</dcterms:modified>
</cp:coreProperties>
</file>