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</p:grpSp>
      </p:grpSp>
      <p:pic>
        <p:nvPicPr>
          <p:cNvPr id="18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003425" y="4267200"/>
            <a:ext cx="6988175" cy="2186136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E5ACA-4E5F-4CAF-B60D-A7ADC4C08D7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79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586D6-E0AE-487A-AE97-6EA6C9FF8F4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7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B885B-21FE-44ED-8D05-BEF84C431BB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2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2136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Ø"/>
              <a:defRPr/>
            </a:lvl3pPr>
            <a:lvl4pPr marL="1600200" indent="-228600">
              <a:buFont typeface="Wingdings" pitchFamily="2" charset="2"/>
              <a:buChar char="Ø"/>
              <a:defRPr/>
            </a:lvl4pPr>
            <a:lvl5pPr marL="2057400" indent="-228600">
              <a:buFont typeface="Wingdings" pitchFamily="2" charset="2"/>
              <a:buChar char="Ø"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61FCD-EFAF-465C-A53C-14DB12FE964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86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7E595-4080-42FF-8603-923ED069D8F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89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50F3B-B83D-42B8-9AB5-7A6F828F998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04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7F87C-3ED2-4C16-967C-49936B8611A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56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FB065-22AA-4469-910B-908D5EC6C5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32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5867-C40B-4808-AE34-DF81E22648F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51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819B4-48FC-4540-9415-312D7E7F48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05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8CFC7-183B-4822-84C2-2B95C0B871A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95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2DE23132-97C5-4AB8-A082-47B144D3CEA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66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66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Análise e Especificação de Sistemas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pt-BR" i="1" smtClean="0"/>
              <a:t>Prof. Sidnei Gonçalves Alves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Tecnologia em Análise e Desenvolvimento de Sistemas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Faculdade Integrado de Campo Mourão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Crise de Software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77500" lnSpcReduction="20000"/>
          </a:bodyPr>
          <a:lstStyle/>
          <a:p>
            <a:pPr marL="400050" indent="-400050">
              <a:defRPr/>
            </a:pPr>
            <a:r>
              <a:rPr lang="pt-BR" dirty="0"/>
              <a:t>A </a:t>
            </a:r>
            <a:r>
              <a:rPr lang="pt-BR" dirty="0" smtClean="0"/>
              <a:t>indústria </a:t>
            </a:r>
            <a:r>
              <a:rPr lang="pt-BR" dirty="0"/>
              <a:t>de Software tem tido uma “crise” que a acompanha há quase 30 anos</a:t>
            </a:r>
            <a:r>
              <a:rPr lang="pt-BR" dirty="0" smtClean="0"/>
              <a:t>:</a:t>
            </a:r>
            <a:endParaRPr lang="pt-BR" dirty="0"/>
          </a:p>
          <a:p>
            <a:pPr marL="800100" lvl="1" indent="-400050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sz="2700" dirty="0"/>
              <a:t>Refere-se a um conjunto de problemas encontrados no desenvolvimento de software: (problemas não se limitam a softwares que não funcionam </a:t>
            </a:r>
            <a:r>
              <a:rPr lang="pt-BR" sz="2700" dirty="0" smtClean="0"/>
              <a:t>adequadamente)</a:t>
            </a:r>
          </a:p>
          <a:p>
            <a:pPr marL="800100" lvl="1" indent="-400050">
              <a:spcBef>
                <a:spcPts val="900"/>
              </a:spcBef>
              <a:spcAft>
                <a:spcPts val="300"/>
              </a:spcAft>
              <a:defRPr/>
            </a:pPr>
            <a:endParaRPr lang="pt-BR" sz="2700" dirty="0" smtClean="0"/>
          </a:p>
          <a:p>
            <a:pPr marL="400050" indent="-400050">
              <a:spcBef>
                <a:spcPts val="900"/>
              </a:spcBef>
              <a:spcAft>
                <a:spcPts val="300"/>
              </a:spcAft>
              <a:buFont typeface="Wingdings 2" pitchFamily="18" charset="2"/>
              <a:buAutoNum type="arabicPeriod"/>
              <a:defRPr/>
            </a:pPr>
            <a:r>
              <a:rPr lang="pt-BR" b="1" dirty="0"/>
              <a:t>As estimativas de prazo e de custo </a:t>
            </a:r>
            <a:r>
              <a:rPr lang="pt-BR" b="1" dirty="0" smtClean="0"/>
              <a:t>frequentemente </a:t>
            </a:r>
            <a:r>
              <a:rPr lang="pt-BR" b="1" dirty="0"/>
              <a:t>são imprecisas</a:t>
            </a:r>
          </a:p>
          <a:p>
            <a:pPr marL="838200" lvl="1" indent="-381000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“Não dedicamos tempo para coletar dados sobre o processo de desenvolvimento de software”</a:t>
            </a:r>
          </a:p>
          <a:p>
            <a:pPr marL="838200" lvl="1" indent="-381000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“Estimativas são feitas a olho, com resultados ruins”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253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886DB36-CE0D-4729-81D4-3ADE6F5C1406}" type="slidenum">
              <a:rPr lang="pt-BR" smtClean="0">
                <a:latin typeface="Arial Black" pitchFamily="34" charset="0"/>
              </a:rPr>
              <a:pPr/>
              <a:t>10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Crise de Software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70000" lnSpcReduction="20000"/>
          </a:bodyPr>
          <a:lstStyle/>
          <a:p>
            <a:pPr marL="838200" lvl="1" indent="-381000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“Os prazos arrastam-se por meses”</a:t>
            </a:r>
          </a:p>
          <a:p>
            <a:pPr marL="838200" lvl="1" indent="-381000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“Causa insatisfação para o cliente  e falta de confiança”</a:t>
            </a:r>
          </a:p>
          <a:p>
            <a:pPr marL="838200" lvl="1" indent="-381000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“Sem nenhuma indicação sólida de produtividade, não podemos avaliar com precisão a eficácia de novas ferramentas, métodos ou padrões</a:t>
            </a:r>
            <a:r>
              <a:rPr lang="pt-BR" dirty="0" smtClean="0"/>
              <a:t>”</a:t>
            </a:r>
            <a:endParaRPr lang="pt-BR" dirty="0"/>
          </a:p>
          <a:p>
            <a:pPr marL="400050" indent="-400050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 typeface="Wingdings 2" pitchFamily="18" charset="2"/>
              <a:buAutoNum type="arabicPeriod" startAt="2"/>
              <a:defRPr/>
            </a:pPr>
            <a:r>
              <a:rPr lang="pt-BR" sz="3600" b="1" dirty="0"/>
              <a:t>A produtividade das pessoas da área de software não tem acompanhado a demanda por seus serviços</a:t>
            </a:r>
          </a:p>
          <a:p>
            <a:pPr marL="838200" lvl="1" indent="-381000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“Os projetos de desenvolvimento de software normalmente são efetuados </a:t>
            </a:r>
            <a:r>
              <a:rPr lang="pt-BR" dirty="0" smtClean="0"/>
              <a:t>com poucas requisições </a:t>
            </a:r>
            <a:r>
              <a:rPr lang="pt-BR" dirty="0"/>
              <a:t>do cliente”</a:t>
            </a:r>
          </a:p>
          <a:p>
            <a:pPr marL="838200" lvl="1" indent="-381000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“A comunicação entre o cliente e o desenvolvedor de software é muito fraca”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3F0FD48C-2141-41F7-AD2D-2E2D90B2FACF}" type="slidenum">
              <a:rPr lang="pt-BR" smtClean="0">
                <a:latin typeface="Arial Black" pitchFamily="34" charset="0"/>
              </a:rPr>
              <a:pPr/>
              <a:t>11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Crise de Software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lnSpcReduction="10000"/>
          </a:bodyPr>
          <a:lstStyle/>
          <a:p>
            <a:pPr marL="400050" indent="-400050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buFont typeface="Wingdings 2" pitchFamily="18" charset="2"/>
              <a:buAutoNum type="arabicPeriod" startAt="3"/>
              <a:defRPr/>
            </a:pPr>
            <a:r>
              <a:rPr lang="pt-BR" sz="1800" b="1" dirty="0"/>
              <a:t>A qualidade de software às vezes é </a:t>
            </a:r>
            <a:r>
              <a:rPr lang="pt-BR" sz="1800" b="1" dirty="0" smtClean="0"/>
              <a:t>menor</a:t>
            </a:r>
            <a:endParaRPr lang="pt-BR" sz="1800" b="1" dirty="0"/>
          </a:p>
          <a:p>
            <a:pPr marL="838200" lvl="1" indent="-381000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defRPr/>
            </a:pPr>
            <a:r>
              <a:rPr lang="pt-BR" sz="1800" dirty="0"/>
              <a:t>Não uso de técnicas de teste sistemáticas e completas</a:t>
            </a:r>
          </a:p>
          <a:p>
            <a:pPr marL="838200" lvl="1" indent="-381000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defRPr/>
            </a:pPr>
            <a:r>
              <a:rPr lang="pt-BR" sz="1800" dirty="0"/>
              <a:t>Só recentemente começam a surgir conceitos quantitativos </a:t>
            </a:r>
            <a:r>
              <a:rPr lang="pt-BR" sz="1800" dirty="0" smtClean="0"/>
              <a:t>de </a:t>
            </a:r>
            <a:r>
              <a:rPr lang="pt-BR" sz="1800" dirty="0"/>
              <a:t>garantia de qualidade de </a:t>
            </a:r>
            <a:r>
              <a:rPr lang="pt-BR" sz="1800" dirty="0" smtClean="0"/>
              <a:t>software</a:t>
            </a:r>
            <a:endParaRPr lang="pt-BR" sz="1800" dirty="0"/>
          </a:p>
          <a:p>
            <a:pPr marL="400050" indent="-400050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buFont typeface="Wingdings 2" pitchFamily="18" charset="2"/>
              <a:buAutoNum type="arabicPeriod" startAt="4"/>
              <a:defRPr/>
            </a:pPr>
            <a:r>
              <a:rPr lang="pt-BR" sz="1800" b="1" dirty="0"/>
              <a:t>O software existente é muito difícil de manter</a:t>
            </a:r>
          </a:p>
          <a:p>
            <a:pPr marL="838200" lvl="1" indent="-381000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defRPr/>
            </a:pPr>
            <a:r>
              <a:rPr lang="pt-BR" sz="1800" dirty="0"/>
              <a:t>A tarefa de manutenção </a:t>
            </a:r>
            <a:r>
              <a:rPr lang="pt-BR" sz="1800" dirty="0" smtClean="0"/>
              <a:t>engole </a:t>
            </a:r>
            <a:r>
              <a:rPr lang="pt-BR" sz="1800" dirty="0"/>
              <a:t>o orçamento destinado ao software</a:t>
            </a:r>
          </a:p>
          <a:p>
            <a:pPr marL="838200" lvl="1" indent="-381000">
              <a:lnSpc>
                <a:spcPct val="90000"/>
              </a:lnSpc>
              <a:spcBef>
                <a:spcPts val="900"/>
              </a:spcBef>
              <a:spcAft>
                <a:spcPts val="350"/>
              </a:spcAft>
              <a:defRPr/>
            </a:pPr>
            <a:r>
              <a:rPr lang="pt-BR" sz="1800" dirty="0"/>
              <a:t>A facilidade de manutenção não foi enfatizada como um critério importante</a:t>
            </a:r>
          </a:p>
          <a:p>
            <a:pPr marL="838200" lvl="1" indent="-381000">
              <a:lnSpc>
                <a:spcPct val="90000"/>
              </a:lnSpc>
              <a:spcBef>
                <a:spcPts val="900"/>
              </a:spcBef>
              <a:spcAft>
                <a:spcPts val="350"/>
              </a:spcAft>
              <a:defRPr/>
            </a:pPr>
            <a:endParaRPr lang="pt-BR" sz="1800" dirty="0"/>
          </a:p>
          <a:p>
            <a:pPr marL="838200" lvl="1" indent="-381000">
              <a:lnSpc>
                <a:spcPct val="90000"/>
              </a:lnSpc>
              <a:spcBef>
                <a:spcPts val="900"/>
              </a:spcBef>
              <a:spcAft>
                <a:spcPts val="350"/>
              </a:spcAft>
              <a:defRPr/>
            </a:pPr>
            <a:endParaRPr lang="pt-BR" sz="1800" dirty="0"/>
          </a:p>
          <a:p>
            <a:pPr marL="838200" lvl="1" indent="-381000">
              <a:lnSpc>
                <a:spcPct val="90000"/>
              </a:lnSpc>
              <a:spcBef>
                <a:spcPts val="900"/>
              </a:spcBef>
              <a:spcAft>
                <a:spcPts val="350"/>
              </a:spcAft>
              <a:defRPr/>
            </a:pPr>
            <a:r>
              <a:rPr lang="pt-BR" sz="1800" dirty="0"/>
              <a:t>Esses problemas podem ser corrigidos</a:t>
            </a:r>
          </a:p>
          <a:p>
            <a:pPr marL="838200" lvl="1" indent="-381000">
              <a:lnSpc>
                <a:spcPct val="90000"/>
              </a:lnSpc>
              <a:spcBef>
                <a:spcPts val="900"/>
              </a:spcBef>
              <a:spcAft>
                <a:spcPts val="350"/>
              </a:spcAft>
              <a:defRPr/>
            </a:pPr>
            <a:r>
              <a:rPr lang="pt-BR" sz="1800" dirty="0"/>
              <a:t>Abordagem de engenharia de software </a:t>
            </a:r>
            <a:r>
              <a:rPr lang="pt-BR" sz="1800" dirty="0" smtClean="0"/>
              <a:t>+ </a:t>
            </a:r>
            <a:r>
              <a:rPr lang="pt-BR" sz="1800" dirty="0"/>
              <a:t>técnicas e ferramentas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056CF1D-8B63-405B-BCBA-6D028E692B01}" type="slidenum">
              <a:rPr lang="pt-BR" smtClean="0">
                <a:latin typeface="Arial Black" pitchFamily="34" charset="0"/>
              </a:rPr>
              <a:pPr/>
              <a:t>12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5" name="Seta para baixo 4"/>
          <p:cNvSpPr/>
          <p:nvPr/>
        </p:nvSpPr>
        <p:spPr>
          <a:xfrm>
            <a:off x="3851275" y="4724400"/>
            <a:ext cx="792163" cy="792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Crise de Software</a:t>
            </a:r>
            <a:endParaRPr lang="pt-BR" smtClean="0"/>
          </a:p>
        </p:txBody>
      </p:sp>
      <p:sp>
        <p:nvSpPr>
          <p:cNvPr id="117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r>
              <a:rPr lang="en-US" smtClean="0"/>
              <a:t>Resumindo:</a:t>
            </a:r>
            <a:endParaRPr lang="pt-BR" smtClean="0"/>
          </a:p>
          <a:p>
            <a:pPr lvl="1"/>
            <a:r>
              <a:rPr lang="pt-BR" smtClean="0"/>
              <a:t>Estimativas de prazo e custo erradas</a:t>
            </a:r>
          </a:p>
          <a:p>
            <a:pPr lvl="1"/>
            <a:r>
              <a:rPr lang="pt-BR" smtClean="0"/>
              <a:t>Baixa produtividade das pessoas</a:t>
            </a:r>
          </a:p>
          <a:p>
            <a:pPr lvl="1"/>
            <a:r>
              <a:rPr lang="pt-BR" smtClean="0"/>
              <a:t>Baixa qualidade do software</a:t>
            </a:r>
          </a:p>
          <a:p>
            <a:pPr lvl="1"/>
            <a:r>
              <a:rPr lang="pt-BR" smtClean="0"/>
              <a:t>Software difícil de manter</a:t>
            </a:r>
          </a:p>
        </p:txBody>
      </p:sp>
      <p:sp>
        <p:nvSpPr>
          <p:cNvPr id="117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CC458FF-D8FB-45FD-AE1E-257C3232143A}" type="slidenum">
              <a:rPr lang="pt-BR" smtClean="0">
                <a:latin typeface="Arial Black" pitchFamily="34" charset="0"/>
              </a:rPr>
              <a:pPr/>
              <a:t>13</a:t>
            </a:fld>
            <a:endParaRPr lang="pt-BR" smtClean="0">
              <a:latin typeface="Arial Black" pitchFamily="34" charset="0"/>
            </a:endParaRPr>
          </a:p>
        </p:txBody>
      </p:sp>
      <p:graphicFrame>
        <p:nvGraphicFramePr>
          <p:cNvPr id="5" name="Object 144"/>
          <p:cNvGraphicFramePr>
            <a:graphicFrameLocks noChangeAspect="1"/>
          </p:cNvGraphicFramePr>
          <p:nvPr/>
        </p:nvGraphicFramePr>
        <p:xfrm>
          <a:off x="6011863" y="3716338"/>
          <a:ext cx="2951162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Clip" r:id="rId3" imgW="4808538" imgH="2787650" progId="">
                  <p:embed/>
                </p:oleObj>
              </mc:Choice>
              <mc:Fallback>
                <p:oleObj name="Clip" r:id="rId3" imgW="4808538" imgH="2787650" progId="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716338"/>
                        <a:ext cx="2951162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Acidentes causados por software</a:t>
            </a:r>
          </a:p>
        </p:txBody>
      </p:sp>
      <p:sp>
        <p:nvSpPr>
          <p:cNvPr id="2765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r>
              <a:rPr lang="en-US" b="1" smtClean="0"/>
              <a:t>Denver International Airport (Colorado USA)</a:t>
            </a:r>
          </a:p>
          <a:p>
            <a:endParaRPr lang="pt-BR" smtClean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EFE98B9-87D7-4A92-A079-01E4B6CAEAB9}" type="slidenum">
              <a:rPr lang="pt-BR" smtClean="0">
                <a:latin typeface="Arial Black" pitchFamily="34" charset="0"/>
              </a:rPr>
              <a:pPr/>
              <a:t>14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3" y="2487613"/>
            <a:ext cx="57150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Acidentes causados por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z="4600" b="1" dirty="0"/>
              <a:t>Denver International </a:t>
            </a:r>
            <a:r>
              <a:rPr lang="en-US" sz="4600" b="1" dirty="0" smtClean="0"/>
              <a:t>Airport</a:t>
            </a:r>
          </a:p>
          <a:p>
            <a:pPr lvl="1">
              <a:defRPr/>
            </a:pPr>
            <a:endParaRPr lang="en-US" sz="4700" b="1" dirty="0">
              <a:ea typeface="+mn-ea"/>
            </a:endParaRPr>
          </a:p>
          <a:p>
            <a:pPr>
              <a:defRPr/>
            </a:pPr>
            <a:r>
              <a:rPr lang="pt-BR" dirty="0"/>
              <a:t>Custo do projeto: US$ 4.9 bilhões</a:t>
            </a:r>
          </a:p>
          <a:p>
            <a:pPr lvl="1">
              <a:defRPr/>
            </a:pPr>
            <a:r>
              <a:rPr lang="pt-BR" dirty="0"/>
              <a:t>100 mil passageiros por dia</a:t>
            </a:r>
          </a:p>
          <a:p>
            <a:pPr lvl="1">
              <a:defRPr/>
            </a:pPr>
            <a:r>
              <a:rPr lang="pt-BR" dirty="0"/>
              <a:t>1,200 </a:t>
            </a:r>
            <a:r>
              <a:rPr lang="pt-BR" dirty="0" err="1"/>
              <a:t>vôos</a:t>
            </a:r>
            <a:endParaRPr lang="pt-BR" dirty="0"/>
          </a:p>
          <a:p>
            <a:pPr lvl="1">
              <a:defRPr/>
            </a:pPr>
            <a:r>
              <a:rPr lang="pt-BR" dirty="0"/>
              <a:t>53 milhas quadradas</a:t>
            </a:r>
          </a:p>
          <a:p>
            <a:pPr lvl="1">
              <a:defRPr/>
            </a:pPr>
            <a:r>
              <a:rPr lang="pt-BR" dirty="0"/>
              <a:t>94 portões de embarque e desembarque</a:t>
            </a:r>
          </a:p>
          <a:p>
            <a:pPr lvl="1">
              <a:defRPr/>
            </a:pPr>
            <a:r>
              <a:rPr lang="pt-BR" dirty="0"/>
              <a:t>6 pistas de pouso / decolagem</a:t>
            </a:r>
          </a:p>
          <a:p>
            <a:pPr lvl="4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Erros no sistema automático de transporte de </a:t>
            </a:r>
            <a:r>
              <a:rPr lang="pt-BR" dirty="0" smtClean="0"/>
              <a:t>bagagens:</a:t>
            </a:r>
            <a:endParaRPr lang="pt-BR" dirty="0"/>
          </a:p>
          <a:p>
            <a:pPr lvl="1">
              <a:defRPr/>
            </a:pPr>
            <a:r>
              <a:rPr lang="pt-BR" dirty="0"/>
              <a:t>Atraso na abertura do aeroporto com custo total estimado em US$360 Milhões</a:t>
            </a:r>
          </a:p>
          <a:p>
            <a:pPr lvl="4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86 milhões para consertar o sistema</a:t>
            </a:r>
            <a:endParaRPr lang="en-US" dirty="0"/>
          </a:p>
          <a:p>
            <a:pPr>
              <a:defRPr/>
            </a:pPr>
            <a:endParaRPr lang="pt-BR" dirty="0"/>
          </a:p>
        </p:txBody>
      </p:sp>
      <p:sp>
        <p:nvSpPr>
          <p:cNvPr id="2867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2C21988-CAD1-4CEC-8060-FAFC5EFB177E}" type="slidenum">
              <a:rPr lang="pt-BR" smtClean="0">
                <a:latin typeface="Arial Black" pitchFamily="34" charset="0"/>
              </a:rPr>
              <a:pPr/>
              <a:t>15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Acidentes causados por software</a:t>
            </a:r>
          </a:p>
        </p:txBody>
      </p:sp>
      <p:sp>
        <p:nvSpPr>
          <p:cNvPr id="2969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r>
              <a:rPr lang="en-US" smtClean="0"/>
              <a:t>Ariane 5</a:t>
            </a:r>
          </a:p>
          <a:p>
            <a:endParaRPr lang="pt-BR" smtClean="0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00E6C10-A1A1-45B5-8BC6-303787E00B30}" type="slidenum">
              <a:rPr lang="pt-BR" smtClean="0">
                <a:latin typeface="Arial Black" pitchFamily="34" charset="0"/>
              </a:rPr>
              <a:pPr/>
              <a:t>16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060575"/>
            <a:ext cx="65325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Acidentes causados por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5699125" cy="40401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dirty="0"/>
              <a:t>Ariane 5</a:t>
            </a:r>
          </a:p>
          <a:p>
            <a:pPr lvl="4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Projeto da Agência Espacial </a:t>
            </a:r>
            <a:r>
              <a:rPr lang="pt-BR" dirty="0" err="1"/>
              <a:t>Européia</a:t>
            </a:r>
            <a:r>
              <a:rPr lang="pt-BR" dirty="0"/>
              <a:t> que </a:t>
            </a:r>
            <a:r>
              <a:rPr lang="pt-BR" dirty="0" smtClean="0"/>
              <a:t>custou</a:t>
            </a:r>
            <a:r>
              <a:rPr lang="pt-BR" dirty="0"/>
              <a:t>:</a:t>
            </a:r>
          </a:p>
          <a:p>
            <a:pPr lvl="1">
              <a:defRPr/>
            </a:pPr>
            <a:r>
              <a:rPr lang="pt-BR" dirty="0"/>
              <a:t>10 anos.</a:t>
            </a:r>
          </a:p>
          <a:p>
            <a:pPr lvl="1">
              <a:defRPr/>
            </a:pPr>
            <a:r>
              <a:rPr lang="pt-BR" dirty="0"/>
              <a:t>US$ 8 Bilhões.</a:t>
            </a:r>
          </a:p>
          <a:p>
            <a:pPr>
              <a:defRPr/>
            </a:pPr>
            <a:r>
              <a:rPr lang="pt-BR" dirty="0"/>
              <a:t>Capacidade 6 </a:t>
            </a:r>
            <a:r>
              <a:rPr lang="pt-BR" dirty="0" smtClean="0"/>
              <a:t>toneladas</a:t>
            </a:r>
            <a:endParaRPr lang="pt-BR" dirty="0"/>
          </a:p>
          <a:p>
            <a:pPr>
              <a:defRPr/>
            </a:pPr>
            <a:r>
              <a:rPr lang="pt-BR" dirty="0" smtClean="0"/>
              <a:t>Garantir superioridade </a:t>
            </a:r>
            <a:r>
              <a:rPr lang="pt-BR" dirty="0" err="1" smtClean="0"/>
              <a:t>Européia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smtClean="0"/>
              <a:t>espaço</a:t>
            </a:r>
            <a:endParaRPr lang="pt-BR" dirty="0"/>
          </a:p>
        </p:txBody>
      </p:sp>
      <p:sp>
        <p:nvSpPr>
          <p:cNvPr id="3072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327AB5BE-CA3E-425C-A646-7473B15B2A0E}" type="slidenum">
              <a:rPr lang="pt-BR" smtClean="0">
                <a:latin typeface="Arial Black" pitchFamily="34" charset="0"/>
              </a:rPr>
              <a:pPr/>
              <a:t>17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060575"/>
            <a:ext cx="27130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Acidentes causados por software</a:t>
            </a:r>
          </a:p>
        </p:txBody>
      </p:sp>
      <p:sp>
        <p:nvSpPr>
          <p:cNvPr id="3174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r>
              <a:rPr lang="pt-BR" smtClean="0"/>
              <a:t>Vôo inaugural em 4 de junho de 1996</a:t>
            </a:r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6ADC564-DED1-4BEC-AE55-0F51C6EC6B3E}" type="slidenum">
              <a:rPr lang="pt-BR" smtClean="0">
                <a:latin typeface="Arial Black" pitchFamily="34" charset="0"/>
              </a:rPr>
              <a:pPr/>
              <a:t>18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565400"/>
            <a:ext cx="5545138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Acidentes causados por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7351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b="1" dirty="0" smtClean="0"/>
              <a:t>Resultado:</a:t>
            </a:r>
            <a:endParaRPr lang="pt-BR" dirty="0"/>
          </a:p>
          <a:p>
            <a:pPr lvl="1">
              <a:defRPr/>
            </a:pPr>
            <a:r>
              <a:rPr lang="pt-BR" dirty="0" smtClean="0"/>
              <a:t>Explosão em </a:t>
            </a:r>
            <a:r>
              <a:rPr lang="pt-BR" dirty="0"/>
              <a:t>40 segundos após a </a:t>
            </a:r>
            <a:r>
              <a:rPr lang="pt-BR" dirty="0" smtClean="0"/>
              <a:t>decolagem</a:t>
            </a:r>
            <a:endParaRPr lang="pt-BR" dirty="0"/>
          </a:p>
          <a:p>
            <a:pPr lvl="1">
              <a:defRPr/>
            </a:pPr>
            <a:r>
              <a:rPr lang="pt-BR" dirty="0"/>
              <a:t>Destruição do foguete e carga avaliada em US$ 500 milhões</a:t>
            </a:r>
          </a:p>
        </p:txBody>
      </p:sp>
      <p:sp>
        <p:nvSpPr>
          <p:cNvPr id="3277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C06D00AE-3F97-4061-BC7E-DE38A713BF67}" type="slidenum">
              <a:rPr lang="pt-BR" smtClean="0">
                <a:latin typeface="Arial Black" pitchFamily="34" charset="0"/>
              </a:rPr>
              <a:pPr/>
              <a:t>19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3371850"/>
            <a:ext cx="434975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Roteiro</a:t>
            </a:r>
            <a:endParaRPr lang="pt-BR" smtClean="0"/>
          </a:p>
        </p:txBody>
      </p:sp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r>
              <a:rPr lang="en-US" smtClean="0"/>
              <a:t>Evolução do Software</a:t>
            </a:r>
          </a:p>
          <a:p>
            <a:r>
              <a:rPr lang="en-US" smtClean="0"/>
              <a:t>Problemas no Desenvolvimento de Software</a:t>
            </a:r>
          </a:p>
          <a:p>
            <a:r>
              <a:rPr lang="en-US" smtClean="0"/>
              <a:t>A Crise de Software</a:t>
            </a:r>
          </a:p>
          <a:p>
            <a:r>
              <a:rPr lang="en-US" smtClean="0"/>
              <a:t>Acidentes Causados por Software</a:t>
            </a:r>
          </a:p>
          <a:p>
            <a:r>
              <a:rPr lang="en-US" smtClean="0"/>
              <a:t>Mitos do Software</a:t>
            </a:r>
          </a:p>
          <a:p>
            <a:endParaRPr lang="en-US" smtClean="0"/>
          </a:p>
          <a:p>
            <a:endParaRPr lang="en-US" smtClean="0"/>
          </a:p>
          <a:p>
            <a:endParaRPr lang="pt-BR" smtClean="0"/>
          </a:p>
        </p:txBody>
      </p:sp>
      <p:sp>
        <p:nvSpPr>
          <p:cNvPr id="1433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F8C75E0-F841-4FA5-97DF-BE424C07A56B}" type="slidenum">
              <a:rPr lang="pt-BR" smtClean="0">
                <a:latin typeface="Arial Black" pitchFamily="34" charset="0"/>
              </a:rPr>
              <a:pPr/>
              <a:t>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Acidentes causados por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sz="3500" dirty="0"/>
              <a:t>O que aconteceu? (parte 1)</a:t>
            </a:r>
          </a:p>
          <a:p>
            <a:pPr lvl="4">
              <a:defRPr/>
            </a:pPr>
            <a:endParaRPr lang="pt-BR" dirty="0"/>
          </a:p>
          <a:p>
            <a:pPr lvl="1">
              <a:defRPr/>
            </a:pPr>
            <a:r>
              <a:rPr lang="pt-BR" dirty="0" smtClean="0"/>
              <a:t>O foguete detonou </a:t>
            </a:r>
            <a:r>
              <a:rPr lang="pt-BR" dirty="0"/>
              <a:t>suas cargas explosivas de autodestruição e explodiu no ar. Por que?</a:t>
            </a:r>
          </a:p>
          <a:p>
            <a:pPr lvl="4">
              <a:defRPr/>
            </a:pPr>
            <a:endParaRPr lang="pt-BR" dirty="0"/>
          </a:p>
          <a:p>
            <a:pPr lvl="1">
              <a:defRPr/>
            </a:pPr>
            <a:r>
              <a:rPr lang="pt-BR" dirty="0"/>
              <a:t>Porque ele estava se quebrando devido às forças aerodinâmicas. Mas por que?</a:t>
            </a:r>
          </a:p>
          <a:p>
            <a:pPr lvl="4">
              <a:defRPr/>
            </a:pPr>
            <a:endParaRPr lang="pt-BR" dirty="0"/>
          </a:p>
          <a:p>
            <a:pPr lvl="1">
              <a:defRPr/>
            </a:pPr>
            <a:r>
              <a:rPr lang="pt-BR" dirty="0"/>
              <a:t>O foguete </a:t>
            </a:r>
            <a:r>
              <a:rPr lang="pt-BR" dirty="0" smtClean="0"/>
              <a:t>perdeu </a:t>
            </a:r>
            <a:r>
              <a:rPr lang="pt-BR" dirty="0"/>
              <a:t>o controle de </a:t>
            </a:r>
            <a:r>
              <a:rPr lang="pt-BR" dirty="0" smtClean="0"/>
              <a:t>direção. </a:t>
            </a:r>
            <a:r>
              <a:rPr lang="pt-BR" dirty="0"/>
              <a:t>Causa disso?</a:t>
            </a:r>
          </a:p>
          <a:p>
            <a:pPr lvl="4">
              <a:defRPr/>
            </a:pPr>
            <a:endParaRPr lang="pt-BR" dirty="0"/>
          </a:p>
          <a:p>
            <a:pPr lvl="1">
              <a:defRPr/>
            </a:pPr>
            <a:r>
              <a:rPr lang="pt-BR" dirty="0"/>
              <a:t>Os computadores principal e back-up </a:t>
            </a:r>
            <a:r>
              <a:rPr lang="pt-BR" dirty="0" smtClean="0"/>
              <a:t>executaram </a:t>
            </a:r>
            <a:r>
              <a:rPr lang="pt-BR" i="1" dirty="0" smtClean="0"/>
              <a:t>shutdown</a:t>
            </a:r>
            <a:r>
              <a:rPr lang="pt-BR" dirty="0" smtClean="0"/>
              <a:t> </a:t>
            </a:r>
            <a:r>
              <a:rPr lang="pt-BR" dirty="0"/>
              <a:t>ao mesmo </a:t>
            </a:r>
            <a:r>
              <a:rPr lang="pt-BR" dirty="0" smtClean="0"/>
              <a:t>tempo</a:t>
            </a: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326483E-B169-4BC3-B38B-5D3BD304CA5D}" type="slidenum">
              <a:rPr lang="pt-BR" smtClean="0">
                <a:latin typeface="Arial Black" pitchFamily="34" charset="0"/>
              </a:rPr>
              <a:pPr/>
              <a:t>20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Acidentes causados por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/>
              <a:t>O que aconteceu? (parte 2)</a:t>
            </a:r>
          </a:p>
          <a:p>
            <a:pPr lvl="4">
              <a:defRPr/>
            </a:pPr>
            <a:endParaRPr lang="pt-BR" dirty="0"/>
          </a:p>
          <a:p>
            <a:pPr lvl="1">
              <a:defRPr/>
            </a:pPr>
            <a:r>
              <a:rPr lang="pt-BR" dirty="0"/>
              <a:t>Por que o </a:t>
            </a:r>
            <a:r>
              <a:rPr lang="pt-BR" i="1" dirty="0"/>
              <a:t>s</a:t>
            </a:r>
            <a:r>
              <a:rPr lang="pt-BR" i="1" dirty="0" smtClean="0"/>
              <a:t>hutdown</a:t>
            </a:r>
            <a:r>
              <a:rPr lang="pt-BR" dirty="0"/>
              <a:t>? </a:t>
            </a:r>
          </a:p>
          <a:p>
            <a:pPr lvl="4">
              <a:defRPr/>
            </a:pPr>
            <a:endParaRPr lang="pt-BR" dirty="0"/>
          </a:p>
          <a:p>
            <a:pPr lvl="1">
              <a:defRPr/>
            </a:pPr>
            <a:r>
              <a:rPr lang="pt-BR" dirty="0"/>
              <a:t>Ocorreu um </a:t>
            </a:r>
            <a:r>
              <a:rPr lang="pt-BR" i="1" dirty="0" err="1" smtClean="0"/>
              <a:t>runtime</a:t>
            </a:r>
            <a:r>
              <a:rPr lang="pt-BR" i="1" dirty="0" smtClean="0"/>
              <a:t> </a:t>
            </a:r>
            <a:r>
              <a:rPr lang="pt-BR" i="1" dirty="0" err="1"/>
              <a:t>error</a:t>
            </a:r>
            <a:r>
              <a:rPr lang="pt-BR" dirty="0"/>
              <a:t> (</a:t>
            </a:r>
            <a:r>
              <a:rPr lang="pt-BR" i="1" dirty="0"/>
              <a:t>out </a:t>
            </a:r>
            <a:r>
              <a:rPr lang="pt-BR" i="1" dirty="0" err="1"/>
              <a:t>of</a:t>
            </a:r>
            <a:r>
              <a:rPr lang="pt-BR" i="1" dirty="0"/>
              <a:t> range</a:t>
            </a:r>
            <a:r>
              <a:rPr lang="pt-BR" dirty="0"/>
              <a:t>, </a:t>
            </a:r>
            <a:r>
              <a:rPr lang="pt-BR" i="1" dirty="0"/>
              <a:t>overflow</a:t>
            </a:r>
            <a:r>
              <a:rPr lang="pt-BR" dirty="0"/>
              <a:t> , ou </a:t>
            </a:r>
            <a:r>
              <a:rPr lang="pt-BR" dirty="0" smtClean="0"/>
              <a:t>outro...)</a:t>
            </a:r>
          </a:p>
          <a:p>
            <a:pPr lvl="2">
              <a:defRPr/>
            </a:pPr>
            <a:r>
              <a:rPr lang="pt-BR" dirty="0"/>
              <a:t>E ambos computadores se desligaram. De onde veio este erro?</a:t>
            </a:r>
          </a:p>
          <a:p>
            <a:pPr>
              <a:defRPr/>
            </a:pPr>
            <a:endParaRPr lang="pt-BR" dirty="0"/>
          </a:p>
          <a:p>
            <a:pPr lvl="1">
              <a:defRPr/>
            </a:pPr>
            <a:r>
              <a:rPr lang="pt-BR" dirty="0"/>
              <a:t>Um programa que convertia um valor em ponto flutuante para um inteiro de 16 bits recebeu como entrada um valor que estava fora da faixa permitida.</a:t>
            </a:r>
          </a:p>
          <a:p>
            <a:pPr lvl="1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Especificamente: O que faltou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481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404527D-BA0D-435F-8425-45761F14BD94}" type="slidenum">
              <a:rPr lang="pt-BR" smtClean="0">
                <a:latin typeface="Arial Black" pitchFamily="34" charset="0"/>
              </a:rPr>
              <a:pPr/>
              <a:t>21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pt-BR" smtClean="0"/>
              <a:t>Evolução do Software: fase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err="1"/>
              <a:t>Fase</a:t>
            </a:r>
            <a:r>
              <a:rPr lang="en-US" dirty="0"/>
              <a:t> 1: (1950 - 1965)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pt-BR" dirty="0"/>
              <a:t>O hardware sofreu contínuas </a:t>
            </a:r>
            <a:r>
              <a:rPr lang="pt-BR" dirty="0" smtClean="0"/>
              <a:t>mudanças</a:t>
            </a:r>
            <a:endParaRPr lang="pt-BR" dirty="0"/>
          </a:p>
          <a:p>
            <a:pPr lvl="1">
              <a:defRPr/>
            </a:pPr>
            <a:r>
              <a:rPr lang="pt-BR" dirty="0"/>
              <a:t>O software era uma arte "secundária" </a:t>
            </a:r>
            <a:r>
              <a:rPr lang="pt-BR" dirty="0" smtClean="0"/>
              <a:t>e haviam </a:t>
            </a:r>
            <a:r>
              <a:rPr lang="pt-BR" dirty="0"/>
              <a:t>poucos métodos </a:t>
            </a:r>
            <a:r>
              <a:rPr lang="pt-BR" dirty="0" smtClean="0"/>
              <a:t>sistemáticos</a:t>
            </a:r>
            <a:endParaRPr lang="pt-BR" dirty="0"/>
          </a:p>
          <a:p>
            <a:pPr lvl="1">
              <a:defRPr/>
            </a:pP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havia</a:t>
            </a:r>
            <a:r>
              <a:rPr lang="en-US" dirty="0"/>
              <a:t> </a:t>
            </a:r>
            <a:r>
              <a:rPr lang="en-US" dirty="0" err="1" smtClean="0"/>
              <a:t>documentação</a:t>
            </a:r>
            <a:endParaRPr lang="en-US" dirty="0"/>
          </a:p>
          <a:p>
            <a:pPr lvl="1">
              <a:defRPr/>
            </a:pP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smtClean="0"/>
              <a:t>Batch</a:t>
            </a:r>
            <a:endParaRPr lang="en-US" dirty="0"/>
          </a:p>
          <a:p>
            <a:pPr lvl="1">
              <a:defRPr/>
            </a:pPr>
            <a:r>
              <a:rPr lang="pt-BR" dirty="0" smtClean="0"/>
              <a:t>Software era </a:t>
            </a:r>
            <a:r>
              <a:rPr lang="pt-BR" dirty="0"/>
              <a:t>customizado e produzido somente </a:t>
            </a:r>
            <a:r>
              <a:rPr lang="en-US" dirty="0"/>
              <a:t>sob </a:t>
            </a:r>
            <a:r>
              <a:rPr lang="en-US" dirty="0" err="1" smtClean="0"/>
              <a:t>encomenda</a:t>
            </a:r>
            <a:endParaRPr lang="en-US" dirty="0"/>
          </a:p>
          <a:p>
            <a:pPr lvl="1">
              <a:defRPr/>
            </a:pPr>
            <a:r>
              <a:rPr lang="en-US" dirty="0" err="1"/>
              <a:t>Distribuição</a:t>
            </a:r>
            <a:r>
              <a:rPr lang="en-US" dirty="0"/>
              <a:t> </a:t>
            </a:r>
            <a:r>
              <a:rPr lang="en-US" dirty="0" err="1" smtClean="0"/>
              <a:t>limitada</a:t>
            </a:r>
            <a:endParaRPr lang="en-US" dirty="0"/>
          </a:p>
          <a:p>
            <a:pPr lvl="1">
              <a:defRPr/>
            </a:pPr>
            <a:r>
              <a:rPr lang="pt-BR" dirty="0" smtClean="0"/>
              <a:t>Desenvolvedor</a:t>
            </a:r>
          </a:p>
          <a:p>
            <a:pPr lvl="2">
              <a:defRPr/>
            </a:pPr>
            <a:r>
              <a:rPr lang="pt-BR" dirty="0" smtClean="0"/>
              <a:t>Funcionário </a:t>
            </a:r>
            <a:r>
              <a:rPr lang="pt-BR" dirty="0"/>
              <a:t>da empresa contratado para desenvolver o sistema e ficar disponível para corrigir erros que pudessem </a:t>
            </a:r>
            <a:r>
              <a:rPr lang="en-US" dirty="0" err="1" smtClean="0"/>
              <a:t>surgir</a:t>
            </a:r>
            <a:endParaRPr lang="en-US" dirty="0"/>
          </a:p>
          <a:p>
            <a:pPr lvl="1">
              <a:defRPr/>
            </a:pPr>
            <a:r>
              <a:rPr lang="pt-BR" dirty="0"/>
              <a:t>Não havia </a:t>
            </a:r>
            <a:r>
              <a:rPr lang="pt-BR" dirty="0" smtClean="0"/>
              <a:t>documentação</a:t>
            </a:r>
          </a:p>
          <a:p>
            <a:pPr lvl="2">
              <a:defRPr/>
            </a:pPr>
            <a:r>
              <a:rPr lang="pt-BR" dirty="0" smtClean="0"/>
              <a:t>Apenas </a:t>
            </a:r>
            <a:r>
              <a:rPr lang="pt-BR" dirty="0"/>
              <a:t>o desenvolvedor deveria ser capaz de entender o </a:t>
            </a:r>
            <a:r>
              <a:rPr lang="en-US" dirty="0"/>
              <a:t>software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desenvolveu</a:t>
            </a:r>
            <a:endParaRPr lang="en-US" dirty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454B529-C163-4518-A780-08BEE2C47043}" type="slidenum">
              <a:rPr lang="pt-BR" smtClean="0">
                <a:latin typeface="Arial Black" pitchFamily="34" charset="0"/>
              </a:rPr>
              <a:pPr/>
              <a:t>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Evolução do Software: fase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err="1"/>
              <a:t>Fase</a:t>
            </a:r>
            <a:r>
              <a:rPr lang="en-US" dirty="0"/>
              <a:t> 2: (1965 - 1975)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smtClean="0"/>
              <a:t>multi-</a:t>
            </a:r>
            <a:r>
              <a:rPr lang="en-US" dirty="0" err="1" smtClean="0"/>
              <a:t>usuários</a:t>
            </a:r>
            <a:endParaRPr lang="en-US" dirty="0"/>
          </a:p>
          <a:p>
            <a:pPr lvl="1">
              <a:defRPr/>
            </a:pPr>
            <a:r>
              <a:rPr lang="pt-BR" dirty="0"/>
              <a:t>Sistemas </a:t>
            </a:r>
            <a:r>
              <a:rPr lang="pt-BR" dirty="0" smtClean="0"/>
              <a:t>em </a:t>
            </a:r>
            <a:r>
              <a:rPr lang="pt-BR" dirty="0"/>
              <a:t>tempo </a:t>
            </a:r>
            <a:r>
              <a:rPr lang="pt-BR" dirty="0" smtClean="0"/>
              <a:t>real</a:t>
            </a:r>
            <a:endParaRPr lang="pt-BR" dirty="0"/>
          </a:p>
          <a:p>
            <a:pPr lvl="1">
              <a:defRPr/>
            </a:pPr>
            <a:r>
              <a:rPr lang="pt-BR" dirty="0" smtClean="0"/>
              <a:t>Primeira </a:t>
            </a:r>
            <a:r>
              <a:rPr lang="pt-BR" dirty="0"/>
              <a:t>geração de </a:t>
            </a:r>
            <a:r>
              <a:rPr lang="pt-BR" dirty="0" err="1" smtClean="0"/>
              <a:t>SGBD’s</a:t>
            </a:r>
            <a:endParaRPr lang="pt-BR" dirty="0"/>
          </a:p>
          <a:p>
            <a:pPr lvl="1">
              <a:defRPr/>
            </a:pPr>
            <a:r>
              <a:rPr lang="pt-BR" dirty="0"/>
              <a:t>Cresce o número de sistemas baseado em </a:t>
            </a:r>
            <a:r>
              <a:rPr lang="en-US" dirty="0" err="1" smtClean="0"/>
              <a:t>computador</a:t>
            </a:r>
            <a:endParaRPr lang="en-US" dirty="0"/>
          </a:p>
          <a:p>
            <a:pPr lvl="1">
              <a:defRPr/>
            </a:pPr>
            <a:r>
              <a:rPr lang="en-US" dirty="0" err="1"/>
              <a:t>Manutenção</a:t>
            </a:r>
            <a:r>
              <a:rPr lang="en-US" dirty="0"/>
              <a:t> </a:t>
            </a:r>
            <a:r>
              <a:rPr lang="en-US" dirty="0" err="1"/>
              <a:t>quase</a:t>
            </a:r>
            <a:r>
              <a:rPr lang="en-US" dirty="0"/>
              <a:t> </a:t>
            </a:r>
            <a:r>
              <a:rPr lang="en-US" dirty="0" err="1" smtClean="0"/>
              <a:t>impossível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457200" lvl="1" indent="0" algn="ctr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..... CRISE DO SOFTWARE </a:t>
            </a:r>
            <a:r>
              <a:rPr lang="en-US" dirty="0" smtClean="0">
                <a:solidFill>
                  <a:srgbClr val="FF0000"/>
                </a:solidFill>
              </a:rPr>
              <a:t>.....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8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1C20865B-1FC3-4585-BD9F-4CC5ADE0BF42}" type="slidenum">
              <a:rPr lang="pt-BR" smtClean="0">
                <a:latin typeface="Arial Black" pitchFamily="34" charset="0"/>
              </a:rPr>
              <a:pPr/>
              <a:t>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Evolução do Software: fase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err="1"/>
              <a:t>Fase</a:t>
            </a:r>
            <a:r>
              <a:rPr lang="en-US" dirty="0"/>
              <a:t> 3: (1975 - </a:t>
            </a:r>
            <a:r>
              <a:rPr lang="en-US" dirty="0" err="1"/>
              <a:t>hoje</a:t>
            </a:r>
            <a:r>
              <a:rPr lang="en-US" dirty="0" smtClean="0"/>
              <a:t>)</a:t>
            </a:r>
            <a:endParaRPr lang="en-US" dirty="0"/>
          </a:p>
          <a:p>
            <a:pPr lvl="1">
              <a:defRPr/>
            </a:pPr>
            <a:r>
              <a:rPr lang="en-US" sz="2900" dirty="0" err="1"/>
              <a:t>Sistemas</a:t>
            </a:r>
            <a:r>
              <a:rPr lang="en-US" sz="2900" dirty="0"/>
              <a:t> </a:t>
            </a:r>
            <a:r>
              <a:rPr lang="en-US" sz="2900" dirty="0" err="1"/>
              <a:t>distribuídos</a:t>
            </a:r>
            <a:endParaRPr lang="en-US" sz="2900" dirty="0"/>
          </a:p>
          <a:p>
            <a:pPr lvl="1">
              <a:defRPr/>
            </a:pPr>
            <a:r>
              <a:rPr lang="pt-BR" sz="2900" dirty="0"/>
              <a:t>Redes locais e globais</a:t>
            </a:r>
          </a:p>
          <a:p>
            <a:pPr lvl="1">
              <a:defRPr/>
            </a:pPr>
            <a:r>
              <a:rPr lang="pt-BR" sz="2900" dirty="0"/>
              <a:t>Uso generalizado de microprocessadores - </a:t>
            </a:r>
            <a:r>
              <a:rPr lang="en-US" sz="2900" dirty="0" err="1"/>
              <a:t>produtos</a:t>
            </a:r>
            <a:r>
              <a:rPr lang="en-US" sz="2900" dirty="0"/>
              <a:t> </a:t>
            </a:r>
            <a:r>
              <a:rPr lang="en-US" sz="2900" dirty="0" err="1"/>
              <a:t>inteligentes</a:t>
            </a:r>
            <a:endParaRPr lang="en-US" sz="2900" dirty="0"/>
          </a:p>
          <a:p>
            <a:pPr lvl="1">
              <a:defRPr/>
            </a:pPr>
            <a:r>
              <a:rPr lang="pt-BR" sz="2900" dirty="0"/>
              <a:t>Hardware de baixo custo</a:t>
            </a:r>
          </a:p>
          <a:p>
            <a:pPr lvl="1">
              <a:defRPr/>
            </a:pPr>
            <a:r>
              <a:rPr lang="en-US" sz="2900" dirty="0" err="1"/>
              <a:t>Impacto</a:t>
            </a:r>
            <a:r>
              <a:rPr lang="en-US" sz="2900" dirty="0"/>
              <a:t> de </a:t>
            </a:r>
            <a:r>
              <a:rPr lang="en-US" sz="2900" dirty="0" err="1"/>
              <a:t>consumo</a:t>
            </a:r>
            <a:endParaRPr lang="en-US" sz="2900" dirty="0"/>
          </a:p>
          <a:p>
            <a:pPr lvl="1">
              <a:defRPr/>
            </a:pPr>
            <a:r>
              <a:rPr lang="pt-BR" sz="2900" dirty="0"/>
              <a:t>Surgem eletrodomésticos e máquinas eletrônicas </a:t>
            </a:r>
            <a:r>
              <a:rPr lang="en-US" sz="2900" dirty="0"/>
              <a:t>com software </a:t>
            </a:r>
            <a:r>
              <a:rPr lang="en-US" sz="2900" dirty="0" err="1" smtClean="0"/>
              <a:t>embarcado</a:t>
            </a:r>
            <a:endParaRPr lang="en-US" sz="2900" dirty="0"/>
          </a:p>
          <a:p>
            <a:pPr lvl="1">
              <a:defRPr/>
            </a:pPr>
            <a:r>
              <a:rPr lang="pt-BR" sz="2900" dirty="0"/>
              <a:t>O hardware </a:t>
            </a:r>
            <a:r>
              <a:rPr lang="pt-BR" sz="2900" dirty="0" smtClean="0"/>
              <a:t>tem custo </a:t>
            </a:r>
            <a:r>
              <a:rPr lang="pt-BR" sz="2900" dirty="0"/>
              <a:t>mais baixo: </a:t>
            </a:r>
            <a:r>
              <a:rPr lang="pt-BR" sz="2900" dirty="0" smtClean="0"/>
              <a:t>surgiram </a:t>
            </a:r>
            <a:r>
              <a:rPr lang="pt-BR" sz="2900" dirty="0"/>
              <a:t>os microcomputadores </a:t>
            </a:r>
            <a:r>
              <a:rPr lang="pt-BR" sz="2900" dirty="0" smtClean="0"/>
              <a:t>pessoais (PC)</a:t>
            </a:r>
            <a:endParaRPr lang="pt-BR" sz="2900" dirty="0"/>
          </a:p>
          <a:p>
            <a:pPr lvl="1">
              <a:defRPr/>
            </a:pPr>
            <a:r>
              <a:rPr lang="pt-BR" sz="2900" dirty="0"/>
              <a:t>O número de cópias vendidas de um software chega a centenas de milhares</a:t>
            </a:r>
          </a:p>
          <a:p>
            <a:pPr lvl="1">
              <a:defRPr/>
            </a:pPr>
            <a:r>
              <a:rPr lang="pt-BR" sz="2900" dirty="0"/>
              <a:t>O hardware passa a ser considerado um produto primário </a:t>
            </a:r>
            <a:r>
              <a:rPr lang="pt-BR" sz="2900" dirty="0" smtClean="0"/>
              <a:t>básico</a:t>
            </a:r>
          </a:p>
          <a:p>
            <a:pPr lvl="2">
              <a:defRPr/>
            </a:pPr>
            <a:r>
              <a:rPr lang="pt-BR" sz="2500" b="1" i="1" dirty="0" smtClean="0">
                <a:solidFill>
                  <a:srgbClr val="FF0000"/>
                </a:solidFill>
              </a:rPr>
              <a:t>O </a:t>
            </a:r>
            <a:r>
              <a:rPr lang="pt-BR" sz="2500" b="1" i="1" dirty="0">
                <a:solidFill>
                  <a:srgbClr val="FF0000"/>
                </a:solidFill>
              </a:rPr>
              <a:t>software é </a:t>
            </a:r>
            <a:r>
              <a:rPr lang="pt-BR" sz="2500" b="1" i="1" dirty="0" smtClean="0">
                <a:solidFill>
                  <a:srgbClr val="FF0000"/>
                </a:solidFill>
              </a:rPr>
              <a:t>o </a:t>
            </a:r>
            <a:r>
              <a:rPr lang="en-US" sz="2500" b="1" i="1" dirty="0" err="1" smtClean="0">
                <a:solidFill>
                  <a:srgbClr val="FF0000"/>
                </a:solidFill>
              </a:rPr>
              <a:t>responsável</a:t>
            </a:r>
            <a:r>
              <a:rPr lang="en-US" sz="2500" b="1" i="1" dirty="0" smtClean="0">
                <a:solidFill>
                  <a:srgbClr val="FF0000"/>
                </a:solidFill>
              </a:rPr>
              <a:t> </a:t>
            </a:r>
            <a:r>
              <a:rPr lang="en-US" sz="2500" b="1" i="1" dirty="0" err="1">
                <a:solidFill>
                  <a:srgbClr val="FF0000"/>
                </a:solidFill>
              </a:rPr>
              <a:t>pela</a:t>
            </a:r>
            <a:r>
              <a:rPr lang="en-US" sz="2500" b="1" i="1" dirty="0">
                <a:solidFill>
                  <a:srgbClr val="FF0000"/>
                </a:solidFill>
              </a:rPr>
              <a:t> </a:t>
            </a:r>
            <a:r>
              <a:rPr lang="en-US" sz="2500" b="1" i="1" dirty="0" err="1">
                <a:solidFill>
                  <a:srgbClr val="FF0000"/>
                </a:solidFill>
              </a:rPr>
              <a:t>diferenciação</a:t>
            </a:r>
            <a:endParaRPr lang="en-US" sz="2500" b="1" i="1" dirty="0">
              <a:solidFill>
                <a:srgbClr val="FF0000"/>
              </a:solidFill>
            </a:endParaRPr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33B6FA9-7DC5-45B8-9B79-30DCE6B86A6D}" type="slidenum">
              <a:rPr lang="pt-BR" smtClean="0">
                <a:latin typeface="Arial Black" pitchFamily="34" charset="0"/>
              </a:rPr>
              <a:pPr/>
              <a:t>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Evolução do Software: fase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dirty="0" smtClean="0"/>
              <a:t>Fase 4: Atualidade!</a:t>
            </a:r>
          </a:p>
          <a:p>
            <a:pPr>
              <a:defRPr/>
            </a:pPr>
            <a:endParaRPr lang="pt-BR" dirty="0"/>
          </a:p>
          <a:p>
            <a:pPr lvl="1">
              <a:defRPr/>
            </a:pPr>
            <a:r>
              <a:rPr lang="pt-BR" dirty="0"/>
              <a:t>Tecnologias orientadas o </a:t>
            </a:r>
            <a:r>
              <a:rPr lang="pt-BR" dirty="0" smtClean="0"/>
              <a:t>objetos</a:t>
            </a:r>
            <a:endParaRPr lang="pt-BR" dirty="0"/>
          </a:p>
          <a:p>
            <a:pPr lvl="1">
              <a:defRPr/>
            </a:pPr>
            <a:r>
              <a:rPr lang="pt-BR" dirty="0"/>
              <a:t>Sistemas especialistas e software de inteligência </a:t>
            </a:r>
            <a:r>
              <a:rPr lang="en-US" dirty="0"/>
              <a:t>artificial </a:t>
            </a:r>
            <a:r>
              <a:rPr lang="pt-BR" dirty="0" smtClean="0"/>
              <a:t>usados na prática</a:t>
            </a:r>
          </a:p>
          <a:p>
            <a:pPr lvl="1">
              <a:defRPr/>
            </a:pPr>
            <a:r>
              <a:rPr lang="pt-BR" dirty="0" smtClean="0"/>
              <a:t>Software </a:t>
            </a:r>
            <a:r>
              <a:rPr lang="pt-BR" dirty="0"/>
              <a:t>de rede neural </a:t>
            </a:r>
            <a:r>
              <a:rPr lang="pt-BR" smtClean="0"/>
              <a:t>artificial, agentes </a:t>
            </a:r>
            <a:r>
              <a:rPr lang="pt-BR" dirty="0" smtClean="0"/>
              <a:t>inteligentes, </a:t>
            </a:r>
            <a:r>
              <a:rPr lang="pt-BR" dirty="0" err="1" smtClean="0"/>
              <a:t>etc</a:t>
            </a:r>
            <a:r>
              <a:rPr lang="pt-BR" dirty="0" smtClean="0"/>
              <a:t>…</a:t>
            </a:r>
          </a:p>
          <a:p>
            <a:pPr lvl="1">
              <a:defRPr/>
            </a:pPr>
            <a:r>
              <a:rPr lang="pt-BR" dirty="0" smtClean="0"/>
              <a:t>Computação Paralela</a:t>
            </a:r>
          </a:p>
          <a:p>
            <a:pPr lvl="1">
              <a:defRPr/>
            </a:pPr>
            <a:r>
              <a:rPr lang="en-US" dirty="0" smtClean="0"/>
              <a:t>Internet</a:t>
            </a:r>
            <a:endParaRPr lang="en-US" dirty="0"/>
          </a:p>
          <a:p>
            <a:pPr lvl="1">
              <a:defRPr/>
            </a:pPr>
            <a:r>
              <a:rPr lang="pt-BR" dirty="0" smtClean="0"/>
              <a:t>Dispositivos Móveis</a:t>
            </a:r>
            <a:endParaRPr lang="pt-BR" dirty="0"/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D0F47C7-97ED-4094-ADA0-7F5A06CFC229}" type="slidenum">
              <a:rPr lang="pt-BR" smtClean="0">
                <a:latin typeface="Arial Black" pitchFamily="34" charset="0"/>
              </a:rPr>
              <a:pPr/>
              <a:t>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Por que Engenharia de software</a:t>
            </a:r>
            <a:br>
              <a:rPr lang="pt-BR" smtClean="0"/>
            </a:br>
            <a:r>
              <a:rPr lang="en-US" smtClean="0"/>
              <a:t>se eu já sei programar?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600325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pt-BR" dirty="0"/>
          </a:p>
          <a:p>
            <a:pPr>
              <a:defRPr/>
            </a:pPr>
            <a:r>
              <a:rPr lang="pt-BR" dirty="0" smtClean="0"/>
              <a:t>Desenvolvimento </a:t>
            </a:r>
            <a:r>
              <a:rPr lang="pt-BR" dirty="0"/>
              <a:t>em curto espaço de tempo:</a:t>
            </a:r>
          </a:p>
          <a:p>
            <a:pPr lvl="1">
              <a:defRPr/>
            </a:pPr>
            <a:r>
              <a:rPr lang="pt-BR" dirty="0"/>
              <a:t>pressão por novas soluções no mercado (inovação + rapidez = ganho de competitividade);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Desenvolvimento em grupos: relação pessoal, gerência projetos, cooperação, ética profissional.</a:t>
            </a:r>
            <a:endParaRPr lang="en-US" dirty="0"/>
          </a:p>
          <a:p>
            <a:pPr>
              <a:defRPr/>
            </a:pPr>
            <a:endParaRPr lang="pt-BR" dirty="0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30B2E00-50B4-449F-8942-1552D378CC5F}" type="slidenum">
              <a:rPr lang="pt-BR" smtClean="0">
                <a:latin typeface="Arial Black" pitchFamily="34" charset="0"/>
              </a:rPr>
              <a:pPr/>
              <a:t>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Problemas no desenvolvimento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pt-BR" dirty="0"/>
              <a:t>A habilidade em construir software deixa a desejar em relação ao potencial do </a:t>
            </a:r>
            <a:r>
              <a:rPr lang="pt-BR" dirty="0" smtClean="0"/>
              <a:t>hardware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A construção de software não é rápida o suficiente para atender as necessidades do </a:t>
            </a:r>
            <a:r>
              <a:rPr lang="pt-BR" dirty="0" smtClean="0"/>
              <a:t>mercado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A sociedade depende cada vez mais de software </a:t>
            </a:r>
            <a:r>
              <a:rPr lang="pt-BR" dirty="0" smtClean="0"/>
              <a:t>confiável: quando </a:t>
            </a:r>
            <a:r>
              <a:rPr lang="pt-BR" dirty="0"/>
              <a:t>ele falha, podem ocorrer gastos enormes e desgaste de muitos profissionais para </a:t>
            </a:r>
            <a:r>
              <a:rPr lang="en-US" dirty="0" err="1" smtClean="0"/>
              <a:t>consert</a:t>
            </a:r>
            <a:r>
              <a:rPr lang="en-US" dirty="0" err="1"/>
              <a:t>á</a:t>
            </a:r>
            <a:r>
              <a:rPr lang="en-US" dirty="0" smtClean="0"/>
              <a:t>-lo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pt-BR" dirty="0"/>
              <a:t>O esforço para construir software confiável e de qualidade </a:t>
            </a:r>
            <a:r>
              <a:rPr lang="en-US" dirty="0" smtClean="0"/>
              <a:t>é</a:t>
            </a:r>
            <a:r>
              <a:rPr lang="pt-BR" dirty="0" smtClean="0"/>
              <a:t> muito grande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pt-BR" dirty="0"/>
              <a:t>O suporte aos programas existentes é pobre e de recursos </a:t>
            </a:r>
            <a:r>
              <a:rPr lang="pt-BR" dirty="0" smtClean="0"/>
              <a:t>inadequados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048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063FF86-94F0-438C-9D1E-625DC5952919}" type="slidenum">
              <a:rPr lang="pt-BR" smtClean="0">
                <a:latin typeface="Arial Black" pitchFamily="34" charset="0"/>
              </a:rPr>
              <a:pPr/>
              <a:t>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242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>
                <a:latin typeface="Trebuchet MS" pitchFamily="34" charset="0"/>
              </a:rPr>
              <a:t>Porque demora-se tanto para construir um produto de software?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dirty="0">
              <a:latin typeface="Trebuchet MS" pitchFamily="34" charset="0"/>
            </a:endParaRPr>
          </a:p>
          <a:p>
            <a:pPr>
              <a:defRPr/>
            </a:pPr>
            <a:r>
              <a:rPr lang="pt-BR" dirty="0">
                <a:latin typeface="Trebuchet MS" pitchFamily="34" charset="0"/>
              </a:rPr>
              <a:t>Porque os custos são tão altos? </a:t>
            </a:r>
          </a:p>
          <a:p>
            <a:pPr>
              <a:defRPr/>
            </a:pPr>
            <a:endParaRPr lang="pt-BR" dirty="0">
              <a:latin typeface="Trebuchet MS" pitchFamily="34" charset="0"/>
            </a:endParaRPr>
          </a:p>
          <a:p>
            <a:pPr>
              <a:defRPr/>
            </a:pPr>
            <a:r>
              <a:rPr lang="pt-BR" dirty="0">
                <a:latin typeface="Trebuchet MS" pitchFamily="34" charset="0"/>
              </a:rPr>
              <a:t>Porque não podemos detectar todos os erros antes de entregar um produto de software para o cliente? </a:t>
            </a:r>
          </a:p>
          <a:p>
            <a:pPr>
              <a:defRPr/>
            </a:pPr>
            <a:endParaRPr lang="pt-BR" dirty="0">
              <a:latin typeface="Trebuchet MS" pitchFamily="34" charset="0"/>
            </a:endParaRPr>
          </a:p>
          <a:p>
            <a:pPr>
              <a:defRPr/>
            </a:pPr>
            <a:r>
              <a:rPr lang="pt-BR" dirty="0">
                <a:latin typeface="Trebuchet MS" pitchFamily="34" charset="0"/>
              </a:rPr>
              <a:t>Porque é difícil medir o progresso do desenvolvimento de um produto de software?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14D5715C-1B6D-45E6-BA86-AC2882FD3ACD}" type="slidenum">
              <a:rPr lang="pt-BR" smtClean="0">
                <a:latin typeface="Arial Black" pitchFamily="34" charset="0"/>
              </a:rPr>
              <a:pPr/>
              <a:t>9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la 02  - Engenharia de Softwar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02  - Engenharia de Software</Template>
  <TotalTime>52</TotalTime>
  <Words>1045</Words>
  <Application>Microsoft Office PowerPoint</Application>
  <PresentationFormat>Apresentação na tela (4:3)</PresentationFormat>
  <Paragraphs>184</Paragraphs>
  <Slides>21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3" baseType="lpstr">
      <vt:lpstr>Aula 02  - Engenharia de Software</vt:lpstr>
      <vt:lpstr>Clip</vt:lpstr>
      <vt:lpstr>Análise e Especificação de Sistemas</vt:lpstr>
      <vt:lpstr>Roteiro</vt:lpstr>
      <vt:lpstr> Evolução do Software: fase 1</vt:lpstr>
      <vt:lpstr>Evolução do Software: fase 2</vt:lpstr>
      <vt:lpstr>Evolução do Software: fase 3</vt:lpstr>
      <vt:lpstr>Evolução do Software: fase 4</vt:lpstr>
      <vt:lpstr>Por que Engenharia de software se eu já sei programar?</vt:lpstr>
      <vt:lpstr>Problemas no desenvolvimento de software</vt:lpstr>
      <vt:lpstr>Questões</vt:lpstr>
      <vt:lpstr>A Crise de Software</vt:lpstr>
      <vt:lpstr>A Crise de Software</vt:lpstr>
      <vt:lpstr>A Crise de Software</vt:lpstr>
      <vt:lpstr>A Crise de Software</vt:lpstr>
      <vt:lpstr>Acidentes causados por software</vt:lpstr>
      <vt:lpstr>Acidentes causados por software</vt:lpstr>
      <vt:lpstr>Acidentes causados por software</vt:lpstr>
      <vt:lpstr>Acidentes causados por software</vt:lpstr>
      <vt:lpstr>Acidentes causados por software</vt:lpstr>
      <vt:lpstr>Acidentes causados por software</vt:lpstr>
      <vt:lpstr>Acidentes causados por software</vt:lpstr>
      <vt:lpstr>Acidentes causados por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Especificação de Sistemas</dc:title>
  <dc:creator>Sidnei Gonçalves Alves</dc:creator>
  <cp:lastModifiedBy>Sidnei Gonçalves Alves</cp:lastModifiedBy>
  <cp:revision>4</cp:revision>
  <dcterms:created xsi:type="dcterms:W3CDTF">2013-07-20T19:01:37Z</dcterms:created>
  <dcterms:modified xsi:type="dcterms:W3CDTF">2013-07-28T18:37:17Z</dcterms:modified>
</cp:coreProperties>
</file>