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 sz="2400" dirty="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sz="2400" dirty="0">
                <a:latin typeface="Times New Roman" pitchFamily="18" charset="0"/>
                <a:cs typeface="Arial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 dirty="0">
                  <a:latin typeface="Times New Roman" pitchFamily="18" charset="0"/>
                  <a:cs typeface="Arial" charset="0"/>
                </a:endParaRPr>
              </a:p>
            </p:txBody>
          </p:sp>
        </p:grpSp>
      </p:grpSp>
      <p:pic>
        <p:nvPicPr>
          <p:cNvPr id="18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913" y="0"/>
            <a:ext cx="9525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2050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003425" y="4267200"/>
            <a:ext cx="6988175" cy="2186136"/>
          </a:xfrm>
        </p:spPr>
        <p:txBody>
          <a:bodyPr/>
          <a:lstStyle>
            <a:lvl1pPr marL="0" indent="0">
              <a:buFont typeface="Wingdings" pitchFamily="82" charset="2"/>
              <a:buNone/>
              <a:defRPr sz="3000"/>
            </a:lvl1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  <p:sp>
        <p:nvSpPr>
          <p:cNvPr id="19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1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CE5ACA-4E5F-4CAF-B60D-A7ADC4C08D71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1799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B586D6-E0AE-487A-AE97-6EA6C9FF8F4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9743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2B885B-21FE-44ED-8D05-BEF84C431BB7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29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72136"/>
          </a:xfrm>
        </p:spPr>
        <p:txBody>
          <a:bodyPr/>
          <a:lstStyle>
            <a:lvl1pPr marL="342900" indent="-342900">
              <a:buFont typeface="Wingdings" pitchFamily="2" charset="2"/>
              <a:buChar char="Ø"/>
              <a:defRPr/>
            </a:lvl1pPr>
            <a:lvl2pPr marL="742950" indent="-285750">
              <a:buFont typeface="Wingdings" pitchFamily="2" charset="2"/>
              <a:buChar char="Ø"/>
              <a:defRPr/>
            </a:lvl2pPr>
            <a:lvl3pPr marL="1143000" indent="-228600">
              <a:buFont typeface="Wingdings" pitchFamily="2" charset="2"/>
              <a:buChar char="Ø"/>
              <a:defRPr/>
            </a:lvl3pPr>
            <a:lvl4pPr marL="1600200" indent="-228600">
              <a:buFont typeface="Wingdings" pitchFamily="2" charset="2"/>
              <a:buChar char="Ø"/>
              <a:defRPr/>
            </a:lvl4pPr>
            <a:lvl5pPr marL="2057400" indent="-228600">
              <a:buFont typeface="Wingdings" pitchFamily="2" charset="2"/>
              <a:buChar char="Ø"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61FCD-EFAF-465C-A53C-14DB12FE964D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0861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77E595-4080-42FF-8603-923ED069D8FB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3899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50F3B-B83D-42B8-9AB5-7A6F828F998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6047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A7F87C-3ED2-4C16-967C-49936B8611AA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7561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FB065-22AA-4469-910B-908D5EC6C5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328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E15867-C40B-4808-AE34-DF81E22648F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5516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E819B4-48FC-4540-9415-312D7E7F48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9051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8CFC7-183B-4822-84C2-2B95C0B871A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950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dirty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  <a:cs typeface="Arial" charset="0"/>
              </a:defRPr>
            </a:lvl1pPr>
          </a:lstStyle>
          <a:p>
            <a:pPr>
              <a:defRPr/>
            </a:pPr>
            <a:fld id="{2DE23132-97C5-4AB8-A082-47B144D3CEA7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grpSp>
        <p:nvGrpSpPr>
          <p:cNvPr id="266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946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 sz="2400" dirty="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946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sz="2400" dirty="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946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dirty="0">
                <a:solidFill>
                  <a:schemeClr val="hlin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946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dirty="0">
                <a:solidFill>
                  <a:schemeClr val="hlin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946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dirty="0">
                <a:solidFill>
                  <a:schemeClr val="accent2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946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dirty="0">
                <a:solidFill>
                  <a:schemeClr val="hlin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946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sz="2400" dirty="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946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dirty="0">
                <a:solidFill>
                  <a:schemeClr val="accent2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946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dirty="0">
                <a:solidFill>
                  <a:schemeClr val="accent2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266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266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947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4" r:id="rId3"/>
    <p:sldLayoutId id="2147483673" r:id="rId4"/>
    <p:sldLayoutId id="2147483672" r:id="rId5"/>
    <p:sldLayoutId id="2147483671" r:id="rId6"/>
    <p:sldLayoutId id="2147483670" r:id="rId7"/>
    <p:sldLayoutId id="2147483669" r:id="rId8"/>
    <p:sldLayoutId id="2147483668" r:id="rId9"/>
    <p:sldLayoutId id="2147483667" r:id="rId10"/>
    <p:sldLayoutId id="214748366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8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8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8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8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Análise e Especificação de Sistemas</a:t>
            </a:r>
          </a:p>
        </p:txBody>
      </p:sp>
      <p:sp>
        <p:nvSpPr>
          <p:cNvPr id="13314" name="Subtítulo 2"/>
          <p:cNvSpPr>
            <a:spLocks noGrp="1"/>
          </p:cNvSpPr>
          <p:nvPr>
            <p:ph type="subTitle" idx="1"/>
          </p:nvPr>
        </p:nvSpPr>
        <p:spPr>
          <a:xfrm>
            <a:off x="2003425" y="4267200"/>
            <a:ext cx="6988175" cy="2185988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pt-BR" i="1" smtClean="0"/>
              <a:t>Prof. Sidnei Gonçalves Alves</a:t>
            </a:r>
          </a:p>
          <a:p>
            <a:pPr algn="ctr">
              <a:buFont typeface="Wingdings" pitchFamily="2" charset="2"/>
              <a:buNone/>
            </a:pPr>
            <a:r>
              <a:rPr lang="pt-BR" smtClean="0"/>
              <a:t>Tecnologia em Análise e Desenvolvimento de Sistemas</a:t>
            </a:r>
          </a:p>
          <a:p>
            <a:pPr algn="ctr">
              <a:buFont typeface="Wingdings" pitchFamily="2" charset="2"/>
              <a:buNone/>
            </a:pPr>
            <a:r>
              <a:rPr lang="pt-BR" smtClean="0"/>
              <a:t>Faculdade Integrado de Campo Mourão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Mitos (Clientes)</a:t>
            </a:r>
          </a:p>
        </p:txBody>
      </p:sp>
      <p:sp>
        <p:nvSpPr>
          <p:cNvPr id="4403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71988"/>
          </a:xfrm>
        </p:spPr>
        <p:txBody>
          <a:bodyPr/>
          <a:lstStyle/>
          <a:p>
            <a:pPr lvl="1">
              <a:spcBef>
                <a:spcPts val="600"/>
              </a:spcBef>
              <a:spcAft>
                <a:spcPts val="300"/>
              </a:spcAft>
              <a:buFont typeface="Wingdings" pitchFamily="2" charset="2"/>
              <a:buNone/>
            </a:pPr>
            <a:r>
              <a:rPr lang="pt-BR" sz="2600" i="1" u="sng" smtClean="0"/>
              <a:t>Mito</a:t>
            </a:r>
            <a:r>
              <a:rPr lang="pt-BR" sz="2600" smtClean="0"/>
              <a:t>: </a:t>
            </a:r>
            <a:r>
              <a:rPr lang="pt-BR" sz="2600" b="1" smtClean="0"/>
              <a:t>Os requisitos de projeto modificam-se continuamente, mas as mudanças podem ser facilmente acomodadas, porque o software é flexível</a:t>
            </a:r>
          </a:p>
          <a:p>
            <a:pPr lvl="1">
              <a:spcBef>
                <a:spcPts val="900"/>
              </a:spcBef>
              <a:spcAft>
                <a:spcPts val="300"/>
              </a:spcAft>
              <a:buFont typeface="Wingdings" pitchFamily="2" charset="2"/>
              <a:buNone/>
            </a:pPr>
            <a:r>
              <a:rPr lang="pt-BR" sz="2600" i="1" u="sng" smtClean="0">
                <a:latin typeface="Times New Roman" pitchFamily="18" charset="0"/>
              </a:rPr>
              <a:t>Realidade</a:t>
            </a:r>
            <a:r>
              <a:rPr lang="pt-BR" sz="2600" i="1" smtClean="0">
                <a:latin typeface="Times New Roman" pitchFamily="18" charset="0"/>
              </a:rPr>
              <a:t>:</a:t>
            </a:r>
          </a:p>
          <a:p>
            <a:pPr lvl="1">
              <a:spcBef>
                <a:spcPts val="900"/>
              </a:spcBef>
              <a:spcAft>
                <a:spcPts val="300"/>
              </a:spcAft>
            </a:pPr>
            <a:r>
              <a:rPr lang="pt-BR" sz="2400" i="1" smtClean="0">
                <a:latin typeface="Times New Roman" pitchFamily="18" charset="0"/>
              </a:rPr>
              <a:t>Requisitos podem ser mudados, mas o impacto varia de acordo com o tempo que é introduzido (projeto e custo)</a:t>
            </a:r>
          </a:p>
          <a:p>
            <a:pPr lvl="1">
              <a:spcBef>
                <a:spcPts val="900"/>
              </a:spcBef>
              <a:spcAft>
                <a:spcPts val="300"/>
              </a:spcAft>
            </a:pPr>
            <a:r>
              <a:rPr lang="pt-BR" sz="2400" i="1" smtClean="0">
                <a:latin typeface="Times New Roman" pitchFamily="18" charset="0"/>
              </a:rPr>
              <a:t>Um mudança, quando solicitada tardiamente num projeto, pode ser mais custosa do que os custos iniciais do projeto</a:t>
            </a:r>
            <a:endParaRPr lang="pt-BR" sz="2400" smtClean="0"/>
          </a:p>
          <a:p>
            <a:endParaRPr lang="pt-BR" smtClean="0"/>
          </a:p>
        </p:txBody>
      </p:sp>
      <p:sp>
        <p:nvSpPr>
          <p:cNvPr id="44035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C2E17EFC-8474-4E11-8CC0-447CAB79D82E}" type="slidenum">
              <a:rPr lang="pt-BR" smtClean="0">
                <a:latin typeface="Arial Black" pitchFamily="34" charset="0"/>
              </a:rPr>
              <a:pPr/>
              <a:t>10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Mitos (Profissionais)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2455863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900"/>
              </a:spcBef>
              <a:spcAft>
                <a:spcPts val="300"/>
              </a:spcAft>
              <a:defRPr/>
            </a:pPr>
            <a:r>
              <a:rPr lang="pt-BR" dirty="0"/>
              <a:t>Durante os primórdios da computação, a programação era vista como uma forma de arte</a:t>
            </a:r>
          </a:p>
          <a:p>
            <a:pPr lvl="1">
              <a:spcBef>
                <a:spcPts val="900"/>
              </a:spcBef>
              <a:spcAft>
                <a:spcPts val="300"/>
              </a:spcAft>
              <a:defRPr/>
            </a:pPr>
            <a:endParaRPr lang="pt-BR" dirty="0"/>
          </a:p>
          <a:p>
            <a:pPr>
              <a:spcBef>
                <a:spcPts val="900"/>
              </a:spcBef>
              <a:spcAft>
                <a:spcPts val="300"/>
              </a:spcAft>
              <a:defRPr/>
            </a:pPr>
            <a:r>
              <a:rPr lang="pt-BR" dirty="0" smtClean="0"/>
              <a:t>“Atualmente a programação continua sendo vista desta forma”</a:t>
            </a:r>
            <a:endParaRPr lang="pt-BR" dirty="0"/>
          </a:p>
          <a:p>
            <a:pPr>
              <a:defRPr/>
            </a:pPr>
            <a:endParaRPr lang="pt-BR" dirty="0"/>
          </a:p>
        </p:txBody>
      </p:sp>
      <p:sp>
        <p:nvSpPr>
          <p:cNvPr id="45059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05F910AC-E160-4798-9095-3FC5E36FB097}" type="slidenum">
              <a:rPr lang="pt-BR" smtClean="0">
                <a:latin typeface="Arial Black" pitchFamily="34" charset="0"/>
              </a:rPr>
              <a:pPr/>
              <a:t>11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Mitos (Profissionais)</a:t>
            </a:r>
          </a:p>
        </p:txBody>
      </p:sp>
      <p:sp>
        <p:nvSpPr>
          <p:cNvPr id="46082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71988"/>
          </a:xfrm>
        </p:spPr>
        <p:txBody>
          <a:bodyPr/>
          <a:lstStyle/>
          <a:p>
            <a:pPr lvl="1">
              <a:spcBef>
                <a:spcPts val="900"/>
              </a:spcBef>
              <a:spcAft>
                <a:spcPts val="300"/>
              </a:spcAft>
              <a:buFont typeface="Wingdings" pitchFamily="2" charset="2"/>
              <a:buNone/>
            </a:pPr>
            <a:r>
              <a:rPr lang="pt-BR" sz="2400" i="1" u="sng" smtClean="0"/>
              <a:t>Mito</a:t>
            </a:r>
            <a:r>
              <a:rPr lang="pt-BR" sz="2400" smtClean="0"/>
              <a:t>: </a:t>
            </a:r>
            <a:r>
              <a:rPr lang="pt-BR" sz="2400" b="1" smtClean="0"/>
              <a:t>Assim que escrevermos o programa e o colocarmos em funcionamento nosso trabalho estará completo</a:t>
            </a:r>
          </a:p>
          <a:p>
            <a:pPr lvl="1">
              <a:spcBef>
                <a:spcPts val="900"/>
              </a:spcBef>
              <a:spcAft>
                <a:spcPts val="300"/>
              </a:spcAft>
              <a:buFont typeface="Wingdings" pitchFamily="2" charset="2"/>
              <a:buNone/>
            </a:pPr>
            <a:r>
              <a:rPr lang="pt-BR" sz="2400" i="1" u="sng" smtClean="0">
                <a:latin typeface="Times New Roman" pitchFamily="18" charset="0"/>
              </a:rPr>
              <a:t>Realidade</a:t>
            </a:r>
            <a:r>
              <a:rPr lang="pt-BR" sz="2400" i="1" smtClean="0">
                <a:latin typeface="Times New Roman" pitchFamily="18" charset="0"/>
              </a:rPr>
              <a:t>:</a:t>
            </a:r>
          </a:p>
          <a:p>
            <a:pPr lvl="1">
              <a:spcBef>
                <a:spcPts val="900"/>
              </a:spcBef>
              <a:spcAft>
                <a:spcPts val="300"/>
              </a:spcAft>
            </a:pPr>
            <a:r>
              <a:rPr lang="pt-BR" sz="2400" i="1" smtClean="0">
                <a:latin typeface="Times New Roman" pitchFamily="18" charset="0"/>
              </a:rPr>
              <a:t>Os dados da indústria:</a:t>
            </a:r>
          </a:p>
          <a:p>
            <a:pPr lvl="2">
              <a:spcBef>
                <a:spcPts val="900"/>
              </a:spcBef>
              <a:spcAft>
                <a:spcPts val="300"/>
              </a:spcAft>
            </a:pPr>
            <a:r>
              <a:rPr lang="pt-BR" sz="2200" i="1" smtClean="0">
                <a:latin typeface="Times New Roman" pitchFamily="18" charset="0"/>
              </a:rPr>
              <a:t>Entre 50 e 70% de todo esforço gasto num programa serão despendidos depois que ele for entregue pela primeira vez ao cliente</a:t>
            </a:r>
            <a:endParaRPr lang="pt-BR" sz="2200" smtClean="0"/>
          </a:p>
          <a:p>
            <a:endParaRPr lang="pt-BR" smtClean="0"/>
          </a:p>
        </p:txBody>
      </p:sp>
      <p:sp>
        <p:nvSpPr>
          <p:cNvPr id="46083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F2382F5D-DC5D-476D-873E-94EFA6D18C80}" type="slidenum">
              <a:rPr lang="pt-BR" smtClean="0">
                <a:latin typeface="Arial Black" pitchFamily="34" charset="0"/>
              </a:rPr>
              <a:pPr/>
              <a:t>12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Mitos (Profissionais)</a:t>
            </a:r>
          </a:p>
        </p:txBody>
      </p:sp>
      <p:sp>
        <p:nvSpPr>
          <p:cNvPr id="4710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71988"/>
          </a:xfrm>
        </p:spPr>
        <p:txBody>
          <a:bodyPr/>
          <a:lstStyle/>
          <a:p>
            <a:pPr lvl="1">
              <a:spcBef>
                <a:spcPts val="900"/>
              </a:spcBef>
              <a:spcAft>
                <a:spcPts val="300"/>
              </a:spcAft>
              <a:buFont typeface="Wingdings" pitchFamily="2" charset="2"/>
              <a:buNone/>
            </a:pPr>
            <a:r>
              <a:rPr lang="pt-BR" sz="2400" i="1" u="sng" smtClean="0"/>
              <a:t>Mito</a:t>
            </a:r>
            <a:r>
              <a:rPr lang="pt-BR" sz="2400" smtClean="0"/>
              <a:t>: </a:t>
            </a:r>
            <a:r>
              <a:rPr lang="pt-BR" sz="2400" b="1" smtClean="0"/>
              <a:t>Enquanto não tiver o programa "funcionando", eu não terei realmente nenhuma maneira de avaliar sua qualidade</a:t>
            </a:r>
          </a:p>
          <a:p>
            <a:pPr lvl="1">
              <a:spcBef>
                <a:spcPts val="900"/>
              </a:spcBef>
              <a:spcAft>
                <a:spcPts val="300"/>
              </a:spcAft>
              <a:buFont typeface="Wingdings" pitchFamily="2" charset="2"/>
              <a:buNone/>
            </a:pPr>
            <a:r>
              <a:rPr lang="pt-BR" sz="2400" i="1" u="sng" smtClean="0">
                <a:latin typeface="Times New Roman" pitchFamily="18" charset="0"/>
              </a:rPr>
              <a:t>Realidade</a:t>
            </a:r>
            <a:r>
              <a:rPr lang="pt-BR" sz="2400" i="1" smtClean="0">
                <a:latin typeface="Times New Roman" pitchFamily="18" charset="0"/>
              </a:rPr>
              <a:t>:</a:t>
            </a:r>
          </a:p>
          <a:p>
            <a:pPr lvl="1">
              <a:spcBef>
                <a:spcPts val="900"/>
              </a:spcBef>
              <a:spcAft>
                <a:spcPts val="300"/>
              </a:spcAft>
            </a:pPr>
            <a:r>
              <a:rPr lang="pt-BR" sz="2200" i="1" smtClean="0">
                <a:latin typeface="Times New Roman" pitchFamily="18" charset="0"/>
              </a:rPr>
              <a:t>Mecanismo (Revisão Técnica Formal) de garantia de qualidade de software é aplicado desde o começo do projeto</a:t>
            </a:r>
          </a:p>
          <a:p>
            <a:pPr lvl="1">
              <a:spcBef>
                <a:spcPts val="900"/>
              </a:spcBef>
              <a:spcAft>
                <a:spcPts val="300"/>
              </a:spcAft>
            </a:pPr>
            <a:r>
              <a:rPr lang="pt-BR" sz="2200" i="1" smtClean="0">
                <a:latin typeface="Times New Roman" pitchFamily="18" charset="0"/>
              </a:rPr>
              <a:t>Revisões de software são um “filtro de qualidade” - descobrir erros/defeitos</a:t>
            </a:r>
          </a:p>
        </p:txBody>
      </p:sp>
      <p:sp>
        <p:nvSpPr>
          <p:cNvPr id="47107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7D941630-71B9-416A-A550-90ED627C80BD}" type="slidenum">
              <a:rPr lang="pt-BR" smtClean="0">
                <a:latin typeface="Arial Black" pitchFamily="34" charset="0"/>
              </a:rPr>
              <a:pPr/>
              <a:t>13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Mitos (Profissionais)</a:t>
            </a:r>
          </a:p>
        </p:txBody>
      </p:sp>
      <p:sp>
        <p:nvSpPr>
          <p:cNvPr id="48130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71988"/>
          </a:xfrm>
        </p:spPr>
        <p:txBody>
          <a:bodyPr/>
          <a:lstStyle/>
          <a:p>
            <a:pPr lvl="1">
              <a:spcBef>
                <a:spcPts val="900"/>
              </a:spcBef>
              <a:spcAft>
                <a:spcPts val="300"/>
              </a:spcAft>
              <a:buFont typeface="Wingdings" pitchFamily="2" charset="2"/>
              <a:buNone/>
            </a:pPr>
            <a:r>
              <a:rPr lang="pt-BR" sz="2400" i="1" u="sng" smtClean="0"/>
              <a:t>Mito</a:t>
            </a:r>
            <a:r>
              <a:rPr lang="pt-BR" sz="2400" smtClean="0"/>
              <a:t>: </a:t>
            </a:r>
            <a:r>
              <a:rPr lang="pt-BR" sz="2400" b="1" smtClean="0"/>
              <a:t>A única coisa a ser entregue em um  projeto bem sucedido é o programa funcionando</a:t>
            </a:r>
          </a:p>
          <a:p>
            <a:pPr lvl="1">
              <a:spcBef>
                <a:spcPts val="900"/>
              </a:spcBef>
              <a:spcAft>
                <a:spcPts val="300"/>
              </a:spcAft>
              <a:buFont typeface="Wingdings" pitchFamily="2" charset="2"/>
              <a:buNone/>
            </a:pPr>
            <a:r>
              <a:rPr lang="pt-BR" sz="2400" i="1" u="sng" smtClean="0">
                <a:latin typeface="Times New Roman" pitchFamily="18" charset="0"/>
              </a:rPr>
              <a:t>Realidade</a:t>
            </a:r>
            <a:r>
              <a:rPr lang="pt-BR" sz="2400" i="1" smtClean="0">
                <a:latin typeface="Times New Roman" pitchFamily="18" charset="0"/>
              </a:rPr>
              <a:t>:</a:t>
            </a:r>
          </a:p>
          <a:p>
            <a:pPr lvl="1">
              <a:spcBef>
                <a:spcPts val="900"/>
              </a:spcBef>
              <a:spcAft>
                <a:spcPts val="300"/>
              </a:spcAft>
            </a:pPr>
            <a:r>
              <a:rPr lang="pt-BR" sz="2200" i="1" smtClean="0">
                <a:latin typeface="Times New Roman" pitchFamily="18" charset="0"/>
              </a:rPr>
              <a:t>Um programa funcionando é somente uma parte de uma Configuração de Software</a:t>
            </a:r>
          </a:p>
          <a:p>
            <a:pPr lvl="1">
              <a:spcBef>
                <a:spcPts val="900"/>
              </a:spcBef>
              <a:spcAft>
                <a:spcPts val="300"/>
              </a:spcAft>
            </a:pPr>
            <a:r>
              <a:rPr lang="pt-BR" sz="2600" i="1" smtClean="0">
                <a:latin typeface="Times New Roman" pitchFamily="18" charset="0"/>
              </a:rPr>
              <a:t>Deve-se incluir todos os itens de informação produzidos durante a construção e manutenção do software</a:t>
            </a:r>
          </a:p>
          <a:p>
            <a:pPr lvl="1">
              <a:spcBef>
                <a:spcPts val="900"/>
              </a:spcBef>
              <a:spcAft>
                <a:spcPts val="300"/>
              </a:spcAft>
            </a:pPr>
            <a:r>
              <a:rPr lang="pt-BR" sz="2200" b="1" i="1" smtClean="0">
                <a:latin typeface="Times New Roman" pitchFamily="18" charset="0"/>
              </a:rPr>
              <a:t>A DOCUMENTAÇÃO é a base  de TUDO</a:t>
            </a:r>
          </a:p>
        </p:txBody>
      </p:sp>
      <p:sp>
        <p:nvSpPr>
          <p:cNvPr id="48131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005433A7-0CC5-43BE-A9B5-14C96BD8E6B8}" type="slidenum">
              <a:rPr lang="pt-BR" smtClean="0">
                <a:latin typeface="Arial Black" pitchFamily="34" charset="0"/>
              </a:rPr>
              <a:pPr/>
              <a:t>14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Qual é a SOLUÇÃO?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824288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pt-BR" sz="2600" dirty="0" smtClean="0"/>
              <a:t>Reconhecer os problemas e suas causas e desmascarar os mitos do software são </a:t>
            </a:r>
            <a:r>
              <a:rPr lang="pt-BR" sz="2600" u="sng" dirty="0" smtClean="0"/>
              <a:t>os primeiros passos</a:t>
            </a:r>
          </a:p>
          <a:p>
            <a:pPr lvl="3">
              <a:defRPr/>
            </a:pPr>
            <a:endParaRPr lang="pt-BR" u="sng" dirty="0" smtClean="0"/>
          </a:p>
          <a:p>
            <a:pPr algn="ctr">
              <a:buFont typeface="Wingdings" pitchFamily="2" charset="2"/>
              <a:buNone/>
              <a:defRPr/>
            </a:pPr>
            <a:r>
              <a:rPr lang="pt-BR" sz="2500" i="1" dirty="0" smtClean="0"/>
              <a:t>Aplicar Métodos e Técnicas para o disciplinar o processo de desenvolvimento do software</a:t>
            </a:r>
          </a:p>
          <a:p>
            <a:pPr algn="ctr">
              <a:buFont typeface="Wingdings" pitchFamily="2" charset="2"/>
              <a:buNone/>
              <a:defRPr/>
            </a:pPr>
            <a:endParaRPr lang="en-US" sz="2500" dirty="0"/>
          </a:p>
          <a:p>
            <a:pPr algn="ctr">
              <a:buFont typeface="Wingdings" pitchFamily="2" charset="2"/>
              <a:buNone/>
              <a:defRPr/>
            </a:pPr>
            <a:endParaRPr lang="en-US" sz="3300" b="1" dirty="0"/>
          </a:p>
          <a:p>
            <a:pPr algn="ctr">
              <a:buFont typeface="Wingdings" pitchFamily="2" charset="2"/>
              <a:buNone/>
              <a:defRPr/>
            </a:pPr>
            <a:endParaRPr lang="en-US" sz="3300" b="1" dirty="0"/>
          </a:p>
          <a:p>
            <a:pPr algn="ctr">
              <a:buFont typeface="Wingdings" pitchFamily="2" charset="2"/>
              <a:buNone/>
              <a:defRPr/>
            </a:pPr>
            <a:r>
              <a:rPr lang="pt-BR" sz="3300" b="1" dirty="0" smtClean="0"/>
              <a:t>Engenharia de Software</a:t>
            </a:r>
          </a:p>
          <a:p>
            <a:pPr>
              <a:defRPr/>
            </a:pPr>
            <a:endParaRPr lang="pt-BR" dirty="0"/>
          </a:p>
        </p:txBody>
      </p:sp>
      <p:sp>
        <p:nvSpPr>
          <p:cNvPr id="49155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9C1E96FB-B2A5-4A51-9DED-DBA4537697BB}" type="slidenum">
              <a:rPr lang="pt-BR" smtClean="0">
                <a:latin typeface="Arial Black" pitchFamily="34" charset="0"/>
              </a:rPr>
              <a:pPr/>
              <a:t>15</a:t>
            </a:fld>
            <a:endParaRPr lang="pt-BR" smtClean="0">
              <a:latin typeface="Arial Black" pitchFamily="34" charset="0"/>
            </a:endParaRPr>
          </a:p>
        </p:txBody>
      </p:sp>
      <p:sp>
        <p:nvSpPr>
          <p:cNvPr id="5" name="Seta para baixo 4"/>
          <p:cNvSpPr/>
          <p:nvPr/>
        </p:nvSpPr>
        <p:spPr>
          <a:xfrm>
            <a:off x="4103688" y="3933825"/>
            <a:ext cx="936625" cy="1079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Acidentes causados por software</a:t>
            </a:r>
          </a:p>
        </p:txBody>
      </p:sp>
      <p:sp>
        <p:nvSpPr>
          <p:cNvPr id="35842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71988"/>
          </a:xfrm>
        </p:spPr>
        <p:txBody>
          <a:bodyPr/>
          <a:lstStyle/>
          <a:p>
            <a:pPr marL="342900" lvl="1" indent="-342900">
              <a:buClr>
                <a:schemeClr val="bg2"/>
              </a:buClr>
              <a:buSzPct val="75000"/>
            </a:pPr>
            <a:r>
              <a:rPr lang="pt-BR" smtClean="0"/>
              <a:t>O resultado desta conversão não era mais necessário após a decolagem...</a:t>
            </a:r>
          </a:p>
          <a:p>
            <a:endParaRPr lang="pt-BR" smtClean="0"/>
          </a:p>
        </p:txBody>
      </p:sp>
      <p:sp>
        <p:nvSpPr>
          <p:cNvPr id="35843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B06950F6-BEFE-45AB-ACD4-934EBD82B2EA}" type="slidenum">
              <a:rPr lang="pt-BR" smtClean="0">
                <a:latin typeface="Arial Black" pitchFamily="34" charset="0"/>
              </a:rPr>
              <a:pPr/>
              <a:t>2</a:t>
            </a:fld>
            <a:endParaRPr lang="pt-BR" smtClean="0">
              <a:latin typeface="Arial Black" pitchFamily="34" charset="0"/>
            </a:endParaRPr>
          </a:p>
        </p:txBody>
      </p:sp>
      <p:pic>
        <p:nvPicPr>
          <p:cNvPr id="358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967038"/>
            <a:ext cx="7416800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Causa dos Problemas associados a Crise do Software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71988"/>
          </a:xfrm>
        </p:spPr>
        <p:txBody>
          <a:bodyPr>
            <a:normAutofit fontScale="92500"/>
          </a:bodyPr>
          <a:lstStyle/>
          <a:p>
            <a:pPr lvl="1">
              <a:spcBef>
                <a:spcPts val="900"/>
              </a:spcBef>
              <a:spcAft>
                <a:spcPts val="300"/>
              </a:spcAft>
              <a:buFont typeface="Wingdings" pitchFamily="2" charset="2"/>
              <a:buNone/>
              <a:defRPr/>
            </a:pPr>
            <a:r>
              <a:rPr lang="pt-BR" sz="3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MITOS DO SOFTWARE</a:t>
            </a:r>
          </a:p>
          <a:p>
            <a:pPr lvl="1">
              <a:spcBef>
                <a:spcPts val="900"/>
              </a:spcBef>
              <a:spcAft>
                <a:spcPts val="300"/>
              </a:spcAft>
              <a:defRPr/>
            </a:pPr>
            <a:r>
              <a:rPr lang="pt-BR" dirty="0"/>
              <a:t>Muitas causas da crise de software podem ser localizadas pela mitologia que surgiu durante a história do desenvolvimento do software</a:t>
            </a:r>
          </a:p>
          <a:p>
            <a:pPr lvl="1">
              <a:spcBef>
                <a:spcPts val="900"/>
              </a:spcBef>
              <a:spcAft>
                <a:spcPts val="300"/>
              </a:spcAft>
              <a:defRPr/>
            </a:pPr>
            <a:r>
              <a:rPr lang="pt-BR" dirty="0"/>
              <a:t>Propagaram desinformação e confusão</a:t>
            </a:r>
          </a:p>
          <a:p>
            <a:pPr lvl="1">
              <a:spcBef>
                <a:spcPts val="900"/>
              </a:spcBef>
              <a:spcAft>
                <a:spcPts val="300"/>
              </a:spcAft>
              <a:defRPr/>
            </a:pPr>
            <a:r>
              <a:rPr lang="pt-BR" dirty="0"/>
              <a:t>Mitos</a:t>
            </a:r>
          </a:p>
          <a:p>
            <a:pPr lvl="2">
              <a:spcBef>
                <a:spcPts val="900"/>
              </a:spcBef>
              <a:spcAft>
                <a:spcPts val="300"/>
              </a:spcAft>
              <a:defRPr/>
            </a:pPr>
            <a:r>
              <a:rPr lang="pt-BR" dirty="0" smtClean="0"/>
              <a:t>Administrativos</a:t>
            </a:r>
            <a:endParaRPr lang="pt-BR" dirty="0"/>
          </a:p>
          <a:p>
            <a:pPr lvl="2">
              <a:spcBef>
                <a:spcPts val="900"/>
              </a:spcBef>
              <a:spcAft>
                <a:spcPts val="300"/>
              </a:spcAft>
              <a:defRPr/>
            </a:pPr>
            <a:r>
              <a:rPr lang="pt-BR" dirty="0"/>
              <a:t>Cliente</a:t>
            </a:r>
          </a:p>
          <a:p>
            <a:pPr lvl="2">
              <a:spcBef>
                <a:spcPts val="900"/>
              </a:spcBef>
              <a:spcAft>
                <a:spcPts val="300"/>
              </a:spcAft>
              <a:defRPr/>
            </a:pPr>
            <a:r>
              <a:rPr lang="pt-BR" dirty="0"/>
              <a:t>Profissional</a:t>
            </a:r>
          </a:p>
          <a:p>
            <a:pPr>
              <a:defRPr/>
            </a:pPr>
            <a:endParaRPr lang="pt-BR" dirty="0"/>
          </a:p>
        </p:txBody>
      </p:sp>
      <p:sp>
        <p:nvSpPr>
          <p:cNvPr id="36867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274C8152-482C-4375-AA75-573B1B01590E}" type="slidenum">
              <a:rPr lang="pt-BR" smtClean="0">
                <a:latin typeface="Arial Black" pitchFamily="34" charset="0"/>
              </a:rPr>
              <a:pPr/>
              <a:t>3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Mitos (Administrativos)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60838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pt-BR" dirty="0"/>
              <a:t>Os Gerentes têm responsabilidade sobre o software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Frequentemente estão sob pressão</a:t>
            </a:r>
          </a:p>
          <a:p>
            <a:pPr lvl="1">
              <a:defRPr/>
            </a:pPr>
            <a:r>
              <a:rPr lang="pt-BR" dirty="0"/>
              <a:t>Orçamento</a:t>
            </a:r>
          </a:p>
          <a:p>
            <a:pPr lvl="1">
              <a:defRPr/>
            </a:pPr>
            <a:r>
              <a:rPr lang="pt-BR" dirty="0"/>
              <a:t>Prazo </a:t>
            </a:r>
          </a:p>
          <a:p>
            <a:pPr lvl="1">
              <a:defRPr/>
            </a:pPr>
            <a:r>
              <a:rPr lang="pt-BR" dirty="0"/>
              <a:t>Qualidade	</a:t>
            </a:r>
          </a:p>
          <a:p>
            <a:pPr lvl="1"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O gerente muitas vezes se agarra à crença de um mito de </a:t>
            </a:r>
            <a:r>
              <a:rPr lang="pt-BR" dirty="0" smtClean="0"/>
              <a:t>software</a:t>
            </a:r>
            <a:endParaRPr lang="pt-BR" dirty="0"/>
          </a:p>
        </p:txBody>
      </p:sp>
      <p:sp>
        <p:nvSpPr>
          <p:cNvPr id="37891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9A001EA6-2ACA-4B85-9F08-B701ED7B403A}" type="slidenum">
              <a:rPr lang="pt-BR" smtClean="0">
                <a:latin typeface="Arial Black" pitchFamily="34" charset="0"/>
              </a:rPr>
              <a:pPr/>
              <a:t>4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Mitos (Administrativos)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71988"/>
          </a:xfrm>
        </p:spPr>
        <p:txBody>
          <a:bodyPr>
            <a:normAutofit lnSpcReduction="10000"/>
          </a:bodyPr>
          <a:lstStyle/>
          <a:p>
            <a:pPr lvl="1">
              <a:spcBef>
                <a:spcPts val="900"/>
              </a:spcBef>
              <a:spcAft>
                <a:spcPts val="300"/>
              </a:spcAft>
              <a:buFont typeface="Wingdings" pitchFamily="2" charset="2"/>
              <a:buNone/>
              <a:defRPr/>
            </a:pPr>
            <a:r>
              <a:rPr lang="pt-BR" sz="2400" i="1" u="sng" dirty="0"/>
              <a:t>Mito</a:t>
            </a:r>
            <a:r>
              <a:rPr lang="pt-BR" sz="2400" u="sng" dirty="0"/>
              <a:t>:</a:t>
            </a:r>
            <a:r>
              <a:rPr lang="pt-BR" sz="2400" dirty="0"/>
              <a:t> </a:t>
            </a:r>
            <a:r>
              <a:rPr lang="pt-BR" sz="2400" b="1" dirty="0"/>
              <a:t>Já temos um </a:t>
            </a:r>
            <a:r>
              <a:rPr lang="pt-BR" sz="2400" b="1" u="sng" dirty="0"/>
              <a:t>manual</a:t>
            </a:r>
            <a:r>
              <a:rPr lang="pt-BR" sz="2400" b="1" dirty="0"/>
              <a:t> repleto de padrões e procedimentos para a construção de software. Isso oferecerá ao meu pessoal tudo o que eles precisam saber.</a:t>
            </a:r>
          </a:p>
          <a:p>
            <a:pPr lvl="1">
              <a:spcBef>
                <a:spcPts val="900"/>
              </a:spcBef>
              <a:spcAft>
                <a:spcPts val="300"/>
              </a:spcAft>
              <a:buFont typeface="Wingdings" pitchFamily="2" charset="2"/>
              <a:buNone/>
              <a:defRPr/>
            </a:pPr>
            <a:r>
              <a:rPr lang="pt-BR" i="1" u="sng" dirty="0">
                <a:latin typeface="Times New Roman" pitchFamily="18" charset="0"/>
              </a:rPr>
              <a:t>Realidade:</a:t>
            </a:r>
          </a:p>
          <a:p>
            <a:pPr lvl="1">
              <a:spcBef>
                <a:spcPts val="900"/>
              </a:spcBef>
              <a:spcAft>
                <a:spcPts val="300"/>
              </a:spcAft>
              <a:defRPr/>
            </a:pPr>
            <a:r>
              <a:rPr lang="pt-BR" sz="2400" i="1" dirty="0">
                <a:latin typeface="Times New Roman" pitchFamily="18" charset="0"/>
              </a:rPr>
              <a:t>Será que o manual é usado?</a:t>
            </a:r>
          </a:p>
          <a:p>
            <a:pPr lvl="1">
              <a:spcBef>
                <a:spcPts val="900"/>
              </a:spcBef>
              <a:spcAft>
                <a:spcPts val="300"/>
              </a:spcAft>
              <a:defRPr/>
            </a:pPr>
            <a:r>
              <a:rPr lang="pt-BR" sz="2400" i="1" dirty="0">
                <a:latin typeface="Times New Roman" pitchFamily="18" charset="0"/>
              </a:rPr>
              <a:t> Os profissionais sabem que ele existe? </a:t>
            </a:r>
          </a:p>
          <a:p>
            <a:pPr lvl="1">
              <a:spcBef>
                <a:spcPts val="900"/>
              </a:spcBef>
              <a:spcAft>
                <a:spcPts val="300"/>
              </a:spcAft>
              <a:defRPr/>
            </a:pPr>
            <a:r>
              <a:rPr lang="pt-BR" sz="2400" i="1" dirty="0">
                <a:latin typeface="Times New Roman" pitchFamily="18" charset="0"/>
              </a:rPr>
              <a:t>Ele reflete a prática moderna de desenvolvimento de software? </a:t>
            </a:r>
          </a:p>
          <a:p>
            <a:pPr lvl="1">
              <a:spcBef>
                <a:spcPts val="900"/>
              </a:spcBef>
              <a:spcAft>
                <a:spcPts val="300"/>
              </a:spcAft>
              <a:defRPr/>
            </a:pPr>
            <a:r>
              <a:rPr lang="pt-BR" sz="2400" i="1" dirty="0">
                <a:latin typeface="Times New Roman" pitchFamily="18" charset="0"/>
              </a:rPr>
              <a:t>Ele é completo? </a:t>
            </a:r>
          </a:p>
          <a:p>
            <a:pPr>
              <a:defRPr/>
            </a:pPr>
            <a:endParaRPr lang="pt-BR" dirty="0"/>
          </a:p>
        </p:txBody>
      </p:sp>
      <p:sp>
        <p:nvSpPr>
          <p:cNvPr id="38915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2F3789BC-4C7B-48D0-8417-BEC014399EA3}" type="slidenum">
              <a:rPr lang="pt-BR" smtClean="0">
                <a:latin typeface="Arial Black" pitchFamily="34" charset="0"/>
              </a:rPr>
              <a:pPr/>
              <a:t>5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Mitos (Administrativos)</a:t>
            </a:r>
          </a:p>
        </p:txBody>
      </p:sp>
      <p:sp>
        <p:nvSpPr>
          <p:cNvPr id="39938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71988"/>
          </a:xfrm>
        </p:spPr>
        <p:txBody>
          <a:bodyPr/>
          <a:lstStyle/>
          <a:p>
            <a:pPr lvl="1">
              <a:spcBef>
                <a:spcPts val="900"/>
              </a:spcBef>
              <a:spcAft>
                <a:spcPts val="300"/>
              </a:spcAft>
              <a:buFont typeface="Wingdings" pitchFamily="2" charset="2"/>
              <a:buNone/>
            </a:pPr>
            <a:r>
              <a:rPr lang="pt-BR" sz="2400" i="1" u="sng" smtClean="0"/>
              <a:t>Mito</a:t>
            </a:r>
            <a:r>
              <a:rPr lang="pt-BR" sz="2400" u="sng" smtClean="0"/>
              <a:t>:</a:t>
            </a:r>
            <a:r>
              <a:rPr lang="pt-BR" sz="2400" smtClean="0"/>
              <a:t> </a:t>
            </a:r>
            <a:r>
              <a:rPr lang="pt-BR" sz="2400" b="1" smtClean="0"/>
              <a:t>Meu pessoal tem ferramentas de desenvolvimento de software de última geração, afinal, compramos para eles os mais novos computadores.</a:t>
            </a:r>
          </a:p>
          <a:p>
            <a:pPr lvl="1">
              <a:spcBef>
                <a:spcPts val="900"/>
              </a:spcBef>
              <a:spcAft>
                <a:spcPts val="300"/>
              </a:spcAft>
              <a:buFont typeface="Wingdings" pitchFamily="2" charset="2"/>
              <a:buNone/>
            </a:pPr>
            <a:r>
              <a:rPr lang="pt-BR" sz="2400" i="1" u="sng" smtClean="0">
                <a:latin typeface="Times New Roman" pitchFamily="18" charset="0"/>
              </a:rPr>
              <a:t>Realidade</a:t>
            </a:r>
            <a:r>
              <a:rPr lang="pt-BR" sz="2400" smtClean="0"/>
              <a:t>:</a:t>
            </a:r>
          </a:p>
          <a:p>
            <a:pPr lvl="1">
              <a:spcBef>
                <a:spcPts val="900"/>
              </a:spcBef>
              <a:spcAft>
                <a:spcPts val="300"/>
              </a:spcAft>
            </a:pPr>
            <a:r>
              <a:rPr lang="pt-BR" sz="2200" i="1" smtClean="0">
                <a:latin typeface="Times New Roman" pitchFamily="18" charset="0"/>
              </a:rPr>
              <a:t>É preciso muito mais do que os mais recentes computadores para se fazer um desenvolvimento de software de alta qualidade.</a:t>
            </a:r>
          </a:p>
          <a:p>
            <a:pPr lvl="1">
              <a:spcBef>
                <a:spcPts val="900"/>
              </a:spcBef>
              <a:spcAft>
                <a:spcPts val="300"/>
              </a:spcAft>
            </a:pPr>
            <a:r>
              <a:rPr lang="pt-BR" sz="2200" i="1" smtClean="0">
                <a:latin typeface="Times New Roman" pitchFamily="18" charset="0"/>
              </a:rPr>
              <a:t>Ferramentas de engenharia e software auxiliada por computador CASE (Computer-Aided Software Engineering) são mais importantes do que o hardware</a:t>
            </a:r>
          </a:p>
          <a:p>
            <a:endParaRPr lang="pt-BR" smtClean="0"/>
          </a:p>
        </p:txBody>
      </p:sp>
      <p:sp>
        <p:nvSpPr>
          <p:cNvPr id="39939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EB977F49-D4B6-4D13-AD4D-6DBD01C4D99E}" type="slidenum">
              <a:rPr lang="pt-BR" smtClean="0">
                <a:latin typeface="Arial Black" pitchFamily="34" charset="0"/>
              </a:rPr>
              <a:pPr/>
              <a:t>6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Mitos (Administrativos)</a:t>
            </a:r>
          </a:p>
        </p:txBody>
      </p:sp>
      <p:sp>
        <p:nvSpPr>
          <p:cNvPr id="40962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71988"/>
          </a:xfrm>
        </p:spPr>
        <p:txBody>
          <a:bodyPr/>
          <a:lstStyle/>
          <a:p>
            <a:pPr lvl="1">
              <a:spcBef>
                <a:spcPts val="900"/>
              </a:spcBef>
              <a:spcAft>
                <a:spcPts val="300"/>
              </a:spcAft>
              <a:buFont typeface="Wingdings" pitchFamily="2" charset="2"/>
              <a:buNone/>
            </a:pPr>
            <a:r>
              <a:rPr lang="pt-BR" sz="2400" i="1" u="sng" smtClean="0"/>
              <a:t>Mito</a:t>
            </a:r>
            <a:r>
              <a:rPr lang="pt-BR" sz="2400" smtClean="0"/>
              <a:t>: </a:t>
            </a:r>
            <a:r>
              <a:rPr lang="pt-BR" sz="2400" b="1" smtClean="0"/>
              <a:t>Se nós estamos atrasados nos prazos, podemos adicionar mais programadores e tirar o atraso</a:t>
            </a:r>
          </a:p>
          <a:p>
            <a:pPr lvl="1">
              <a:spcBef>
                <a:spcPts val="900"/>
              </a:spcBef>
              <a:spcAft>
                <a:spcPts val="300"/>
              </a:spcAft>
              <a:buFont typeface="Wingdings" pitchFamily="2" charset="2"/>
              <a:buNone/>
            </a:pPr>
            <a:r>
              <a:rPr lang="pt-BR" sz="2400" i="1" u="sng" smtClean="0">
                <a:latin typeface="Times New Roman" pitchFamily="18" charset="0"/>
              </a:rPr>
              <a:t>Realidade</a:t>
            </a:r>
            <a:r>
              <a:rPr lang="pt-BR" sz="2400" i="1" smtClean="0">
                <a:latin typeface="Times New Roman" pitchFamily="18" charset="0"/>
              </a:rPr>
              <a:t>:</a:t>
            </a:r>
          </a:p>
          <a:p>
            <a:pPr lvl="1">
              <a:spcBef>
                <a:spcPts val="900"/>
              </a:spcBef>
              <a:spcAft>
                <a:spcPts val="300"/>
              </a:spcAft>
            </a:pPr>
            <a:r>
              <a:rPr lang="pt-BR" sz="2200" i="1" smtClean="0">
                <a:latin typeface="Times New Roman" pitchFamily="18" charset="0"/>
              </a:rPr>
              <a:t>O desenvolvimento de software não é um processo mecânico igual à manufatura</a:t>
            </a:r>
          </a:p>
          <a:p>
            <a:pPr lvl="1">
              <a:spcBef>
                <a:spcPts val="900"/>
              </a:spcBef>
              <a:spcAft>
                <a:spcPts val="300"/>
              </a:spcAft>
            </a:pPr>
            <a:r>
              <a:rPr lang="pt-BR" sz="2200" i="1" smtClean="0">
                <a:latin typeface="Times New Roman" pitchFamily="18" charset="0"/>
              </a:rPr>
              <a:t>Acrescentar pessoas em um projeto pode atrasar ainda mais</a:t>
            </a:r>
          </a:p>
          <a:p>
            <a:pPr lvl="1">
              <a:spcBef>
                <a:spcPts val="900"/>
              </a:spcBef>
              <a:spcAft>
                <a:spcPts val="300"/>
              </a:spcAft>
            </a:pPr>
            <a:r>
              <a:rPr lang="pt-BR" sz="2200" i="1" smtClean="0">
                <a:latin typeface="Times New Roman" pitchFamily="18" charset="0"/>
              </a:rPr>
              <a:t>Pessoas podem ser acrescentadas, mas somente de uma forma planejada e bem coordenada</a:t>
            </a:r>
          </a:p>
          <a:p>
            <a:endParaRPr lang="pt-BR" smtClean="0"/>
          </a:p>
        </p:txBody>
      </p:sp>
      <p:sp>
        <p:nvSpPr>
          <p:cNvPr id="40963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08A3ADE6-1127-4AD1-9C6D-B4F23069D8EA}" type="slidenum">
              <a:rPr lang="pt-BR" smtClean="0">
                <a:latin typeface="Arial Black" pitchFamily="34" charset="0"/>
              </a:rPr>
              <a:pPr/>
              <a:t>7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Mitos (Clientes)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2887663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900"/>
              </a:spcBef>
              <a:spcAft>
                <a:spcPts val="300"/>
              </a:spcAft>
              <a:defRPr/>
            </a:pPr>
            <a:r>
              <a:rPr lang="pt-BR" dirty="0"/>
              <a:t>Em muitos casos, o cliente acredita em muitos mitos sobre o software, porque os gerentes e profissionais não </a:t>
            </a:r>
            <a:r>
              <a:rPr lang="pt-BR" dirty="0" smtClean="0"/>
              <a:t>esclarecem as informações</a:t>
            </a:r>
            <a:endParaRPr lang="pt-BR" dirty="0"/>
          </a:p>
          <a:p>
            <a:pPr lvl="1">
              <a:spcBef>
                <a:spcPts val="900"/>
              </a:spcBef>
              <a:spcAft>
                <a:spcPts val="300"/>
              </a:spcAft>
              <a:defRPr/>
            </a:pPr>
            <a:endParaRPr lang="pt-BR" dirty="0"/>
          </a:p>
          <a:p>
            <a:pPr>
              <a:spcBef>
                <a:spcPts val="900"/>
              </a:spcBef>
              <a:spcAft>
                <a:spcPts val="300"/>
              </a:spcAft>
              <a:defRPr/>
            </a:pPr>
            <a:r>
              <a:rPr lang="pt-BR" dirty="0"/>
              <a:t>Mitos levam a falsas expectativas e insatisfação</a:t>
            </a:r>
          </a:p>
          <a:p>
            <a:pPr>
              <a:defRPr/>
            </a:pPr>
            <a:endParaRPr lang="pt-BR" dirty="0"/>
          </a:p>
        </p:txBody>
      </p:sp>
      <p:sp>
        <p:nvSpPr>
          <p:cNvPr id="41987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8119DCC1-4EF5-492B-9822-BD59350980DB}" type="slidenum">
              <a:rPr lang="pt-BR" smtClean="0">
                <a:latin typeface="Arial Black" pitchFamily="34" charset="0"/>
              </a:rPr>
              <a:pPr/>
              <a:t>8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Mitos (Clientes)</a:t>
            </a:r>
          </a:p>
        </p:txBody>
      </p:sp>
      <p:sp>
        <p:nvSpPr>
          <p:cNvPr id="43010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71988"/>
          </a:xfrm>
        </p:spPr>
        <p:txBody>
          <a:bodyPr/>
          <a:lstStyle/>
          <a:p>
            <a:pPr lvl="1">
              <a:spcBef>
                <a:spcPts val="900"/>
              </a:spcBef>
              <a:spcAft>
                <a:spcPts val="300"/>
              </a:spcAft>
              <a:buFont typeface="Wingdings" pitchFamily="2" charset="2"/>
              <a:buNone/>
            </a:pPr>
            <a:r>
              <a:rPr lang="pt-BR" sz="2600" i="1" u="sng" smtClean="0"/>
              <a:t>Mito</a:t>
            </a:r>
            <a:r>
              <a:rPr lang="pt-BR" sz="2600" smtClean="0"/>
              <a:t>: </a:t>
            </a:r>
            <a:r>
              <a:rPr lang="pt-BR" sz="2600" b="1" smtClean="0"/>
              <a:t>Uma declaração  geral dos objetivos é suficiente para se começar a escrever programas - podemos preencher os detalhes mais tarde.</a:t>
            </a:r>
          </a:p>
          <a:p>
            <a:pPr lvl="1">
              <a:spcBef>
                <a:spcPts val="900"/>
              </a:spcBef>
              <a:spcAft>
                <a:spcPts val="300"/>
              </a:spcAft>
              <a:buFont typeface="Wingdings" pitchFamily="2" charset="2"/>
              <a:buNone/>
            </a:pPr>
            <a:r>
              <a:rPr lang="pt-BR" sz="2600" i="1" u="sng" smtClean="0">
                <a:latin typeface="Times New Roman" pitchFamily="18" charset="0"/>
              </a:rPr>
              <a:t>Realidade</a:t>
            </a:r>
            <a:r>
              <a:rPr lang="pt-BR" sz="2600" i="1" smtClean="0">
                <a:latin typeface="Times New Roman" pitchFamily="18" charset="0"/>
              </a:rPr>
              <a:t>:</a:t>
            </a:r>
          </a:p>
          <a:p>
            <a:pPr lvl="1">
              <a:spcBef>
                <a:spcPts val="900"/>
              </a:spcBef>
              <a:spcAft>
                <a:spcPts val="300"/>
              </a:spcAft>
            </a:pPr>
            <a:r>
              <a:rPr lang="pt-BR" sz="2400" i="1" smtClean="0">
                <a:latin typeface="Times New Roman" pitchFamily="18" charset="0"/>
              </a:rPr>
              <a:t>Uma definição inicial ruim é a principal causa de fracassos dos esforços de desenvolvimento de software. </a:t>
            </a:r>
          </a:p>
          <a:p>
            <a:pPr lvl="1">
              <a:spcBef>
                <a:spcPts val="900"/>
              </a:spcBef>
              <a:spcAft>
                <a:spcPts val="300"/>
              </a:spcAft>
            </a:pPr>
            <a:r>
              <a:rPr lang="pt-BR" sz="2400" i="1" smtClean="0">
                <a:latin typeface="Times New Roman" pitchFamily="18" charset="0"/>
              </a:rPr>
              <a:t>É fundamental uma descrição formal e detalhada do domínio da informação, função, desempenho, interfaces, restrições de projeto e critérios de validação.</a:t>
            </a:r>
          </a:p>
          <a:p>
            <a:endParaRPr lang="pt-BR" smtClean="0"/>
          </a:p>
        </p:txBody>
      </p:sp>
      <p:sp>
        <p:nvSpPr>
          <p:cNvPr id="43011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A9EF0960-C2DA-4B50-B8E3-117138556A66}" type="slidenum">
              <a:rPr lang="pt-BR" smtClean="0">
                <a:latin typeface="Arial Black" pitchFamily="34" charset="0"/>
              </a:rPr>
              <a:pPr/>
              <a:t>9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ula 02  - Engenharia de Software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 02  - Engenharia de Software</Template>
  <TotalTime>53</TotalTime>
  <Words>710</Words>
  <Application>Microsoft Office PowerPoint</Application>
  <PresentationFormat>Apresentação na tela (4:3)</PresentationFormat>
  <Paragraphs>97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Aula 02  - Engenharia de Software</vt:lpstr>
      <vt:lpstr>Análise e Especificação de Sistemas</vt:lpstr>
      <vt:lpstr>Acidentes causados por software</vt:lpstr>
      <vt:lpstr>Causa dos Problemas associados a Crise do Software</vt:lpstr>
      <vt:lpstr>Mitos (Administrativos)</vt:lpstr>
      <vt:lpstr>Mitos (Administrativos)</vt:lpstr>
      <vt:lpstr>Mitos (Administrativos)</vt:lpstr>
      <vt:lpstr>Mitos (Administrativos)</vt:lpstr>
      <vt:lpstr>Mitos (Clientes)</vt:lpstr>
      <vt:lpstr>Mitos (Clientes)</vt:lpstr>
      <vt:lpstr>Mitos (Clientes)</vt:lpstr>
      <vt:lpstr>Mitos (Profissionais)</vt:lpstr>
      <vt:lpstr>Mitos (Profissionais)</vt:lpstr>
      <vt:lpstr>Mitos (Profissionais)</vt:lpstr>
      <vt:lpstr>Mitos (Profissionais)</vt:lpstr>
      <vt:lpstr>Qual é a SOLUÇÃO?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Especificação de Sistemas</dc:title>
  <dc:creator>Sidnei Gonçalves Alves</dc:creator>
  <cp:lastModifiedBy>Sidnei Gonçalves Alves</cp:lastModifiedBy>
  <cp:revision>6</cp:revision>
  <dcterms:created xsi:type="dcterms:W3CDTF">2013-07-20T19:01:37Z</dcterms:created>
  <dcterms:modified xsi:type="dcterms:W3CDTF">2013-07-28T18:36:00Z</dcterms:modified>
</cp:coreProperties>
</file>