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7" r:id="rId23"/>
    <p:sldId id="302" r:id="rId24"/>
    <p:sldId id="303" r:id="rId25"/>
    <p:sldId id="306" r:id="rId26"/>
    <p:sldId id="304" r:id="rId27"/>
    <p:sldId id="305" r:id="rId28"/>
    <p:sldId id="308" r:id="rId29"/>
    <p:sldId id="309" r:id="rId30"/>
    <p:sldId id="310" r:id="rId31"/>
    <p:sldId id="311" r:id="rId32"/>
    <p:sldId id="312" r:id="rId33"/>
    <p:sldId id="313" r:id="rId34"/>
    <p:sldId id="316" r:id="rId35"/>
    <p:sldId id="314" r:id="rId36"/>
    <p:sldId id="315" r:id="rId37"/>
    <p:sldId id="317" r:id="rId38"/>
    <p:sldId id="318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B3370-29AB-4C19-BBB0-17F6836E8BF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8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54BE9-B78B-4DF4-9A0A-04A1FF6F0A8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DDF7D-E93E-4F8D-B536-A1C04861034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292CB-7481-4FCB-94D1-02FB0DCD91B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1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EE2F6-8787-4DF5-B043-A7080E90CB2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31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B46E8-6E81-43D2-8E4F-3098E79DF49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5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4474D-BE4B-4A4F-AF87-839E9AAFC4A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0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E456C-5917-4223-A02C-C10C2E998D6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DC75A-0BF0-4DE4-A284-134A33A59FD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67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C7304-7341-48B1-B06B-AEF1B698D23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74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4791B-A699-43AE-B7EF-4564D7132A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91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75F51AA0-45C4-4CC6-B09D-62841733C4A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(Clientes)</a:t>
            </a:r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600" i="1" u="sng" smtClean="0"/>
              <a:t>Mito</a:t>
            </a:r>
            <a:r>
              <a:rPr lang="pt-BR" sz="2600" smtClean="0"/>
              <a:t>: </a:t>
            </a:r>
            <a:r>
              <a:rPr lang="pt-BR" sz="2600" b="1" smtClean="0"/>
              <a:t>Os requisitos de projeto modificam-se continuamente, mas as mudanças podem ser facilmente acomodadas, porque o software é flexível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600" i="1" u="sng" smtClean="0">
                <a:latin typeface="Times New Roman" pitchFamily="18" charset="0"/>
              </a:rPr>
              <a:t>Realidade</a:t>
            </a:r>
            <a:r>
              <a:rPr lang="pt-BR" sz="26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Requisitos podem ser mudados, mas o impacto varia de acordo com o tempo que é introduzido (projeto e custo)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Um mudança, quando solicitada tardiamente num projeto, pode ser mais custosa do que os custos iniciais do projeto</a:t>
            </a:r>
            <a:endParaRPr lang="pt-BR" sz="2400" smtClean="0"/>
          </a:p>
          <a:p>
            <a:endParaRPr lang="pt-BR" smtClean="0"/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605EF18-EDAF-4329-BFC2-112B44B03305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(Profissionais)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4558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Durante os primórdios da computação, a programação era vista como uma forma de arte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endParaRPr lang="pt-BR" dirty="0"/>
          </a:p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 smtClean="0"/>
              <a:t>“Atualmente a programação continua sendo vista desta forma”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26EB65B-D4C7-4FC6-B1BC-62B028DBB3C0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(Profissionais)</a:t>
            </a:r>
          </a:p>
        </p:txBody>
      </p:sp>
      <p:sp>
        <p:nvSpPr>
          <p:cNvPr id="2457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smtClean="0"/>
              <a:t>: </a:t>
            </a:r>
            <a:r>
              <a:rPr lang="pt-BR" sz="2400" b="1" smtClean="0"/>
              <a:t>Assim que escrevermos o programa e o colocarmos em funcionamento nosso trabalho estará completo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Os dados da indústria:</a:t>
            </a:r>
          </a:p>
          <a:p>
            <a:pPr lvl="2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Entre 50 e 70% de todo esforço gasto num programa serão despendidos depois que ele for entregue pela primeira vez ao cliente</a:t>
            </a:r>
            <a:endParaRPr lang="pt-BR" sz="2200" smtClean="0"/>
          </a:p>
          <a:p>
            <a:endParaRPr lang="pt-BR" smtClean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47BA8DC-CA05-4B8B-9C03-8A84E4A7A2C2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(Profissionais)</a:t>
            </a:r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smtClean="0"/>
              <a:t>: </a:t>
            </a:r>
            <a:r>
              <a:rPr lang="pt-BR" sz="2400" b="1" smtClean="0"/>
              <a:t>Enquanto não tiver o programa "funcionando", eu não terei realmente nenhuma maneira de avaliar sua qualidade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Mecanismo (Revisão Técnica Formal) de garantia de qualidade de software é aplicado desde o começo do projeto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Revisões de software são um “filtro de qualidade” - descobrir erros/defeitos</a:t>
            </a:r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76CC5D5-BDCF-42C0-9780-64DC34375685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(Profissionais)</a:t>
            </a:r>
          </a:p>
        </p:txBody>
      </p:sp>
      <p:sp>
        <p:nvSpPr>
          <p:cNvPr id="2662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smtClean="0"/>
              <a:t>: </a:t>
            </a:r>
            <a:r>
              <a:rPr lang="pt-BR" sz="2400" b="1" smtClean="0"/>
              <a:t>A única coisa a ser entregue em um  projeto bem sucedido é o programa funcionando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Um programa funcionando é somente uma parte de uma Configuração de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600" i="1" smtClean="0">
                <a:latin typeface="Times New Roman" pitchFamily="18" charset="0"/>
              </a:rPr>
              <a:t>Deve-se incluir todos os itens de informação produzidos durante a construção e manutenção do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b="1" i="1" smtClean="0">
                <a:latin typeface="Times New Roman" pitchFamily="18" charset="0"/>
              </a:rPr>
              <a:t>A DOCUMENTAÇÃO é a base  de TUDO</a:t>
            </a:r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DCB7404-49BB-483E-BCE7-4E08A8F49E4F}" type="slidenum">
              <a:rPr lang="pt-BR" smtClean="0">
                <a:latin typeface="Arial Black" pitchFamily="34" charset="0"/>
              </a:rPr>
              <a:pPr/>
              <a:t>14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Qual é a SOLUÇÃO?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16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sz="2600" dirty="0" smtClean="0"/>
              <a:t>Reconhecer os problemas e suas causas e desmascarar os mitos do software são </a:t>
            </a:r>
            <a:r>
              <a:rPr lang="pt-BR" sz="2600" u="sng" dirty="0" smtClean="0"/>
              <a:t>os primeiros passos</a:t>
            </a:r>
          </a:p>
          <a:p>
            <a:pPr lvl="3">
              <a:defRPr/>
            </a:pPr>
            <a:endParaRPr lang="pt-BR" u="sng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pt-BR" sz="2500" i="1" dirty="0" smtClean="0"/>
              <a:t>Aplicar Métodos e Técnicas para o disciplinar o processo de desenvolvimento do software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2500" dirty="0"/>
          </a:p>
          <a:p>
            <a:pPr algn="ctr">
              <a:buFont typeface="Wingdings" pitchFamily="2" charset="2"/>
              <a:buNone/>
              <a:defRPr/>
            </a:pPr>
            <a:endParaRPr lang="en-US" sz="3300" b="1" dirty="0"/>
          </a:p>
          <a:p>
            <a:pPr algn="ctr">
              <a:buFont typeface="Wingdings" pitchFamily="2" charset="2"/>
              <a:buNone/>
              <a:defRPr/>
            </a:pPr>
            <a:endParaRPr lang="en-US" sz="3300" b="1" dirty="0"/>
          </a:p>
          <a:p>
            <a:pPr algn="ctr">
              <a:buFont typeface="Wingdings" pitchFamily="2" charset="2"/>
              <a:buNone/>
              <a:defRPr/>
            </a:pPr>
            <a:r>
              <a:rPr lang="pt-BR" sz="3300" b="1" dirty="0" smtClean="0"/>
              <a:t>Engenharia de Software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pt-BR" sz="3300" b="1" dirty="0" smtClean="0"/>
              <a:t>Requisitos</a:t>
            </a:r>
            <a:r>
              <a:rPr lang="en-US" sz="3300" b="1" dirty="0" smtClean="0"/>
              <a:t> </a:t>
            </a:r>
            <a:r>
              <a:rPr lang="en-US" sz="3300" b="1" dirty="0"/>
              <a:t>de Software</a:t>
            </a:r>
            <a:endParaRPr lang="pt-BR" sz="3300" b="1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BFB09CD-959E-4B0D-906E-31E13BA3F846}" type="slidenum">
              <a:rPr lang="pt-BR" smtClean="0">
                <a:latin typeface="Arial Black" pitchFamily="34" charset="0"/>
              </a:rPr>
              <a:pPr/>
              <a:t>15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Seta para baixo 4"/>
          <p:cNvSpPr/>
          <p:nvPr/>
        </p:nvSpPr>
        <p:spPr>
          <a:xfrm>
            <a:off x="4103688" y="3716338"/>
            <a:ext cx="936625" cy="1081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Requisitos de Software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sz="4400" dirty="0" smtClean="0">
                <a:solidFill>
                  <a:schemeClr val="bg2">
                    <a:lumMod val="75000"/>
                  </a:schemeClr>
                </a:solidFill>
              </a:rPr>
              <a:t>Análise de Requisitos</a:t>
            </a:r>
            <a:endParaRPr lang="pt-BR" sz="4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601FF2B-B6A3-4F26-A433-BAA41FD28844}" type="slidenum">
              <a:rPr lang="pt-BR" smtClean="0">
                <a:latin typeface="Arial Black" pitchFamily="34" charset="0"/>
              </a:rPr>
              <a:pPr/>
              <a:t>16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Fases Genéricas dos Modelos de Processo de Software</a:t>
            </a:r>
          </a:p>
        </p:txBody>
      </p:sp>
      <p:sp>
        <p:nvSpPr>
          <p:cNvPr id="2969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AEF80DC-C0B0-4848-BF7D-4A3804E97092}" type="slidenum">
              <a:rPr lang="pt-BR" smtClean="0">
                <a:latin typeface="Arial Black" pitchFamily="34" charset="0"/>
              </a:rPr>
              <a:pPr/>
              <a:t>17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195513" y="2255838"/>
            <a:ext cx="2303462" cy="914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Definição</a:t>
            </a:r>
          </a:p>
          <a:p>
            <a:pPr algn="ctr"/>
            <a:r>
              <a:rPr lang="pt-BR"/>
              <a:t>(o que)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2195513" y="3717925"/>
            <a:ext cx="2303462" cy="914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Desenvolvimento</a:t>
            </a:r>
          </a:p>
          <a:p>
            <a:pPr algn="ctr"/>
            <a:r>
              <a:rPr lang="pt-BR"/>
              <a:t>(como)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2195513" y="5178425"/>
            <a:ext cx="2303462" cy="914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Manutenção</a:t>
            </a:r>
          </a:p>
          <a:p>
            <a:pPr algn="ctr"/>
            <a:r>
              <a:rPr lang="pt-BR"/>
              <a:t>(alterações)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2987675" y="3203575"/>
            <a:ext cx="720725" cy="431800"/>
          </a:xfrm>
          <a:prstGeom prst="downArrow">
            <a:avLst>
              <a:gd name="adj1" fmla="val 46259"/>
              <a:gd name="adj2" fmla="val 691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2987675" y="4652963"/>
            <a:ext cx="720725" cy="431800"/>
          </a:xfrm>
          <a:prstGeom prst="downArrow">
            <a:avLst>
              <a:gd name="adj1" fmla="val 46259"/>
              <a:gd name="adj2" fmla="val 691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0" y="2225675"/>
            <a:ext cx="2663825" cy="1122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Planejamento do Projeto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Gerência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)</a:t>
            </a:r>
            <a:endParaRPr lang="pt-BR" sz="1600" dirty="0">
              <a:solidFill>
                <a:schemeClr val="bg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pt-BR" b="1" dirty="0">
                <a:solidFill>
                  <a:srgbClr val="FF3300"/>
                </a:solidFill>
                <a:latin typeface="Arial" charset="0"/>
                <a:cs typeface="Arial" charset="0"/>
              </a:rPr>
              <a:t>Análise de Requisitos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572000" y="3738563"/>
            <a:ext cx="2663825" cy="1122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pt-BR" sz="1600"/>
              <a:t>Projeto de Software</a:t>
            </a:r>
          </a:p>
          <a:p>
            <a:pPr algn="ctr">
              <a:lnSpc>
                <a:spcPct val="130000"/>
              </a:lnSpc>
            </a:pPr>
            <a:r>
              <a:rPr lang="pt-BR" sz="1600"/>
              <a:t>Codificação</a:t>
            </a:r>
          </a:p>
          <a:p>
            <a:pPr algn="ctr">
              <a:lnSpc>
                <a:spcPct val="130000"/>
              </a:lnSpc>
            </a:pPr>
            <a:r>
              <a:rPr lang="pt-BR" sz="1600"/>
              <a:t>Teste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Introdução: O que?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3924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Identificando necessidades</a:t>
            </a:r>
          </a:p>
          <a:p>
            <a:pPr lvl="1">
              <a:defRPr/>
            </a:pPr>
            <a:r>
              <a:rPr lang="pt-BR" dirty="0"/>
              <a:t>Entender o máximo possível sobre os usuários, seu trabalho e contexto</a:t>
            </a:r>
          </a:p>
          <a:p>
            <a:pPr lvl="1">
              <a:defRPr/>
            </a:pPr>
            <a:endParaRPr lang="pt-BR" dirty="0"/>
          </a:p>
          <a:p>
            <a:pPr lvl="1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Definição de Requisitos</a:t>
            </a:r>
          </a:p>
          <a:p>
            <a:pPr lvl="1">
              <a:defRPr/>
            </a:pPr>
            <a:r>
              <a:rPr lang="pt-BR" dirty="0"/>
              <a:t>A partir das necessidades, definir um conjunto de requisitos que permitam começar 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40619EC-DA00-4713-9D2A-66CA4004C476}" type="slidenum">
              <a:rPr lang="pt-BR" smtClean="0">
                <a:latin typeface="Arial Black" pitchFamily="34" charset="0"/>
              </a:rPr>
              <a:pPr/>
              <a:t>18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Introdução: Como?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sz="2800" u="sng" dirty="0"/>
              <a:t>No início</a:t>
            </a:r>
          </a:p>
          <a:p>
            <a:pPr lvl="1">
              <a:defRPr/>
            </a:pPr>
            <a:r>
              <a:rPr lang="pt-BR" sz="2600" dirty="0" smtClean="0"/>
              <a:t>Muito </a:t>
            </a:r>
            <a:r>
              <a:rPr lang="pt-BR" sz="2600" dirty="0"/>
              <a:t>a descobrir e </a:t>
            </a:r>
            <a:r>
              <a:rPr lang="pt-BR" sz="2600" dirty="0" smtClean="0"/>
              <a:t>esclarecer</a:t>
            </a:r>
            <a:endParaRPr lang="pt-BR" sz="1600" dirty="0" smtClean="0"/>
          </a:p>
          <a:p>
            <a:pPr>
              <a:lnSpc>
                <a:spcPct val="110000"/>
              </a:lnSpc>
              <a:defRPr/>
            </a:pPr>
            <a:r>
              <a:rPr lang="pt-BR" sz="2800" u="sng" dirty="0" smtClean="0"/>
              <a:t>No </a:t>
            </a:r>
            <a:r>
              <a:rPr lang="pt-BR" sz="2800" u="sng" dirty="0"/>
              <a:t>meio</a:t>
            </a:r>
          </a:p>
          <a:p>
            <a:pPr lvl="1">
              <a:defRPr/>
            </a:pPr>
            <a:r>
              <a:rPr lang="pt-BR" sz="2600" dirty="0"/>
              <a:t>Coleta de dados</a:t>
            </a:r>
          </a:p>
          <a:p>
            <a:pPr lvl="1">
              <a:defRPr/>
            </a:pPr>
            <a:r>
              <a:rPr lang="pt-BR" sz="2600" dirty="0"/>
              <a:t>Análise e interpretação dos dados</a:t>
            </a:r>
          </a:p>
          <a:p>
            <a:pPr lvl="1">
              <a:defRPr/>
            </a:pPr>
            <a:r>
              <a:rPr lang="pt-BR" sz="2600" dirty="0"/>
              <a:t>Processo iterativo e incremental</a:t>
            </a:r>
          </a:p>
          <a:p>
            <a:pPr lvl="2">
              <a:defRPr/>
            </a:pPr>
            <a:r>
              <a:rPr lang="pt-BR" dirty="0" smtClean="0"/>
              <a:t>Os </a:t>
            </a:r>
            <a:r>
              <a:rPr lang="pt-BR" dirty="0"/>
              <a:t>requisitos podem evoluir uma vez que haja contato com os </a:t>
            </a:r>
            <a:r>
              <a:rPr lang="pt-BR" dirty="0" smtClean="0"/>
              <a:t>usuários</a:t>
            </a:r>
          </a:p>
          <a:p>
            <a:pPr>
              <a:defRPr/>
            </a:pPr>
            <a:r>
              <a:rPr lang="pt-BR" sz="2800" u="sng" dirty="0"/>
              <a:t>No final</a:t>
            </a:r>
          </a:p>
          <a:p>
            <a:pPr lvl="1">
              <a:defRPr/>
            </a:pPr>
            <a:r>
              <a:rPr lang="pt-BR" sz="2600" dirty="0"/>
              <a:t>Conjunto suficiente de requisitos para começar o projeto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A31C764-7D18-45F1-9A2D-2E3B5A3ED416}" type="slidenum">
              <a:rPr lang="pt-BR" smtClean="0">
                <a:latin typeface="Arial Black" pitchFamily="34" charset="0"/>
              </a:rPr>
              <a:pPr/>
              <a:t>19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r>
              <a:rPr lang="pt-BR" smtClean="0"/>
              <a:t>Causas dos Problemas associados à Crise do Software</a:t>
            </a:r>
          </a:p>
          <a:p>
            <a:pPr lvl="1"/>
            <a:r>
              <a:rPr lang="pt-BR" smtClean="0"/>
              <a:t>Mitos do Software</a:t>
            </a:r>
          </a:p>
          <a:p>
            <a:r>
              <a:rPr lang="en-US" smtClean="0"/>
              <a:t>Análise de Requisitos</a:t>
            </a:r>
          </a:p>
          <a:p>
            <a:pPr lvl="1"/>
            <a:r>
              <a:rPr lang="en-US" smtClean="0"/>
              <a:t>Requisitos Funcionais</a:t>
            </a:r>
          </a:p>
          <a:p>
            <a:pPr lvl="1"/>
            <a:r>
              <a:rPr lang="en-US" smtClean="0"/>
              <a:t>Requisitos Não-Funcionais</a:t>
            </a:r>
          </a:p>
          <a:p>
            <a:pPr lvl="1"/>
            <a:r>
              <a:rPr lang="en-US" smtClean="0"/>
              <a:t>Requisitos de Domínio</a:t>
            </a:r>
          </a:p>
          <a:p>
            <a:r>
              <a:rPr lang="en-US" smtClean="0"/>
              <a:t>Exercício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143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84D70BB-E87A-4076-A652-961F67CD4983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Introdução: Por quê?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/>
              <a:t>Para o entendimento das necessidades do </a:t>
            </a:r>
            <a:r>
              <a:rPr lang="pt-BR" dirty="0" smtClean="0"/>
              <a:t>usuário</a:t>
            </a:r>
          </a:p>
          <a:p>
            <a:pPr lvl="3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É uma fase onde as falhas são </a:t>
            </a:r>
            <a:r>
              <a:rPr lang="pt-BR" dirty="0" smtClean="0"/>
              <a:t>comuns</a:t>
            </a:r>
          </a:p>
          <a:p>
            <a:pPr lvl="4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Má definição de requisitos podem levar ao fracasso do </a:t>
            </a:r>
            <a:r>
              <a:rPr lang="pt-BR" dirty="0" smtClean="0"/>
              <a:t>projeto</a:t>
            </a:r>
          </a:p>
          <a:p>
            <a:pPr lvl="4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Não importa quão bem projetado ou codificado está um </a:t>
            </a:r>
            <a:r>
              <a:rPr lang="pt-BR" dirty="0" smtClean="0"/>
              <a:t>programa</a:t>
            </a:r>
          </a:p>
          <a:p>
            <a:pPr lvl="1">
              <a:defRPr/>
            </a:pPr>
            <a:r>
              <a:rPr lang="pt-BR" dirty="0" smtClean="0"/>
              <a:t>Se for </a:t>
            </a:r>
            <a:r>
              <a:rPr lang="pt-BR" dirty="0"/>
              <a:t>mal analisado e especificado desapontará o usuário e trará aborrecimentos ao </a:t>
            </a:r>
            <a:r>
              <a:rPr lang="pt-BR" dirty="0" smtClean="0"/>
              <a:t>desenvolvedor</a:t>
            </a:r>
          </a:p>
          <a:p>
            <a:pPr lvl="3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Uma compreensão completa dos </a:t>
            </a:r>
            <a:r>
              <a:rPr lang="pt-BR" u="sng" dirty="0"/>
              <a:t>Requisitos do Software</a:t>
            </a:r>
            <a:r>
              <a:rPr lang="pt-BR" dirty="0"/>
              <a:t> é fundamental para obter um software e um processo de desenvolvimento com alta </a:t>
            </a:r>
            <a:r>
              <a:rPr lang="pt-BR" dirty="0" smtClean="0"/>
              <a:t>qualidade</a:t>
            </a:r>
            <a:endParaRPr lang="pt-BR" dirty="0"/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B6CDF50-83EA-4A10-AA80-83A6D825065E}" type="slidenum">
              <a:rPr lang="pt-BR" smtClean="0">
                <a:latin typeface="Arial Black" pitchFamily="34" charset="0"/>
              </a:rPr>
              <a:pPr/>
              <a:t>20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os requisitos são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sz="3100" dirty="0"/>
              <a:t>Pesquisa: Qual era a situação dos projetos de desenvolvimento de software. Fonte: </a:t>
            </a:r>
            <a:r>
              <a:rPr lang="pt-BR" sz="3100" dirty="0" err="1"/>
              <a:t>Standish</a:t>
            </a:r>
            <a:r>
              <a:rPr lang="pt-BR" sz="3100" dirty="0"/>
              <a:t> </a:t>
            </a:r>
            <a:r>
              <a:rPr lang="pt-BR" sz="3100" dirty="0" err="1" smtClean="0"/>
              <a:t>Group</a:t>
            </a:r>
            <a:r>
              <a:rPr lang="pt-BR" sz="3100" dirty="0" smtClean="0"/>
              <a:t> (2000)</a:t>
            </a:r>
            <a:endParaRPr lang="pt-BR" sz="3100" dirty="0"/>
          </a:p>
          <a:p>
            <a:pPr lvl="1">
              <a:defRPr/>
            </a:pPr>
            <a:r>
              <a:rPr lang="pt-BR" dirty="0"/>
              <a:t>350 empresas</a:t>
            </a:r>
          </a:p>
          <a:p>
            <a:pPr lvl="1">
              <a:defRPr/>
            </a:pPr>
            <a:r>
              <a:rPr lang="pt-BR" dirty="0"/>
              <a:t>8000 projetos</a:t>
            </a:r>
          </a:p>
          <a:p>
            <a:pPr>
              <a:defRPr/>
            </a:pPr>
            <a:r>
              <a:rPr lang="pt-BR" sz="3100" dirty="0"/>
              <a:t>Resultados</a:t>
            </a:r>
          </a:p>
          <a:p>
            <a:pPr lvl="1">
              <a:defRPr/>
            </a:pPr>
            <a:r>
              <a:rPr lang="pt-BR" dirty="0"/>
              <a:t>31% dos projetos foram cancelados</a:t>
            </a:r>
          </a:p>
          <a:p>
            <a:pPr lvl="1">
              <a:defRPr/>
            </a:pPr>
            <a:r>
              <a:rPr lang="pt-BR" dirty="0"/>
              <a:t>9% entregaram dentro do prazo e do valor estimado</a:t>
            </a:r>
          </a:p>
          <a:p>
            <a:pPr>
              <a:defRPr/>
            </a:pPr>
            <a:r>
              <a:rPr lang="pt-BR" sz="3100" dirty="0"/>
              <a:t>Principais fatores</a:t>
            </a:r>
          </a:p>
          <a:p>
            <a:pPr lvl="1">
              <a:defRPr/>
            </a:pPr>
            <a:r>
              <a:rPr lang="pt-BR" dirty="0"/>
              <a:t>Requisitos incompletos – 13%</a:t>
            </a:r>
          </a:p>
          <a:p>
            <a:pPr lvl="1">
              <a:defRPr/>
            </a:pPr>
            <a:r>
              <a:rPr lang="pt-BR" dirty="0"/>
              <a:t>Falta de envolvimento por parte do usuário – 12%</a:t>
            </a:r>
          </a:p>
          <a:p>
            <a:pPr lvl="1">
              <a:defRPr/>
            </a:pPr>
            <a:r>
              <a:rPr lang="pt-BR" dirty="0"/>
              <a:t>Falta de recursos – 10%</a:t>
            </a:r>
          </a:p>
          <a:p>
            <a:pPr lvl="1">
              <a:defRPr/>
            </a:pPr>
            <a:r>
              <a:rPr lang="pt-BR" dirty="0"/>
              <a:t>Expectativas não realistas – 9%</a:t>
            </a:r>
          </a:p>
          <a:p>
            <a:pPr lvl="1">
              <a:defRPr/>
            </a:pPr>
            <a:r>
              <a:rPr lang="pt-BR" dirty="0"/>
              <a:t>Modificações nos requisitos e nas especificações – 8,7</a:t>
            </a:r>
            <a:r>
              <a:rPr lang="pt-BR" dirty="0" smtClean="0"/>
              <a:t>%</a:t>
            </a:r>
            <a:endParaRPr lang="pt-BR" dirty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0DC3518-1B68-47C6-8C7B-2DA32D79A2F1}" type="slidenum">
              <a:rPr lang="pt-BR" smtClean="0">
                <a:latin typeface="Arial Black" pitchFamily="34" charset="0"/>
              </a:rPr>
              <a:pPr/>
              <a:t>21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os requisitos são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/>
              <a:t>Falta de cuidado com os requisitos pode levar a</a:t>
            </a:r>
            <a:r>
              <a:rPr lang="pt-BR" dirty="0" smtClean="0"/>
              <a:t>:</a:t>
            </a:r>
            <a:endParaRPr lang="pt-BR" dirty="0"/>
          </a:p>
          <a:p>
            <a:pPr lvl="1">
              <a:defRPr/>
            </a:pPr>
            <a:r>
              <a:rPr lang="pt-BR" b="1" dirty="0"/>
              <a:t>Construção de um sistema que resolve o problema errado;</a:t>
            </a:r>
            <a:endParaRPr lang="pt-BR" dirty="0"/>
          </a:p>
          <a:p>
            <a:pPr lvl="1">
              <a:defRPr/>
            </a:pPr>
            <a:r>
              <a:rPr lang="pt-BR" b="1" dirty="0"/>
              <a:t>Não funciona como esperado;</a:t>
            </a:r>
            <a:endParaRPr lang="pt-BR" dirty="0"/>
          </a:p>
          <a:p>
            <a:pPr lvl="1">
              <a:defRPr/>
            </a:pPr>
            <a:r>
              <a:rPr lang="pt-BR" b="1" dirty="0"/>
              <a:t>Difícil para os usuários entenderem e utilizarem;</a:t>
            </a:r>
            <a:endParaRPr lang="pt-BR" dirty="0"/>
          </a:p>
          <a:p>
            <a:pPr lvl="1">
              <a:defRPr/>
            </a:pPr>
            <a:r>
              <a:rPr lang="pt-BR" b="1" dirty="0"/>
              <a:t>Alto custo</a:t>
            </a:r>
            <a:r>
              <a:rPr lang="pt-BR" b="1" dirty="0" smtClean="0"/>
              <a:t>.</a:t>
            </a:r>
            <a:endParaRPr lang="pt-BR" dirty="0"/>
          </a:p>
          <a:p>
            <a:pPr lvl="3">
              <a:defRPr/>
            </a:pPr>
            <a:endParaRPr lang="pt-BR" dirty="0"/>
          </a:p>
          <a:p>
            <a:pPr>
              <a:defRPr/>
            </a:pPr>
            <a:r>
              <a:rPr lang="pt-BR" b="1" dirty="0">
                <a:solidFill>
                  <a:srgbClr val="FF3300"/>
                </a:solidFill>
              </a:rPr>
              <a:t>Vale a pena </a:t>
            </a:r>
            <a:r>
              <a:rPr lang="pt-BR" b="1" dirty="0" smtClean="0">
                <a:solidFill>
                  <a:srgbClr val="FF3300"/>
                </a:solidFill>
              </a:rPr>
              <a:t>gastar mais </a:t>
            </a:r>
            <a:r>
              <a:rPr lang="pt-BR" b="1" dirty="0">
                <a:solidFill>
                  <a:srgbClr val="FF3300"/>
                </a:solidFill>
              </a:rPr>
              <a:t>tempo </a:t>
            </a:r>
            <a:r>
              <a:rPr lang="pt-BR" b="1" dirty="0" smtClean="0">
                <a:solidFill>
                  <a:srgbClr val="FF3300"/>
                </a:solidFill>
              </a:rPr>
              <a:t>para </a:t>
            </a:r>
            <a:r>
              <a:rPr lang="pt-BR" b="1" dirty="0">
                <a:solidFill>
                  <a:srgbClr val="FF3300"/>
                </a:solidFill>
              </a:rPr>
              <a:t>entender o problema e seu contexto, e obter os requisitos certos na primeira </a:t>
            </a:r>
            <a:r>
              <a:rPr lang="pt-BR" b="1" dirty="0" smtClean="0">
                <a:solidFill>
                  <a:srgbClr val="FF3300"/>
                </a:solidFill>
              </a:rPr>
              <a:t>vez</a:t>
            </a:r>
            <a:endParaRPr lang="pt-BR" b="1" dirty="0">
              <a:solidFill>
                <a:srgbClr val="FF3300"/>
              </a:solidFill>
            </a:endParaRPr>
          </a:p>
          <a:p>
            <a:pPr>
              <a:defRPr/>
            </a:pPr>
            <a:endParaRPr lang="pt-BR" dirty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951A91F-C7F1-40DE-A294-620B30275F1B}" type="slidenum">
              <a:rPr lang="pt-BR" smtClean="0">
                <a:latin typeface="Arial Black" pitchFamily="34" charset="0"/>
              </a:rPr>
              <a:pPr/>
              <a:t>22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Requisitos - Definições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79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u="sng" dirty="0" smtClean="0"/>
              <a:t>Um </a:t>
            </a:r>
            <a:r>
              <a:rPr lang="en-US" u="sng" dirty="0" err="1" smtClean="0"/>
              <a:t>requisito</a:t>
            </a:r>
            <a:r>
              <a:rPr lang="en-US" u="sng" dirty="0" smtClean="0"/>
              <a:t> é </a:t>
            </a:r>
            <a:r>
              <a:rPr lang="en-US" u="sng" dirty="0" err="1" smtClean="0"/>
              <a:t>característica</a:t>
            </a:r>
            <a:r>
              <a:rPr lang="en-US" u="sng" dirty="0" smtClean="0"/>
              <a:t> do </a:t>
            </a:r>
            <a:r>
              <a:rPr lang="en-US" u="sng" dirty="0" err="1" smtClean="0"/>
              <a:t>sistema</a:t>
            </a:r>
            <a:r>
              <a:rPr lang="en-US" u="sng" dirty="0" smtClean="0"/>
              <a:t> </a:t>
            </a:r>
            <a:r>
              <a:rPr lang="en-US" u="sng" dirty="0" err="1" smtClean="0"/>
              <a:t>ou</a:t>
            </a:r>
            <a:r>
              <a:rPr lang="en-US" u="sng" dirty="0" smtClean="0"/>
              <a:t> a </a:t>
            </a:r>
            <a:r>
              <a:rPr lang="en-US" u="sng" dirty="0" err="1" smtClean="0"/>
              <a:t>descrição</a:t>
            </a:r>
            <a:r>
              <a:rPr lang="en-US" u="sng" dirty="0" smtClean="0"/>
              <a:t> de </a:t>
            </a:r>
            <a:r>
              <a:rPr lang="en-US" u="sng" dirty="0" err="1" smtClean="0"/>
              <a:t>algo</a:t>
            </a:r>
            <a:r>
              <a:rPr lang="en-US" u="sng" dirty="0" smtClean="0"/>
              <a:t> </a:t>
            </a:r>
            <a:r>
              <a:rPr lang="en-US" u="sng" dirty="0" err="1" smtClean="0"/>
              <a:t>que</a:t>
            </a:r>
            <a:r>
              <a:rPr lang="en-US" u="sng" dirty="0" smtClean="0"/>
              <a:t> o </a:t>
            </a:r>
            <a:r>
              <a:rPr lang="en-US" u="sng" dirty="0" err="1" smtClean="0"/>
              <a:t>sistema</a:t>
            </a:r>
            <a:r>
              <a:rPr lang="en-US" u="sng" dirty="0" smtClean="0"/>
              <a:t> é </a:t>
            </a:r>
            <a:r>
              <a:rPr lang="en-US" u="sng" dirty="0" err="1" smtClean="0"/>
              <a:t>capaz</a:t>
            </a:r>
            <a:r>
              <a:rPr lang="en-US" u="sng" dirty="0" smtClean="0"/>
              <a:t> de </a:t>
            </a:r>
            <a:r>
              <a:rPr lang="en-US" u="sng" dirty="0" err="1" smtClean="0"/>
              <a:t>realizar</a:t>
            </a:r>
            <a:r>
              <a:rPr lang="en-US" u="sng" dirty="0" smtClean="0"/>
              <a:t> </a:t>
            </a:r>
            <a:r>
              <a:rPr lang="en-US" u="sng" dirty="0" err="1" smtClean="0"/>
              <a:t>para</a:t>
            </a:r>
            <a:r>
              <a:rPr lang="en-US" u="sng" dirty="0" smtClean="0"/>
              <a:t> </a:t>
            </a:r>
            <a:r>
              <a:rPr lang="en-US" u="sng" dirty="0" err="1" smtClean="0"/>
              <a:t>atingir</a:t>
            </a:r>
            <a:r>
              <a:rPr lang="en-US" u="sng" dirty="0" smtClean="0"/>
              <a:t> </a:t>
            </a:r>
            <a:r>
              <a:rPr lang="en-US" u="sng" dirty="0" err="1" smtClean="0"/>
              <a:t>seus</a:t>
            </a:r>
            <a:r>
              <a:rPr lang="en-US" u="sng" dirty="0" smtClean="0"/>
              <a:t> </a:t>
            </a:r>
            <a:r>
              <a:rPr lang="en-US" u="sng" dirty="0" err="1" smtClean="0"/>
              <a:t>objetivos</a:t>
            </a:r>
            <a:endParaRPr lang="en-US" u="sng" dirty="0" smtClean="0"/>
          </a:p>
          <a:p>
            <a:pPr>
              <a:defRPr/>
            </a:pPr>
            <a:endParaRPr lang="en-US" u="sng" dirty="0" smtClean="0"/>
          </a:p>
          <a:p>
            <a:pPr>
              <a:defRPr/>
            </a:pPr>
            <a:r>
              <a:rPr lang="pt-BR" i="1" dirty="0" err="1"/>
              <a:t>Sommerville</a:t>
            </a:r>
            <a:r>
              <a:rPr lang="pt-BR" i="1" dirty="0"/>
              <a:t> (2007)</a:t>
            </a:r>
            <a:r>
              <a:rPr lang="pt-BR" dirty="0"/>
              <a:t>, as descrições </a:t>
            </a:r>
            <a:r>
              <a:rPr lang="pt-BR" dirty="0" smtClean="0"/>
              <a:t>das funções </a:t>
            </a:r>
            <a:r>
              <a:rPr lang="pt-BR" dirty="0"/>
              <a:t>e restrições são os requisitos </a:t>
            </a:r>
            <a:r>
              <a:rPr lang="pt-BR" dirty="0" smtClean="0"/>
              <a:t>do sistema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i="1" dirty="0"/>
              <a:t>SWEBOK (2004)</a:t>
            </a:r>
            <a:r>
              <a:rPr lang="pt-BR" dirty="0"/>
              <a:t>, um requisito é </a:t>
            </a:r>
            <a:r>
              <a:rPr lang="pt-BR" dirty="0" smtClean="0"/>
              <a:t>descrito como </a:t>
            </a:r>
            <a:r>
              <a:rPr lang="pt-BR" dirty="0"/>
              <a:t>uma propriedade que o software deve </a:t>
            </a:r>
            <a:r>
              <a:rPr lang="pt-BR" dirty="0" smtClean="0"/>
              <a:t>exibir </a:t>
            </a:r>
            <a:r>
              <a:rPr lang="pt-BR" dirty="0"/>
              <a:t>para resolver algum problema no mundo </a:t>
            </a:r>
            <a:r>
              <a:rPr lang="pt-BR" dirty="0" smtClean="0"/>
              <a:t>real</a:t>
            </a:r>
            <a:endParaRPr lang="pt-BR" dirty="0"/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D3C33A2-2F19-4518-8817-AE811C5FE69C}" type="slidenum">
              <a:rPr lang="pt-BR" smtClean="0">
                <a:latin typeface="Arial Black" pitchFamily="34" charset="0"/>
              </a:rPr>
              <a:pPr/>
              <a:t>23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Requisitos - Definições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sz="2600" dirty="0"/>
              <a:t>Uma condição ou capacidade necessária para </a:t>
            </a:r>
            <a:r>
              <a:rPr lang="pt-BR" sz="2600" dirty="0" smtClean="0"/>
              <a:t>um </a:t>
            </a:r>
            <a:r>
              <a:rPr lang="pt-BR" sz="2600" dirty="0"/>
              <a:t>usuário </a:t>
            </a:r>
            <a:r>
              <a:rPr lang="pt-BR" sz="2600" b="1" dirty="0"/>
              <a:t>resolver um problema</a:t>
            </a:r>
            <a:r>
              <a:rPr lang="pt-BR" sz="2600" dirty="0"/>
              <a:t> ou </a:t>
            </a:r>
            <a:r>
              <a:rPr lang="pt-BR" sz="2600" b="1" dirty="0" smtClean="0"/>
              <a:t>alcançar </a:t>
            </a:r>
            <a:r>
              <a:rPr lang="pt-BR" sz="2600" b="1" dirty="0"/>
              <a:t>um </a:t>
            </a:r>
            <a:r>
              <a:rPr lang="pt-BR" sz="2600" b="1" dirty="0" smtClean="0"/>
              <a:t>objetivo</a:t>
            </a:r>
          </a:p>
          <a:p>
            <a:pPr lvl="2">
              <a:defRPr/>
            </a:pPr>
            <a:endParaRPr lang="pt-BR" b="1" dirty="0" smtClean="0"/>
          </a:p>
          <a:p>
            <a:pPr>
              <a:defRPr/>
            </a:pPr>
            <a:r>
              <a:rPr lang="pt-BR" sz="2600" dirty="0"/>
              <a:t>Uma condição ou uma capacidade que deve ser </a:t>
            </a:r>
            <a:r>
              <a:rPr lang="pt-BR" sz="2600" dirty="0" smtClean="0"/>
              <a:t>alcançada </a:t>
            </a:r>
            <a:r>
              <a:rPr lang="pt-BR" sz="2600" dirty="0"/>
              <a:t>ou estar presente em um sistema </a:t>
            </a:r>
            <a:r>
              <a:rPr lang="pt-BR" sz="2600" dirty="0" smtClean="0"/>
              <a:t>para </a:t>
            </a:r>
            <a:r>
              <a:rPr lang="pt-BR" sz="2600" dirty="0"/>
              <a:t>satisfazer </a:t>
            </a:r>
            <a:r>
              <a:rPr lang="pt-BR" sz="2600" b="1" dirty="0"/>
              <a:t>um contrato, </a:t>
            </a:r>
            <a:r>
              <a:rPr lang="pt-BR" sz="2600" b="1" dirty="0" smtClean="0"/>
              <a:t>padrão, especificação</a:t>
            </a:r>
            <a:r>
              <a:rPr lang="pt-BR" sz="2600" dirty="0" smtClean="0"/>
              <a:t> </a:t>
            </a:r>
            <a:r>
              <a:rPr lang="pt-BR" sz="2600" dirty="0"/>
              <a:t>ou outro documento </a:t>
            </a:r>
            <a:r>
              <a:rPr lang="pt-BR" sz="2600" b="1" dirty="0" smtClean="0"/>
              <a:t>formalmente</a:t>
            </a:r>
            <a:r>
              <a:rPr lang="pt-BR" sz="2600" dirty="0" smtClean="0"/>
              <a:t> imposto</a:t>
            </a:r>
          </a:p>
          <a:p>
            <a:pPr>
              <a:defRPr/>
            </a:pPr>
            <a:endParaRPr lang="en-US" dirty="0"/>
          </a:p>
          <a:p>
            <a:pPr marL="0" indent="0" algn="r">
              <a:buFont typeface="Wingdings" pitchFamily="2" charset="2"/>
              <a:buNone/>
              <a:defRPr/>
            </a:pPr>
            <a:r>
              <a:rPr lang="en-US" sz="1900" i="1" dirty="0"/>
              <a:t>The IEEE Standard </a:t>
            </a:r>
            <a:r>
              <a:rPr lang="en-US" sz="1900" i="1" dirty="0" smtClean="0"/>
              <a:t>Glossary of Software</a:t>
            </a:r>
          </a:p>
          <a:p>
            <a:pPr marL="0" indent="0" algn="r">
              <a:buFont typeface="Wingdings" pitchFamily="2" charset="2"/>
              <a:buNone/>
              <a:defRPr/>
            </a:pPr>
            <a:r>
              <a:rPr lang="en-US" sz="1900" i="1" dirty="0" smtClean="0"/>
              <a:t> </a:t>
            </a:r>
            <a:r>
              <a:rPr lang="en-US" sz="1900" i="1" dirty="0"/>
              <a:t>Engineering </a:t>
            </a:r>
            <a:r>
              <a:rPr lang="en-US" sz="1900" i="1" dirty="0" smtClean="0"/>
              <a:t>Terminology</a:t>
            </a:r>
            <a:r>
              <a:rPr lang="en-US" sz="1900" i="1" dirty="0"/>
              <a:t>, 1997.</a:t>
            </a:r>
            <a:endParaRPr lang="pt-BR" sz="1900" i="1" dirty="0"/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4E8E685-93D9-4668-B335-969FF8D6EC2C}" type="slidenum">
              <a:rPr lang="pt-BR" smtClean="0">
                <a:latin typeface="Arial Black" pitchFamily="34" charset="0"/>
              </a:rPr>
              <a:pPr/>
              <a:t>24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um Requisito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083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/>
              <a:t>Pode ser uma declaração abstrata de um serviço, uma restrição do sistema, ou uma especificação funcional matemática detalhada</a:t>
            </a:r>
            <a:r>
              <a:rPr lang="pt-BR" dirty="0" smtClean="0"/>
              <a:t>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Os requisitos podem ter duas funções :</a:t>
            </a:r>
          </a:p>
          <a:p>
            <a:pPr lvl="1">
              <a:defRPr/>
            </a:pPr>
            <a:r>
              <a:rPr lang="pt-BR" u="sng" dirty="0"/>
              <a:t>A base de uma proposta contratual</a:t>
            </a:r>
            <a:r>
              <a:rPr lang="pt-BR" dirty="0"/>
              <a:t> – devem ser </a:t>
            </a:r>
            <a:r>
              <a:rPr lang="pt-BR" dirty="0" smtClean="0"/>
              <a:t>abertos a </a:t>
            </a:r>
            <a:r>
              <a:rPr lang="pt-BR" dirty="0"/>
              <a:t>interpretação.</a:t>
            </a:r>
          </a:p>
          <a:p>
            <a:pPr lvl="1">
              <a:defRPr/>
            </a:pPr>
            <a:r>
              <a:rPr lang="pt-BR" u="sng" dirty="0"/>
              <a:t>A base de um contrato</a:t>
            </a:r>
            <a:r>
              <a:rPr lang="pt-BR" dirty="0"/>
              <a:t> – Devem ser definidos em detalhes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B26093F-A828-4DA1-917C-C471E05A2CB2}" type="slidenum">
              <a:rPr lang="pt-BR" smtClean="0">
                <a:latin typeface="Arial Black" pitchFamily="34" charset="0"/>
              </a:rPr>
              <a:pPr/>
              <a:t>25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5353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u="sng" dirty="0" smtClean="0"/>
              <a:t>Especificação de Requisitos</a:t>
            </a:r>
          </a:p>
          <a:p>
            <a:pPr lvl="1">
              <a:defRPr/>
            </a:pPr>
            <a:r>
              <a:rPr lang="pt-BR" dirty="0" smtClean="0"/>
              <a:t>Descrição </a:t>
            </a:r>
            <a:r>
              <a:rPr lang="pt-BR" dirty="0"/>
              <a:t>rigorosa e </a:t>
            </a:r>
            <a:r>
              <a:rPr lang="pt-BR" dirty="0" smtClean="0"/>
              <a:t>precisa das características </a:t>
            </a:r>
            <a:r>
              <a:rPr lang="pt-BR" dirty="0"/>
              <a:t>que um material, uma obra, ou um serviço deverá </a:t>
            </a:r>
            <a:r>
              <a:rPr lang="pt-BR" dirty="0" smtClean="0"/>
              <a:t>apresentar</a:t>
            </a:r>
          </a:p>
          <a:p>
            <a:pPr lvl="1"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Processo de representação dos requisitos de uma forma que leva à implementação </a:t>
            </a:r>
            <a:r>
              <a:rPr lang="pt-BR" dirty="0" smtClean="0"/>
              <a:t>bem-sucedida</a:t>
            </a:r>
            <a:endParaRPr lang="pt-BR" dirty="0"/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F82D36A-31E2-425B-83DE-13EDBBD4FFEA}" type="slidenum">
              <a:rPr lang="pt-BR" smtClean="0">
                <a:latin typeface="Arial Black" pitchFamily="34" charset="0"/>
              </a:rPr>
              <a:pPr/>
              <a:t>26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5353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u="sng" dirty="0" smtClean="0"/>
              <a:t>Engenharia de Requisitos</a:t>
            </a:r>
          </a:p>
          <a:p>
            <a:pPr lvl="1">
              <a:defRPr/>
            </a:pPr>
            <a:r>
              <a:rPr lang="pt-BR" dirty="0" smtClean="0"/>
              <a:t>É </a:t>
            </a:r>
            <a:r>
              <a:rPr lang="pt-BR" dirty="0"/>
              <a:t>o processo de estabelecer os serviços que o cliente requer do sistema e as restrições sob as quais ele opera e é desenvolvido.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 Os </a:t>
            </a:r>
            <a:r>
              <a:rPr lang="pt-BR" u="sng" dirty="0"/>
              <a:t>requisitos</a:t>
            </a:r>
            <a:r>
              <a:rPr lang="pt-BR" dirty="0"/>
              <a:t> são as descrições dos serviços e restrições do sistema que </a:t>
            </a:r>
            <a:r>
              <a:rPr lang="pt-BR" u="sng" dirty="0"/>
              <a:t>são gerados durante o processo de engenharia de requisitos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2C58D0A-817A-47C5-A943-C36D7A392A21}" type="slidenum">
              <a:rPr lang="pt-BR" smtClean="0">
                <a:latin typeface="Arial Black" pitchFamily="34" charset="0"/>
              </a:rPr>
              <a:pPr/>
              <a:t>27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3194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Requisitos Funcionais</a:t>
            </a:r>
          </a:p>
          <a:p>
            <a:pPr>
              <a:defRPr/>
            </a:pPr>
            <a:r>
              <a:rPr lang="pt-BR" dirty="0"/>
              <a:t>Requisitos </a:t>
            </a:r>
            <a:r>
              <a:rPr lang="pt-BR" dirty="0" smtClean="0"/>
              <a:t>Não-Funcionais </a:t>
            </a:r>
            <a:r>
              <a:rPr lang="pt-BR" dirty="0"/>
              <a:t>(de qualidade)</a:t>
            </a:r>
          </a:p>
          <a:p>
            <a:pPr>
              <a:defRPr/>
            </a:pPr>
            <a:r>
              <a:rPr lang="pt-BR" dirty="0"/>
              <a:t>Requisitos de Domínio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Definir prioridades</a:t>
            </a:r>
          </a:p>
          <a:p>
            <a:pPr lvl="1">
              <a:defRPr/>
            </a:pPr>
            <a:r>
              <a:rPr lang="pt-BR" dirty="0"/>
              <a:t>Requisitos que devem ser </a:t>
            </a:r>
            <a:r>
              <a:rPr lang="pt-BR" b="1" dirty="0"/>
              <a:t>totalmente</a:t>
            </a:r>
            <a:r>
              <a:rPr lang="pt-BR" dirty="0"/>
              <a:t> satisfeitos</a:t>
            </a:r>
          </a:p>
          <a:p>
            <a:pPr lvl="1">
              <a:defRPr/>
            </a:pPr>
            <a:r>
              <a:rPr lang="pt-BR" dirty="0"/>
              <a:t>Requisitos que são altamente </a:t>
            </a:r>
            <a:r>
              <a:rPr lang="pt-BR" b="1" dirty="0"/>
              <a:t>desejáveis</a:t>
            </a:r>
            <a:r>
              <a:rPr lang="pt-BR" dirty="0"/>
              <a:t>, </a:t>
            </a:r>
            <a:r>
              <a:rPr lang="pt-BR" u="sng" dirty="0"/>
              <a:t>mas não necessários</a:t>
            </a:r>
          </a:p>
          <a:p>
            <a:pPr lvl="1">
              <a:defRPr/>
            </a:pPr>
            <a:r>
              <a:rPr lang="pt-BR" dirty="0"/>
              <a:t>Requisitos que são possíveis, mas podem ser </a:t>
            </a:r>
            <a:r>
              <a:rPr lang="pt-BR" dirty="0" smtClean="0"/>
              <a:t>eliminados</a:t>
            </a:r>
            <a:endParaRPr lang="pt-BR" dirty="0"/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811C44-F0D3-475D-B524-FB16318CD5D9}" type="slidenum">
              <a:rPr lang="pt-BR" smtClean="0">
                <a:latin typeface="Arial Black" pitchFamily="34" charset="0"/>
              </a:rPr>
              <a:pPr/>
              <a:t>28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5353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Especifica </a:t>
            </a:r>
            <a:r>
              <a:rPr lang="pt-BR" dirty="0"/>
              <a:t>uma função que o sistema ou </a:t>
            </a:r>
            <a:r>
              <a:rPr lang="pt-BR" dirty="0" smtClean="0"/>
              <a:t>componente de software </a:t>
            </a:r>
            <a:r>
              <a:rPr lang="pt-BR" dirty="0"/>
              <a:t>deve ser capaz de </a:t>
            </a:r>
            <a:r>
              <a:rPr lang="pt-BR" dirty="0" smtClean="0"/>
              <a:t>realizar</a:t>
            </a:r>
          </a:p>
          <a:p>
            <a:pPr lvl="3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Estes são requisitos de software que definem o comportamento do </a:t>
            </a:r>
            <a:r>
              <a:rPr lang="pt-BR" dirty="0" smtClean="0"/>
              <a:t>sistema</a:t>
            </a:r>
          </a:p>
          <a:p>
            <a:pPr lvl="1">
              <a:defRPr/>
            </a:pPr>
            <a:r>
              <a:rPr lang="pt-BR" dirty="0" smtClean="0"/>
              <a:t>Definem o </a:t>
            </a:r>
            <a:r>
              <a:rPr lang="pt-BR" dirty="0"/>
              <a:t>processo ou transformação que componentes de software ou hardware </a:t>
            </a:r>
            <a:r>
              <a:rPr lang="pt-BR" dirty="0" smtClean="0"/>
              <a:t>realizam sobre </a:t>
            </a:r>
            <a:r>
              <a:rPr lang="pt-BR" dirty="0"/>
              <a:t>as entradas para gerar as </a:t>
            </a:r>
            <a:r>
              <a:rPr lang="pt-BR" dirty="0" smtClean="0"/>
              <a:t>saídas </a:t>
            </a:r>
          </a:p>
          <a:p>
            <a:pPr lvl="3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Esses requisitos capturam as funcionalidade sob o ponto de vista do </a:t>
            </a:r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E7EE6BA-5846-4E75-9357-0E2AEAF34AF3}" type="slidenum">
              <a:rPr lang="pt-BR" smtClean="0">
                <a:latin typeface="Arial Black" pitchFamily="34" charset="0"/>
              </a:rPr>
              <a:pPr/>
              <a:t>29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Causa dos Problemas associados a Crise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1625"/>
          </a:xfrm>
        </p:spPr>
        <p:txBody>
          <a:bodyPr>
            <a:normAutofit fontScale="92500" lnSpcReduction="20000"/>
          </a:bodyPr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pt-BR" sz="3500" b="1" dirty="0">
                <a:solidFill>
                  <a:schemeClr val="tx2"/>
                </a:solidFill>
              </a:rPr>
              <a:t>MITOS DO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Muitas causas da crise de software podem ser localizadas pela mitologia que surgiu durante a história do desenvolvimento do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Propagaram desinformação e confusão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Mitos</a:t>
            </a:r>
          </a:p>
          <a:p>
            <a:pPr lvl="2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 smtClean="0"/>
              <a:t>Administrativos</a:t>
            </a:r>
            <a:endParaRPr lang="pt-BR" dirty="0"/>
          </a:p>
          <a:p>
            <a:pPr lvl="2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Cliente</a:t>
            </a:r>
          </a:p>
          <a:p>
            <a:pPr lvl="2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Profissional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8274BB-7760-4B97-8199-716491CCF0EC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Exemplo de Requisitos Funcionais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5353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O </a:t>
            </a:r>
            <a:r>
              <a:rPr lang="pt-BR" dirty="0"/>
              <a:t>software deve possibilitar o cálculo dos gastos diários, semanais, mensais e anuais com </a:t>
            </a:r>
            <a:r>
              <a:rPr lang="pt-BR" dirty="0" smtClean="0"/>
              <a:t>pessoal</a:t>
            </a:r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</a:t>
            </a:r>
            <a:r>
              <a:rPr lang="pt-BR" dirty="0"/>
              <a:t>software deve emitir relatórios de compras a cada quinze </a:t>
            </a:r>
            <a:r>
              <a:rPr lang="pt-BR" dirty="0" smtClean="0"/>
              <a:t>dias</a:t>
            </a:r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Os </a:t>
            </a:r>
            <a:r>
              <a:rPr lang="pt-BR" dirty="0"/>
              <a:t>usuários devem poder obter o número de aprovações, reprovações e trancamentos em todas as disciplinas por um determinado período de tempo</a:t>
            </a:r>
          </a:p>
        </p:txBody>
      </p:sp>
      <p:sp>
        <p:nvSpPr>
          <p:cNvPr id="4301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9BF32AF-4410-4E22-92FE-7B3DC164E01A}" type="slidenum">
              <a:rPr lang="pt-BR" smtClean="0">
                <a:latin typeface="Arial Black" pitchFamily="34" charset="0"/>
              </a:rPr>
              <a:pPr/>
              <a:t>30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Imprecisão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3924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/>
              <a:t>Problemas se originam da imprecisão na especificação de requisitos</a:t>
            </a:r>
            <a:r>
              <a:rPr lang="pt-BR" dirty="0" smtClean="0"/>
              <a:t>.</a:t>
            </a:r>
          </a:p>
          <a:p>
            <a:pPr lvl="4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Requisitos ambíguos podem ser interpretados de maneira diferente pelos desenvolvedores e usuário</a:t>
            </a:r>
            <a:r>
              <a:rPr lang="pt-BR" dirty="0" smtClean="0"/>
              <a:t>.</a:t>
            </a:r>
          </a:p>
          <a:p>
            <a:pPr lvl="4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Considere o termo </a:t>
            </a:r>
            <a:r>
              <a:rPr lang="pt-BR" dirty="0" smtClean="0"/>
              <a:t>“</a:t>
            </a:r>
            <a:r>
              <a:rPr lang="pt-BR" i="1" dirty="0" smtClean="0"/>
              <a:t>telas apropriadas</a:t>
            </a:r>
            <a:r>
              <a:rPr lang="pt-BR" dirty="0" smtClean="0"/>
              <a:t>”</a:t>
            </a:r>
            <a:endParaRPr lang="pt-BR" dirty="0"/>
          </a:p>
          <a:p>
            <a:pPr lvl="1">
              <a:defRPr/>
            </a:pPr>
            <a:r>
              <a:rPr lang="pt-BR" dirty="0"/>
              <a:t>Intenção do </a:t>
            </a:r>
            <a:r>
              <a:rPr lang="pt-BR" dirty="0" smtClean="0"/>
              <a:t>usuário: telas </a:t>
            </a:r>
            <a:r>
              <a:rPr lang="pt-BR" dirty="0"/>
              <a:t>para cada formato de documento devem ser disponibilizadas.</a:t>
            </a:r>
          </a:p>
          <a:p>
            <a:pPr lvl="1">
              <a:defRPr/>
            </a:pPr>
            <a:r>
              <a:rPr lang="pt-BR" dirty="0"/>
              <a:t>Intenção do </a:t>
            </a:r>
            <a:r>
              <a:rPr lang="pt-BR" dirty="0" smtClean="0"/>
              <a:t>desenvolvedor: disponibilizar </a:t>
            </a:r>
            <a:r>
              <a:rPr lang="pt-BR" dirty="0"/>
              <a:t>uma tela de texto que mostra o conteúdo do documento.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40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B7A4E5F-B9E2-4383-9298-3DE576BE0DD2}" type="slidenum">
              <a:rPr lang="pt-BR" smtClean="0">
                <a:latin typeface="Arial Black" pitchFamily="34" charset="0"/>
              </a:rPr>
              <a:pPr/>
              <a:t>31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Completeza e consistência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242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Em princípio, a especificação de requisitos funcionais deve ser completa e </a:t>
            </a:r>
            <a:r>
              <a:rPr lang="pt-BR" dirty="0" smtClean="0"/>
              <a:t>consistente</a:t>
            </a:r>
          </a:p>
          <a:p>
            <a:pPr lvl="3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Completeza</a:t>
            </a:r>
          </a:p>
          <a:p>
            <a:pPr lvl="1">
              <a:defRPr/>
            </a:pPr>
            <a:r>
              <a:rPr lang="pt-BR" dirty="0"/>
              <a:t>Todas as funções requeridas pelo usuário devem estar definidas</a:t>
            </a:r>
          </a:p>
          <a:p>
            <a:pPr>
              <a:defRPr/>
            </a:pPr>
            <a:r>
              <a:rPr lang="pt-BR" dirty="0"/>
              <a:t>Consistência</a:t>
            </a:r>
          </a:p>
          <a:p>
            <a:pPr lvl="1">
              <a:defRPr/>
            </a:pPr>
            <a:r>
              <a:rPr lang="pt-BR" dirty="0"/>
              <a:t>Não devem haver definições contraditórias de requisitos</a:t>
            </a:r>
          </a:p>
          <a:p>
            <a:pPr lvl="1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Na prática, é quase impossível atingir a consistência e a completeza dos requisitos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50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E6333C4-AFA6-470F-B51E-67F72A3E29FB}" type="slidenum">
              <a:rPr lang="pt-BR" smtClean="0">
                <a:latin typeface="Arial Black" pitchFamily="34" charset="0"/>
              </a:rPr>
              <a:pPr/>
              <a:t>32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512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dirty="0" smtClean="0"/>
              <a:t>Um </a:t>
            </a:r>
            <a:r>
              <a:rPr lang="pt-BR" dirty="0"/>
              <a:t>requisito </a:t>
            </a:r>
            <a:r>
              <a:rPr lang="pt-BR" dirty="0" smtClean="0"/>
              <a:t>não-funcional </a:t>
            </a:r>
            <a:r>
              <a:rPr lang="pt-BR" dirty="0"/>
              <a:t>de software é aquele que descreve não o que o sistema fará, MAS COMO ELE </a:t>
            </a:r>
            <a:r>
              <a:rPr lang="pt-BR" dirty="0" smtClean="0"/>
              <a:t>FARÁ.</a:t>
            </a:r>
          </a:p>
          <a:p>
            <a:pPr lvl="1">
              <a:defRPr/>
            </a:pP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b="1" dirty="0" err="1" smtClean="0"/>
              <a:t>requisitos</a:t>
            </a:r>
            <a:r>
              <a:rPr lang="en-US" b="1" dirty="0" smtClean="0"/>
              <a:t> </a:t>
            </a:r>
            <a:r>
              <a:rPr lang="en-US" b="1" dirty="0" err="1" smtClean="0"/>
              <a:t>desejáveis</a:t>
            </a:r>
            <a:endParaRPr lang="pt-BR" b="1" dirty="0" smtClean="0"/>
          </a:p>
          <a:p>
            <a:pPr lvl="3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Assim, por exemplo, têm-se requisitos </a:t>
            </a:r>
            <a:r>
              <a:rPr lang="pt-BR" dirty="0" smtClean="0"/>
              <a:t>de:</a:t>
            </a:r>
          </a:p>
          <a:p>
            <a:pPr lvl="1">
              <a:defRPr/>
            </a:pPr>
            <a:r>
              <a:rPr lang="pt-BR" dirty="0" smtClean="0"/>
              <a:t>Desempenho</a:t>
            </a:r>
          </a:p>
          <a:p>
            <a:pPr lvl="1">
              <a:defRPr/>
            </a:pPr>
            <a:r>
              <a:rPr lang="pt-BR" dirty="0" smtClean="0"/>
              <a:t>Requisitos </a:t>
            </a:r>
            <a:r>
              <a:rPr lang="pt-BR" dirty="0"/>
              <a:t>da interface externa do </a:t>
            </a:r>
            <a:r>
              <a:rPr lang="pt-BR" dirty="0" smtClean="0"/>
              <a:t>sistema</a:t>
            </a:r>
          </a:p>
          <a:p>
            <a:pPr lvl="1">
              <a:defRPr/>
            </a:pPr>
            <a:r>
              <a:rPr lang="pt-BR" dirty="0" smtClean="0"/>
              <a:t>Restrições </a:t>
            </a:r>
            <a:r>
              <a:rPr lang="pt-BR" dirty="0"/>
              <a:t>de projeto e atributos da </a:t>
            </a:r>
            <a:r>
              <a:rPr lang="pt-BR" dirty="0" smtClean="0"/>
              <a:t>qualidade</a:t>
            </a:r>
          </a:p>
          <a:p>
            <a:pPr lvl="3">
              <a:defRPr/>
            </a:pPr>
            <a:endParaRPr lang="pt-BR" dirty="0"/>
          </a:p>
        </p:txBody>
      </p:sp>
      <p:sp>
        <p:nvSpPr>
          <p:cNvPr id="460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647F5E8-7D1F-4E03-849F-9893A94B220D}" type="slidenum">
              <a:rPr lang="pt-BR" smtClean="0">
                <a:latin typeface="Arial Black" pitchFamily="34" charset="0"/>
              </a:rPr>
              <a:pPr/>
              <a:t>33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Requisitos Não-Funcionais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242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Requisitos </a:t>
            </a:r>
            <a:r>
              <a:rPr lang="pt-BR" dirty="0" smtClean="0"/>
              <a:t>Não-Funcionais </a:t>
            </a:r>
            <a:r>
              <a:rPr lang="pt-BR" dirty="0"/>
              <a:t>são as </a:t>
            </a:r>
            <a:r>
              <a:rPr lang="pt-BR" b="1" dirty="0"/>
              <a:t>qualidades globais de um </a:t>
            </a:r>
            <a:r>
              <a:rPr lang="pt-BR" b="1" dirty="0" smtClean="0"/>
              <a:t>software</a:t>
            </a:r>
          </a:p>
          <a:p>
            <a:pPr lvl="1">
              <a:defRPr/>
            </a:pPr>
            <a:r>
              <a:rPr lang="pt-BR" dirty="0" err="1" smtClean="0"/>
              <a:t>Manutenibilidade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Usabilidade</a:t>
            </a:r>
          </a:p>
          <a:p>
            <a:pPr lvl="1">
              <a:defRPr/>
            </a:pPr>
            <a:r>
              <a:rPr lang="pt-BR" dirty="0" smtClean="0"/>
              <a:t>Desempenho</a:t>
            </a:r>
          </a:p>
          <a:p>
            <a:pPr lvl="1">
              <a:defRPr/>
            </a:pPr>
            <a:r>
              <a:rPr lang="pt-BR" dirty="0" smtClean="0"/>
              <a:t>Custos </a:t>
            </a:r>
            <a:r>
              <a:rPr lang="pt-BR" dirty="0"/>
              <a:t>e várias </a:t>
            </a:r>
            <a:r>
              <a:rPr lang="pt-BR" dirty="0" smtClean="0"/>
              <a:t>outras</a:t>
            </a:r>
          </a:p>
          <a:p>
            <a:pPr>
              <a:defRPr/>
            </a:pPr>
            <a:r>
              <a:rPr lang="pt-BR" dirty="0"/>
              <a:t>Normalmente estes requisitos são descritos de maneira informal, de maneira </a:t>
            </a:r>
            <a:r>
              <a:rPr lang="pt-BR" dirty="0" smtClean="0"/>
              <a:t>controversa</a:t>
            </a:r>
          </a:p>
          <a:p>
            <a:pPr lvl="1">
              <a:defRPr/>
            </a:pPr>
            <a:r>
              <a:rPr lang="pt-BR" dirty="0" smtClean="0"/>
              <a:t>O gerente quer </a:t>
            </a:r>
            <a:r>
              <a:rPr lang="pt-BR" dirty="0"/>
              <a:t>segurança mas os usuários querem facilidade de </a:t>
            </a:r>
            <a:r>
              <a:rPr lang="pt-BR" dirty="0" smtClean="0"/>
              <a:t>uso</a:t>
            </a:r>
          </a:p>
          <a:p>
            <a:pPr>
              <a:defRPr/>
            </a:pPr>
            <a:r>
              <a:rPr lang="en-US" u="sng" dirty="0" err="1" smtClean="0"/>
              <a:t>Difíceis</a:t>
            </a:r>
            <a:r>
              <a:rPr lang="en-US" u="sng" dirty="0" smtClean="0"/>
              <a:t> de </a:t>
            </a:r>
            <a:r>
              <a:rPr lang="en-US" u="sng" dirty="0" err="1" smtClean="0"/>
              <a:t>validar</a:t>
            </a:r>
            <a:endParaRPr lang="en-US" u="sng" dirty="0"/>
          </a:p>
        </p:txBody>
      </p:sp>
      <p:sp>
        <p:nvSpPr>
          <p:cNvPr id="471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7BCA2B9-ED86-4BB8-9752-95CEC1B1C944}" type="slidenum">
              <a:rPr lang="pt-BR" smtClean="0">
                <a:latin typeface="Arial Black" pitchFamily="34" charset="0"/>
              </a:rPr>
              <a:pPr/>
              <a:t>34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Não-Funcionais</a:t>
            </a:r>
          </a:p>
        </p:txBody>
      </p:sp>
      <p:sp>
        <p:nvSpPr>
          <p:cNvPr id="481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7525"/>
          </a:xfrm>
        </p:spPr>
        <p:txBody>
          <a:bodyPr/>
          <a:lstStyle/>
          <a:p>
            <a:r>
              <a:rPr lang="pt-BR" smtClean="0"/>
              <a:t>Avaliação dos requisitos não-funcionais:</a:t>
            </a:r>
          </a:p>
          <a:p>
            <a:pPr lvl="1"/>
            <a:r>
              <a:rPr lang="pt-BR" smtClean="0"/>
              <a:t>Por meio de testes</a:t>
            </a:r>
          </a:p>
          <a:p>
            <a:pPr lvl="1"/>
            <a:r>
              <a:rPr lang="pt-BR" smtClean="0"/>
              <a:t>Enquanto que outra parte é avaliada de maneira subjetiva</a:t>
            </a:r>
          </a:p>
          <a:p>
            <a:pPr lvl="2"/>
            <a:r>
              <a:rPr lang="en-US" smtClean="0"/>
              <a:t>Se a interface gráfica é de fácil utilização</a:t>
            </a:r>
          </a:p>
          <a:p>
            <a:pPr lvl="2"/>
            <a:r>
              <a:rPr lang="en-US" smtClean="0"/>
              <a:t>Se o sistema possui a documentação necessária</a:t>
            </a:r>
          </a:p>
        </p:txBody>
      </p:sp>
      <p:sp>
        <p:nvSpPr>
          <p:cNvPr id="4813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A78E16F-2D1D-4A56-8852-2463E73D1E07}" type="slidenum">
              <a:rPr lang="pt-BR" smtClean="0">
                <a:latin typeface="Arial Black" pitchFamily="34" charset="0"/>
              </a:rPr>
              <a:pPr/>
              <a:t>35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Exemplos de Requisitos Não-Funcionais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08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É desejável </a:t>
            </a:r>
            <a:r>
              <a:rPr lang="pt-BR" smtClean="0"/>
              <a:t>que a </a:t>
            </a:r>
            <a:r>
              <a:rPr lang="pt-BR" dirty="0"/>
              <a:t>base de dados </a:t>
            </a:r>
            <a:r>
              <a:rPr lang="pt-BR" dirty="0" smtClean="0"/>
              <a:t>seja protegida </a:t>
            </a:r>
            <a:r>
              <a:rPr lang="pt-BR" dirty="0"/>
              <a:t>para acesso apenas de usuários </a:t>
            </a:r>
            <a:r>
              <a:rPr lang="pt-BR" dirty="0" smtClean="0"/>
              <a:t>autorizados</a:t>
            </a:r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</a:t>
            </a:r>
            <a:r>
              <a:rPr lang="pt-BR" dirty="0"/>
              <a:t>tempo de resposta do sistema não deve ultrapassar 30 </a:t>
            </a:r>
            <a:r>
              <a:rPr lang="pt-BR" dirty="0" smtClean="0"/>
              <a:t>segundos</a:t>
            </a:r>
          </a:p>
          <a:p>
            <a:pPr lvl="4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</a:t>
            </a:r>
            <a:r>
              <a:rPr lang="pt-BR" dirty="0"/>
              <a:t>software deve ser operacionalizado no sistema </a:t>
            </a:r>
            <a:r>
              <a:rPr lang="pt-BR" dirty="0" smtClean="0"/>
              <a:t>Linux</a:t>
            </a:r>
          </a:p>
          <a:p>
            <a:pPr lvl="4"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</a:t>
            </a:r>
            <a:r>
              <a:rPr lang="pt-BR" dirty="0"/>
              <a:t>tempo de desenvolvimento não deve ultrapassar seis meses</a:t>
            </a:r>
          </a:p>
        </p:txBody>
      </p:sp>
      <p:sp>
        <p:nvSpPr>
          <p:cNvPr id="491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93126F-5AB8-4141-81DD-6A85BBFFD685}" type="slidenum">
              <a:rPr lang="pt-BR" smtClean="0">
                <a:latin typeface="Arial Black" pitchFamily="34" charset="0"/>
              </a:rPr>
              <a:pPr/>
              <a:t>36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Requisitos de Domínio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248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 smtClean="0"/>
              <a:t>Termo utilizado </a:t>
            </a:r>
            <a:r>
              <a:rPr lang="pt-BR" dirty="0"/>
              <a:t>para </a:t>
            </a:r>
            <a:r>
              <a:rPr lang="pt-BR" dirty="0" smtClean="0"/>
              <a:t>agrupar </a:t>
            </a:r>
            <a:r>
              <a:rPr lang="pt-BR" dirty="0"/>
              <a:t>um </a:t>
            </a:r>
            <a:r>
              <a:rPr lang="pt-BR" b="1" dirty="0"/>
              <a:t>conjunto de sistemas</a:t>
            </a:r>
            <a:r>
              <a:rPr lang="pt-BR" dirty="0"/>
              <a:t> ou de </a:t>
            </a:r>
            <a:r>
              <a:rPr lang="pt-BR" b="1" dirty="0" smtClean="0"/>
              <a:t>áreas </a:t>
            </a:r>
            <a:r>
              <a:rPr lang="pt-BR" b="1" dirty="0"/>
              <a:t>funcionai</a:t>
            </a:r>
            <a:r>
              <a:rPr lang="pt-BR" dirty="0"/>
              <a:t>s, que </a:t>
            </a:r>
            <a:r>
              <a:rPr lang="pt-BR" dirty="0" smtClean="0"/>
              <a:t>possuem características similares</a:t>
            </a:r>
          </a:p>
          <a:p>
            <a:pPr lvl="3">
              <a:defRPr/>
            </a:pPr>
            <a:endParaRPr lang="pt-BR" dirty="0" smtClean="0"/>
          </a:p>
          <a:p>
            <a:pPr>
              <a:defRPr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Define-se um </a:t>
            </a:r>
            <a:r>
              <a:rPr lang="pt-BR" dirty="0"/>
              <a:t>conjunto de </a:t>
            </a:r>
            <a:r>
              <a:rPr lang="pt-BR" dirty="0" smtClean="0"/>
              <a:t>características </a:t>
            </a:r>
            <a:r>
              <a:rPr lang="pt-BR" dirty="0"/>
              <a:t>que descrevem uma </a:t>
            </a:r>
            <a:r>
              <a:rPr lang="pt-BR" b="1" dirty="0"/>
              <a:t>família </a:t>
            </a:r>
            <a:r>
              <a:rPr lang="pt-BR" b="1" dirty="0" smtClean="0"/>
              <a:t>de </a:t>
            </a:r>
            <a:r>
              <a:rPr lang="pt-BR" b="1" dirty="0"/>
              <a:t>problemas</a:t>
            </a:r>
            <a:r>
              <a:rPr lang="pt-BR" dirty="0"/>
              <a:t> para os quais uma </a:t>
            </a:r>
            <a:r>
              <a:rPr lang="pt-BR" dirty="0" smtClean="0"/>
              <a:t>determinada </a:t>
            </a:r>
            <a:r>
              <a:rPr lang="pt-BR" dirty="0"/>
              <a:t>aplicação pretende dar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5017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5533449-8F9A-478F-A9E0-5283A081A55D}" type="slidenum">
              <a:rPr lang="pt-BR" smtClean="0">
                <a:latin typeface="Arial Black" pitchFamily="34" charset="0"/>
              </a:rPr>
              <a:pPr/>
              <a:t>37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761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1600" b="1" smtClean="0"/>
              <a:t>Projeto 1 -Sistema de Monitoração e controle de dispositivos via Internet - </a:t>
            </a:r>
            <a:r>
              <a:rPr lang="pt-BR" sz="1600" b="1" i="1" smtClean="0"/>
              <a:t>Visão Geral </a:t>
            </a:r>
            <a:endParaRPr lang="pt-BR" sz="1400" smtClean="0"/>
          </a:p>
          <a:p>
            <a:pPr>
              <a:lnSpc>
                <a:spcPct val="80000"/>
              </a:lnSpc>
            </a:pPr>
            <a:r>
              <a:rPr lang="pt-BR" sz="1600" smtClean="0"/>
              <a:t> Oferecer um conjunto de componentes reutilizáveis que permitam a identificação, monitoração e controle de dispositivos do tipo liga/desliga, conectados remotamente através da Internet.  </a:t>
            </a:r>
            <a:endParaRPr lang="pt-BR" sz="1600" b="1" i="1" smtClean="0"/>
          </a:p>
          <a:p>
            <a:pPr>
              <a:lnSpc>
                <a:spcPct val="80000"/>
              </a:lnSpc>
            </a:pPr>
            <a:r>
              <a:rPr lang="pt-BR" sz="1600" b="1" i="1" smtClean="0"/>
              <a:t>Lista de requisitos </a:t>
            </a:r>
            <a:r>
              <a:rPr lang="pt-BR" sz="1600" smtClean="0"/>
              <a:t>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01) RF[ ] RNF[ ] - </a:t>
            </a:r>
            <a:r>
              <a:rPr lang="pt-BR" sz="1600" smtClean="0"/>
              <a:t>Acionar ou desacionar um dispositivo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02) RF[ ] RNF[ ] - </a:t>
            </a:r>
            <a:r>
              <a:rPr lang="pt-BR" sz="1600" smtClean="0"/>
              <a:t>Cada local de dispositivos deverá suportar pelo menos 10 dispositivos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03) RF[ ] RNF[ ] - </a:t>
            </a:r>
            <a:r>
              <a:rPr lang="pt-BR" sz="1600" smtClean="0"/>
              <a:t>Visualizar o status de um dispositivo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04) RF[ ] RNF[ ] - </a:t>
            </a:r>
            <a:r>
              <a:rPr lang="pt-BR" sz="1600" smtClean="0"/>
              <a:t>Cada ponto de controle remoto, poderá ser usado por um único usuário de cada vez.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05) RF[ ] RNF[ ] - </a:t>
            </a:r>
            <a:r>
              <a:rPr lang="pt-BR" sz="1600" smtClean="0"/>
              <a:t>Cadastrar usuários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06) RF[ ] RNF[ ] - </a:t>
            </a:r>
            <a:r>
              <a:rPr lang="pt-BR" sz="1600" smtClean="0"/>
              <a:t>Configurar as permissões de cada usuário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07) RF[ ] RNF[ ] - </a:t>
            </a:r>
            <a:r>
              <a:rPr lang="pt-BR" sz="1600" smtClean="0"/>
              <a:t>Solicitar identificação e senha para os usuário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08) RF[ ] RNF[ ] - </a:t>
            </a:r>
            <a:r>
              <a:rPr lang="pt-BR" sz="1600" smtClean="0"/>
              <a:t>Solicitar identificação e senha para os administradores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09) RF[ ] RNF[ ] - </a:t>
            </a:r>
            <a:r>
              <a:rPr lang="pt-BR" sz="1600" smtClean="0"/>
              <a:t>Permitir a centralização do gerenciamento de vários dispositivos instalados em localidades diversas.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10) RF[ ] RNF[ ] - </a:t>
            </a:r>
            <a:r>
              <a:rPr lang="pt-BR" sz="1600" smtClean="0"/>
              <a:t>Só poderá existir um administrador por local de dispositivos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11) RF[ ] RNF[ ] - </a:t>
            </a:r>
            <a:r>
              <a:rPr lang="pt-BR" sz="1600" smtClean="0"/>
              <a:t>O acionamento/desacionamento do dispositivo deverá ser realizado no tempo máximo de 1 segundo.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12) RF[ ] RNF[ ] - </a:t>
            </a:r>
            <a:r>
              <a:rPr lang="pt-BR" sz="1600" smtClean="0"/>
              <a:t>A alteração do status de um dispositivo deverá ser atualizada no máximo a cada segundo.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13) RF[ ] RNF[ ] - </a:t>
            </a:r>
            <a:r>
              <a:rPr lang="pt-BR" sz="1600" smtClean="0"/>
              <a:t>O sistema deverá suportar pelo menos 10 usuários simultâneos por local de dispositivos.  </a:t>
            </a:r>
            <a:endParaRPr lang="pt-BR" sz="1600" b="1" smtClean="0"/>
          </a:p>
          <a:p>
            <a:pPr lvl="1">
              <a:lnSpc>
                <a:spcPct val="80000"/>
              </a:lnSpc>
            </a:pPr>
            <a:r>
              <a:rPr lang="pt-BR" sz="1600" b="1" smtClean="0"/>
              <a:t>14) RF[ ] RNF[ ] - </a:t>
            </a:r>
            <a:r>
              <a:rPr lang="pt-BR" sz="1600" smtClean="0"/>
              <a:t>Facilitar o desenvolvimento de aplicações de gerenciamento remoto de dispositivos </a:t>
            </a:r>
          </a:p>
          <a:p>
            <a:endParaRPr lang="pt-BR" smtClean="0"/>
          </a:p>
        </p:txBody>
      </p:sp>
      <p:sp>
        <p:nvSpPr>
          <p:cNvPr id="5120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3F6EC36-2BF7-4EFC-8D14-88CD86B54A11}" type="slidenum">
              <a:rPr lang="pt-BR" smtClean="0">
                <a:latin typeface="Arial Black" pitchFamily="34" charset="0"/>
              </a:rPr>
              <a:pPr/>
              <a:t>38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(Administrativos)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08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Os Gerentes têm responsabilidade sobre o software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Frequentemente estão sob pressão</a:t>
            </a:r>
          </a:p>
          <a:p>
            <a:pPr lvl="1">
              <a:defRPr/>
            </a:pPr>
            <a:r>
              <a:rPr lang="pt-BR" dirty="0"/>
              <a:t>Orçamento</a:t>
            </a:r>
          </a:p>
          <a:p>
            <a:pPr lvl="1">
              <a:defRPr/>
            </a:pPr>
            <a:r>
              <a:rPr lang="pt-BR" dirty="0"/>
              <a:t>Prazo </a:t>
            </a:r>
          </a:p>
          <a:p>
            <a:pPr lvl="1">
              <a:defRPr/>
            </a:pPr>
            <a:r>
              <a:rPr lang="pt-BR" dirty="0"/>
              <a:t>Qualidade	</a:t>
            </a:r>
          </a:p>
          <a:p>
            <a:pPr lvl="1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O gerente muitas vezes se agarra à crença de um mito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2B843D0-C79E-4CD9-9ABD-880283EEF680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(Administrativos)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pt-BR" sz="2400" i="1" u="sng" dirty="0"/>
              <a:t>Mito</a:t>
            </a:r>
            <a:r>
              <a:rPr lang="pt-BR" sz="2400" u="sng" dirty="0"/>
              <a:t>:</a:t>
            </a:r>
            <a:r>
              <a:rPr lang="pt-BR" sz="2400" dirty="0"/>
              <a:t> </a:t>
            </a:r>
            <a:r>
              <a:rPr lang="pt-BR" sz="2400" b="1" dirty="0"/>
              <a:t>Já temos um </a:t>
            </a:r>
            <a:r>
              <a:rPr lang="pt-BR" sz="2400" b="1" u="sng" dirty="0"/>
              <a:t>manual</a:t>
            </a:r>
            <a:r>
              <a:rPr lang="pt-BR" sz="2400" b="1" dirty="0"/>
              <a:t> repleto de padrões e procedimentos para a construção de software. Isso oferecerá ao meu pessoal tudo o que eles precisam saber.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pt-BR" i="1" u="sng" dirty="0">
                <a:latin typeface="Times New Roman" pitchFamily="18" charset="0"/>
              </a:rPr>
              <a:t>Realidade: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400" i="1" dirty="0">
                <a:latin typeface="Times New Roman" pitchFamily="18" charset="0"/>
              </a:rPr>
              <a:t>Será que o manual é usado?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400" i="1" dirty="0">
                <a:latin typeface="Times New Roman" pitchFamily="18" charset="0"/>
              </a:rPr>
              <a:t> Os profissionais sabem que ele existe? 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400" i="1" dirty="0">
                <a:latin typeface="Times New Roman" pitchFamily="18" charset="0"/>
              </a:rPr>
              <a:t>Ele reflete a prática moderna de desenvolvimento de software? 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400" i="1" dirty="0">
                <a:latin typeface="Times New Roman" pitchFamily="18" charset="0"/>
              </a:rPr>
              <a:t>Ele é completo? 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60A8161-1258-4DA5-9373-36B8B0C5D20F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(Administrativos)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u="sng" smtClean="0"/>
              <a:t>:</a:t>
            </a:r>
            <a:r>
              <a:rPr lang="pt-BR" sz="2400" smtClean="0"/>
              <a:t> </a:t>
            </a:r>
            <a:r>
              <a:rPr lang="pt-BR" sz="2400" b="1" smtClean="0"/>
              <a:t>Meu pessoal tem ferramentas de desenvolvimento de software de última geração, afinal, compramos para eles os mais novos computadores.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smtClean="0"/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É preciso muito mais do que os mais recentes computadores para se fazer um desenvolvimento de software de alta qualidade.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Ferramentas de engenharia e software auxiliada por computador CASE (Computer-Aided Software Engineering) são mais importantes do que o hardware</a:t>
            </a:r>
          </a:p>
          <a:p>
            <a:endParaRPr lang="pt-BR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B6CF307-6C3F-464F-AF35-52FADB50949E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(Administrativos)</a:t>
            </a:r>
          </a:p>
        </p:txBody>
      </p:sp>
      <p:sp>
        <p:nvSpPr>
          <p:cNvPr id="1945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smtClean="0"/>
              <a:t>: </a:t>
            </a:r>
            <a:r>
              <a:rPr lang="pt-BR" sz="2400" b="1" smtClean="0"/>
              <a:t>Se nós estamos atrasados nos prazos, podemos adicionar mais programadores e tirar o atraso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O desenvolvimento de software não é um processo mecânico igual à manufatura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Acrescentar pessoas em um projeto pode atrasar ainda mais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Pessoas podem ser acrescentadas, mas somente de uma forma planejada e bem coordenada</a:t>
            </a:r>
          </a:p>
          <a:p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839C4F3-B32A-4053-BE30-74ED20705E5D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(Clientes)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8876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Em muitos casos, o cliente acredita em muitos mitos sobre o software, porque os gerentes e profissionais não </a:t>
            </a:r>
            <a:r>
              <a:rPr lang="pt-BR" dirty="0" smtClean="0"/>
              <a:t>esclarecem as informações</a:t>
            </a:r>
            <a:endParaRPr lang="pt-BR" dirty="0"/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endParaRPr lang="pt-BR" dirty="0"/>
          </a:p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Mitos levam a falsas expectativas e insatisfação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37F3FC4-FF8E-44F0-B09B-A0F80F506D8D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(Clientes)</a:t>
            </a:r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600" i="1" u="sng" smtClean="0"/>
              <a:t>Mito</a:t>
            </a:r>
            <a:r>
              <a:rPr lang="pt-BR" sz="2600" smtClean="0"/>
              <a:t>: </a:t>
            </a:r>
            <a:r>
              <a:rPr lang="pt-BR" sz="2600" b="1" smtClean="0"/>
              <a:t>Uma declaração  geral dos objetivos é suficiente para se começar a escrever programas - podemos preencher os detalhes mais tarde.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600" i="1" u="sng" smtClean="0">
                <a:latin typeface="Times New Roman" pitchFamily="18" charset="0"/>
              </a:rPr>
              <a:t>Realidade</a:t>
            </a:r>
            <a:r>
              <a:rPr lang="pt-BR" sz="26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Uma definição inicial ruim é a principal causa de fracassos dos esforços de desenvolvimento de software. 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É fundamental uma descrição formal e detalhada do domínio da informação, função, desempenho, interfaces, restrições de projeto e critérios de validação.</a:t>
            </a:r>
          </a:p>
          <a:p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5218CB4-03E7-4945-AA76-2F3D7FE5F498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03 - Análise de Requisito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03 - Análise de Requisitos</Template>
  <TotalTime>17</TotalTime>
  <Words>2151</Words>
  <Application>Microsoft Office PowerPoint</Application>
  <PresentationFormat>Apresentação na tela (4:3)</PresentationFormat>
  <Paragraphs>316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Aula 03 - Análise de Requisitos</vt:lpstr>
      <vt:lpstr>Análise e Especificação de Sistemas</vt:lpstr>
      <vt:lpstr>Roteiro</vt:lpstr>
      <vt:lpstr>Causa dos Problemas associados a Crise do Software</vt:lpstr>
      <vt:lpstr>Mitos (Administrativos)</vt:lpstr>
      <vt:lpstr>Mitos (Administrativos)</vt:lpstr>
      <vt:lpstr>Mitos (Administrativos)</vt:lpstr>
      <vt:lpstr>Mitos (Administrativos)</vt:lpstr>
      <vt:lpstr>Mitos (Clientes)</vt:lpstr>
      <vt:lpstr>Mitos (Clientes)</vt:lpstr>
      <vt:lpstr>Mitos (Clientes)</vt:lpstr>
      <vt:lpstr>Mitos (Profissionais)</vt:lpstr>
      <vt:lpstr>Mitos (Profissionais)</vt:lpstr>
      <vt:lpstr>Mitos (Profissionais)</vt:lpstr>
      <vt:lpstr>Mitos (Profissionais)</vt:lpstr>
      <vt:lpstr>Qual é a SOLUÇÃO?</vt:lpstr>
      <vt:lpstr>Requisitos de Software</vt:lpstr>
      <vt:lpstr>Fases Genéricas dos Modelos de Processo de Software</vt:lpstr>
      <vt:lpstr>Introdução: O que?</vt:lpstr>
      <vt:lpstr>Introdução: Como?</vt:lpstr>
      <vt:lpstr>Introdução: Por quê?</vt:lpstr>
      <vt:lpstr>Por que os requisitos são importantes</vt:lpstr>
      <vt:lpstr>Por que os requisitos são importantes</vt:lpstr>
      <vt:lpstr>Requisitos - Definições</vt:lpstr>
      <vt:lpstr>Requisitos - Definições</vt:lpstr>
      <vt:lpstr>O que é um Requisito ?</vt:lpstr>
      <vt:lpstr>Requisitos</vt:lpstr>
      <vt:lpstr>Requisitos</vt:lpstr>
      <vt:lpstr>Requisitos</vt:lpstr>
      <vt:lpstr>Requisitos Funcionais</vt:lpstr>
      <vt:lpstr>Exemplo de Requisitos Funcionais</vt:lpstr>
      <vt:lpstr>Imprecisão de Requisitos</vt:lpstr>
      <vt:lpstr>Completeza e consistência de requisitos</vt:lpstr>
      <vt:lpstr>Requisitos Não-Funcionais</vt:lpstr>
      <vt:lpstr>Requisitos Não-Funcionais</vt:lpstr>
      <vt:lpstr>Requisitos Não-Funcionais</vt:lpstr>
      <vt:lpstr>Exemplos de Requisitos Não-Funcionais</vt:lpstr>
      <vt:lpstr>Requisitos de Domínio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11</cp:revision>
  <dcterms:created xsi:type="dcterms:W3CDTF">2013-07-29T21:48:24Z</dcterms:created>
  <dcterms:modified xsi:type="dcterms:W3CDTF">2013-07-31T22:18:42Z</dcterms:modified>
</cp:coreProperties>
</file>