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8"/>
  </p:notesMasterIdLst>
  <p:sldIdLst>
    <p:sldId id="256" r:id="rId2"/>
    <p:sldId id="320" r:id="rId3"/>
    <p:sldId id="321" r:id="rId4"/>
    <p:sldId id="319" r:id="rId5"/>
    <p:sldId id="327" r:id="rId6"/>
    <p:sldId id="325" r:id="rId7"/>
  </p:sldIdLst>
  <p:sldSz cx="9144000" cy="6858000" type="screen4x3"/>
  <p:notesSz cx="6858000" cy="9144000"/>
  <p:custShowLst>
    <p:custShow name="Apresentação personalizada 1" id="0">
      <p:sldLst/>
    </p:custShow>
  </p:custShowLst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91B02-E0B4-4BB8-A260-D211B7ED6A0C}" type="datetimeFigureOut">
              <a:rPr lang="pt-BR" smtClean="0"/>
              <a:t>03/08/2013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9F682-4AD4-48B8-8D91-12450BF46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579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9F682-4AD4-48B8-8D91-12450BF4611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64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</p:grpSp>
      </p:grpSp>
      <p:pic>
        <p:nvPicPr>
          <p:cNvPr id="18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913" y="0"/>
            <a:ext cx="9525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205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003425" y="4267200"/>
            <a:ext cx="6988175" cy="2186136"/>
          </a:xfrm>
        </p:spPr>
        <p:txBody>
          <a:bodyPr/>
          <a:lstStyle>
            <a:lvl1pPr marL="0" indent="0">
              <a:buFont typeface="Wingdings" pitchFamily="82" charset="2"/>
              <a:buNone/>
              <a:defRPr sz="3000"/>
            </a:lvl1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40C3B-4594-44F3-9071-E5F13C36C15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23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86D6F-2720-4D85-B0F7-E84A47FAEC5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75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55AD7-0965-40BD-9C0B-F3BF1CA92B5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24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2136"/>
          </a:xfrm>
        </p:spPr>
        <p:txBody>
          <a:bodyPr/>
          <a:lstStyle>
            <a:lvl1pPr marL="342900" indent="-342900">
              <a:buFont typeface="Wingdings" pitchFamily="2" charset="2"/>
              <a:buChar char="Ø"/>
              <a:defRPr/>
            </a:lvl1pPr>
            <a:lvl2pPr marL="742950" indent="-285750">
              <a:buFont typeface="Wingdings" pitchFamily="2" charset="2"/>
              <a:buChar char="Ø"/>
              <a:defRPr/>
            </a:lvl2pPr>
            <a:lvl3pPr marL="1143000" indent="-228600">
              <a:buFont typeface="Wingdings" pitchFamily="2" charset="2"/>
              <a:buChar char="Ø"/>
              <a:defRPr/>
            </a:lvl3pPr>
            <a:lvl4pPr marL="1600200" indent="-228600">
              <a:buFont typeface="Wingdings" pitchFamily="2" charset="2"/>
              <a:buChar char="Ø"/>
              <a:defRPr/>
            </a:lvl4pPr>
            <a:lvl5pPr marL="2057400" indent="-228600">
              <a:buFont typeface="Wingdings" pitchFamily="2" charset="2"/>
              <a:buChar char="Ø"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4C6B4-B551-4869-B6E8-7AAEAF2C2BC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65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CE49C-ABFC-4830-9FC0-181456BB95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18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7F6DB-5DA8-42E1-9A80-F5414D50CDC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40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F013E-9402-4C93-B029-F3F489F55A64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26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A2EB1-6BE0-4457-8984-165733ECCD3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83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041568-B618-403F-81A7-ACB52E63C37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27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9A63F-2E13-452F-81C5-2CACE363334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78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13B30-32C5-42D8-808C-0215AF289F7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4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  <a:cs typeface="Arial" charset="0"/>
              </a:defRPr>
            </a:lvl1pPr>
          </a:lstStyle>
          <a:p>
            <a:pPr>
              <a:defRPr/>
            </a:pPr>
            <a:fld id="{845E60F9-A8B0-48D0-AEA9-990032E2414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hlin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hlin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accent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hlin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accent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accent2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94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4" r:id="rId3"/>
    <p:sldLayoutId id="2147483673" r:id="rId4"/>
    <p:sldLayoutId id="2147483672" r:id="rId5"/>
    <p:sldLayoutId id="2147483671" r:id="rId6"/>
    <p:sldLayoutId id="2147483670" r:id="rId7"/>
    <p:sldLayoutId id="2147483669" r:id="rId8"/>
    <p:sldLayoutId id="2147483668" r:id="rId9"/>
    <p:sldLayoutId id="2147483667" r:id="rId10"/>
    <p:sldLayoutId id="214748366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Análise e Especificação de Sistemas</a:t>
            </a:r>
          </a:p>
        </p:txBody>
      </p:sp>
      <p:sp>
        <p:nvSpPr>
          <p:cNvPr id="13314" name="Subtítulo 2"/>
          <p:cNvSpPr>
            <a:spLocks noGrp="1"/>
          </p:cNvSpPr>
          <p:nvPr>
            <p:ph type="subTitle" idx="1"/>
          </p:nvPr>
        </p:nvSpPr>
        <p:spPr>
          <a:xfrm>
            <a:off x="2003425" y="4267200"/>
            <a:ext cx="6988175" cy="2185988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pt-BR" i="1" smtClean="0"/>
              <a:t>Prof. Sidnei Gonçalves Alves</a:t>
            </a:r>
          </a:p>
          <a:p>
            <a:pPr algn="ctr">
              <a:buFont typeface="Wingdings" pitchFamily="2" charset="2"/>
              <a:buNone/>
            </a:pPr>
            <a:r>
              <a:rPr lang="pt-BR" smtClean="0"/>
              <a:t>Tecnologia em Análise e Desenvolvimento de Sistemas</a:t>
            </a:r>
          </a:p>
          <a:p>
            <a:pPr algn="ctr">
              <a:buFont typeface="Wingdings" pitchFamily="2" charset="2"/>
              <a:buNone/>
            </a:pPr>
            <a:r>
              <a:rPr lang="pt-BR" smtClean="0"/>
              <a:t>Faculdade Integrado de Campo Mourão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pt-BR" dirty="0" smtClean="0"/>
              <a:t>Questionário básico para encontrar requisitos não-funcionais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pt-BR" dirty="0"/>
              <a:t>Quantas pessoas </a:t>
            </a:r>
            <a:r>
              <a:rPr lang="pt-BR" dirty="0" smtClean="0"/>
              <a:t>irão </a:t>
            </a:r>
            <a:r>
              <a:rPr lang="pt-BR" dirty="0"/>
              <a:t>utilizar o software? Desse número, quantas utilizarão simultaneamente? (não precisa ser um valor fechado</a:t>
            </a:r>
            <a:r>
              <a:rPr lang="pt-BR" dirty="0" smtClean="0"/>
              <a:t>…: </a:t>
            </a:r>
            <a:r>
              <a:rPr lang="pt-BR" dirty="0"/>
              <a:t>entre 100 e 200 pessoas utilizarão e é esperado que no máximo 50 utilizem simultaneamente</a:t>
            </a:r>
            <a:r>
              <a:rPr lang="pt-BR" dirty="0" smtClean="0"/>
              <a:t>)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pt-BR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pt-BR" dirty="0"/>
              <a:t>Dos relatórios previstos, quais podem ser gerados por processamento batch (de madrugada) e quais devem ser online (com dados do momento)? Qual o tempo aceitável para processar e gerar um relatório online</a:t>
            </a:r>
            <a:r>
              <a:rPr lang="pt-BR" dirty="0" smtClean="0"/>
              <a:t>?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pt-BR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pt-BR" dirty="0"/>
              <a:t>Qual o tempo de resposta esperado para as </a:t>
            </a:r>
            <a:r>
              <a:rPr lang="pt-BR" dirty="0" smtClean="0"/>
              <a:t>principais </a:t>
            </a:r>
            <a:r>
              <a:rPr lang="pt-BR" dirty="0"/>
              <a:t>funcionalidades do sistema? E para as outras</a:t>
            </a:r>
            <a:r>
              <a:rPr lang="pt-BR" dirty="0" smtClean="0"/>
              <a:t>?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pt-BR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pt-BR" dirty="0"/>
              <a:t>Qual tipo de acesso a aplicação vai ter? Somente via intranet? Internet</a:t>
            </a:r>
            <a:r>
              <a:rPr lang="pt-BR" dirty="0" smtClean="0"/>
              <a:t>?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pt-BR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pt-BR" dirty="0"/>
              <a:t>Qual o perfil dos usuários que vão acessar a aplicação? Possuem conhecimento de internet? São usuários avançados?</a:t>
            </a:r>
          </a:p>
        </p:txBody>
      </p:sp>
      <p:sp>
        <p:nvSpPr>
          <p:cNvPr id="30723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D56FBBE9-5205-4BA1-9846-E3D78F9DA094}" type="slidenum">
              <a:rPr lang="pt-BR" smtClean="0">
                <a:latin typeface="Arial Black" pitchFamily="34" charset="0"/>
              </a:rPr>
              <a:pPr/>
              <a:t>2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pt-BR" dirty="0"/>
              <a:t>Questionário básico para encontrar requisitos não-funcionais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 startAt="6"/>
              <a:defRPr/>
            </a:pPr>
            <a:r>
              <a:rPr lang="pt-BR" dirty="0"/>
              <a:t>É desejável que a maior parte das funcionalidades da aplicação possam se acessadas via teclado (sem auxilio do mouse</a:t>
            </a:r>
            <a:r>
              <a:rPr lang="pt-BR" dirty="0" smtClean="0"/>
              <a:t>)?</a:t>
            </a:r>
          </a:p>
          <a:p>
            <a:pPr marL="514350" indent="-514350">
              <a:buFont typeface="+mj-lt"/>
              <a:buAutoNum type="arabicPeriod" startAt="6"/>
              <a:defRPr/>
            </a:pPr>
            <a:endParaRPr lang="pt-BR" dirty="0" smtClean="0"/>
          </a:p>
          <a:p>
            <a:pPr marL="514350" indent="-514350">
              <a:buFont typeface="+mj-lt"/>
              <a:buAutoNum type="arabicPeriod" startAt="6"/>
              <a:defRPr/>
            </a:pPr>
            <a:r>
              <a:rPr lang="pt-BR" dirty="0"/>
              <a:t>A aplicação deve ser compatível com quais versões do </a:t>
            </a:r>
            <a:r>
              <a:rPr lang="pt-BR" i="1" dirty="0"/>
              <a:t>browser</a:t>
            </a:r>
            <a:r>
              <a:rPr lang="pt-BR" dirty="0"/>
              <a:t> e/ou sistema operacional</a:t>
            </a:r>
            <a:r>
              <a:rPr lang="pt-BR" dirty="0" smtClean="0"/>
              <a:t>?</a:t>
            </a:r>
          </a:p>
          <a:p>
            <a:pPr marL="514350" indent="-514350">
              <a:buFont typeface="+mj-lt"/>
              <a:buAutoNum type="arabicPeriod" startAt="6"/>
              <a:defRPr/>
            </a:pPr>
            <a:endParaRPr lang="pt-BR" dirty="0" smtClean="0"/>
          </a:p>
          <a:p>
            <a:pPr marL="514350" indent="-514350">
              <a:buFont typeface="+mj-lt"/>
              <a:buAutoNum type="arabicPeriod" startAt="6"/>
              <a:defRPr/>
            </a:pPr>
            <a:r>
              <a:rPr lang="pt-BR" dirty="0"/>
              <a:t>Quais os padrões de implementação esperados? Os desenvolvedores podem escrever o código em qualquer idioma? Podem utilizar qualquer banco de dados e qualquer tecnologia</a:t>
            </a:r>
            <a:r>
              <a:rPr lang="pt-BR" dirty="0" smtClean="0"/>
              <a:t>?</a:t>
            </a:r>
          </a:p>
          <a:p>
            <a:pPr marL="514350" indent="-514350">
              <a:buFont typeface="+mj-lt"/>
              <a:buAutoNum type="arabicPeriod" startAt="6"/>
              <a:defRPr/>
            </a:pPr>
            <a:endParaRPr lang="pt-BR" dirty="0" smtClean="0"/>
          </a:p>
          <a:p>
            <a:pPr marL="514350" indent="-514350">
              <a:buFont typeface="+mj-lt"/>
              <a:buAutoNum type="arabicPeriod" startAt="6"/>
              <a:defRPr/>
            </a:pPr>
            <a:r>
              <a:rPr lang="pt-BR" dirty="0"/>
              <a:t>Qual a segurança esperada para o trafego de dados? Toda comunicação entre o servidor e o </a:t>
            </a:r>
            <a:r>
              <a:rPr lang="pt-BR" i="1" dirty="0"/>
              <a:t>browser</a:t>
            </a:r>
            <a:r>
              <a:rPr lang="pt-BR" dirty="0"/>
              <a:t> tem que ser criptografada usando SSL? Será adquirido o certificado SSL? Ou a aplicação não tem dados </a:t>
            </a:r>
            <a:r>
              <a:rPr lang="pt-BR" dirty="0" smtClean="0"/>
              <a:t>críticos </a:t>
            </a:r>
            <a:r>
              <a:rPr lang="pt-BR" dirty="0"/>
              <a:t>e confidenciais / vai ser executada em uma rede segura</a:t>
            </a:r>
            <a:r>
              <a:rPr lang="pt-BR" dirty="0" smtClean="0"/>
              <a:t>?</a:t>
            </a:r>
          </a:p>
          <a:p>
            <a:pPr marL="514350" indent="-514350">
              <a:buFont typeface="+mj-lt"/>
              <a:buAutoNum type="arabicPeriod" startAt="6"/>
              <a:defRPr/>
            </a:pPr>
            <a:endParaRPr lang="pt-BR" dirty="0" smtClean="0"/>
          </a:p>
          <a:p>
            <a:pPr marL="514350" indent="-514350">
              <a:buFont typeface="+mj-lt"/>
              <a:buAutoNum type="arabicPeriod" startAt="6"/>
              <a:defRPr/>
            </a:pPr>
            <a:r>
              <a:rPr lang="pt-BR" dirty="0"/>
              <a:t>Qual a disponibilidade a aplicação deve ter? O tempo médio entre falhas, tempo máximo para acertar os problemas?</a:t>
            </a:r>
          </a:p>
        </p:txBody>
      </p:sp>
      <p:sp>
        <p:nvSpPr>
          <p:cNvPr id="31747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9E2D358E-CDA9-4B05-8F48-D25E0D9B06F6}" type="slidenum">
              <a:rPr lang="pt-BR" smtClean="0">
                <a:latin typeface="Arial Black" pitchFamily="34" charset="0"/>
              </a:rPr>
              <a:pPr/>
              <a:t>3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5608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pt-BR" dirty="0" smtClean="0"/>
              <a:t>Faça o levantamento dos Requisitos Funcionais e Não-Funcionais do sistema abaixo:</a:t>
            </a:r>
          </a:p>
          <a:p>
            <a:pPr>
              <a:defRPr/>
            </a:pP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pt-BR" dirty="0" smtClean="0"/>
              <a:t>Identificação do Sistema</a:t>
            </a:r>
          </a:p>
          <a:p>
            <a:pPr lvl="1">
              <a:defRPr/>
            </a:pPr>
            <a:r>
              <a:rPr lang="pt-BR" dirty="0" smtClean="0"/>
              <a:t>Projeto </a:t>
            </a:r>
            <a:r>
              <a:rPr lang="pt-BR" dirty="0"/>
              <a:t>de um </a:t>
            </a:r>
            <a:r>
              <a:rPr lang="pt-BR" dirty="0" smtClean="0"/>
              <a:t>sistema </a:t>
            </a:r>
            <a:r>
              <a:rPr lang="pt-BR" i="1" dirty="0"/>
              <a:t>e-commerce</a:t>
            </a:r>
            <a:r>
              <a:rPr lang="pt-BR" dirty="0"/>
              <a:t> para </a:t>
            </a:r>
            <a:r>
              <a:rPr lang="pt-BR" dirty="0" smtClean="0"/>
              <a:t>a locação </a:t>
            </a:r>
            <a:r>
              <a:rPr lang="pt-BR" dirty="0"/>
              <a:t>de v</a:t>
            </a:r>
            <a:r>
              <a:rPr lang="pt-BR" dirty="0" smtClean="0"/>
              <a:t>eículos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pt-BR" dirty="0" smtClean="0"/>
              <a:t>Visão Geral do Sistema</a:t>
            </a:r>
          </a:p>
          <a:p>
            <a:pPr lvl="1">
              <a:defRPr/>
            </a:pPr>
            <a:r>
              <a:rPr lang="pt-BR" dirty="0" smtClean="0"/>
              <a:t>O </a:t>
            </a:r>
            <a:r>
              <a:rPr lang="pt-BR" dirty="0"/>
              <a:t>sistema para locação de veículos consiste basicamente do gerenciamento das locações de veículos </a:t>
            </a:r>
            <a:r>
              <a:rPr lang="pt-BR" dirty="0" smtClean="0"/>
              <a:t>de </a:t>
            </a:r>
            <a:r>
              <a:rPr lang="pt-BR" dirty="0"/>
              <a:t>uma determinada empresa, controlando desde a reserva até o retorno do automóvel. Neste gerenciamento, </a:t>
            </a:r>
            <a:r>
              <a:rPr lang="pt-BR" dirty="0" smtClean="0"/>
              <a:t>considerar-se-á </a:t>
            </a:r>
            <a:r>
              <a:rPr lang="pt-BR" dirty="0"/>
              <a:t>os diversos tipos  de veículos (modelo, fabricante),  bem como seus opcionais. O sistema </a:t>
            </a:r>
            <a:r>
              <a:rPr lang="pt-BR" dirty="0" smtClean="0"/>
              <a:t>deverá </a:t>
            </a:r>
            <a:r>
              <a:rPr lang="pt-BR" dirty="0"/>
              <a:t>ainda emitir diversos tipos  de relatórios e consultas, possibilitando um melhor gerenciamento das </a:t>
            </a:r>
            <a:r>
              <a:rPr lang="pt-BR" dirty="0" smtClean="0"/>
              <a:t>locações </a:t>
            </a:r>
            <a:r>
              <a:rPr lang="pt-BR" dirty="0"/>
              <a:t>oferecidas. </a:t>
            </a:r>
          </a:p>
        </p:txBody>
      </p:sp>
      <p:sp>
        <p:nvSpPr>
          <p:cNvPr id="34819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00ED3EF5-E01B-4484-9842-FFAC9E5427E1}" type="slidenum">
              <a:rPr lang="pt-BR" smtClean="0">
                <a:latin typeface="Arial Black" pitchFamily="34" charset="0"/>
              </a:rPr>
              <a:pPr/>
              <a:t>4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96752"/>
            <a:ext cx="8424936" cy="4472136"/>
          </a:xfrm>
        </p:spPr>
        <p:txBody>
          <a:bodyPr/>
          <a:lstStyle/>
          <a:p>
            <a:pPr marL="342900" lvl="1" indent="-342900">
              <a:buClr>
                <a:schemeClr val="bg2"/>
              </a:buClr>
              <a:buSzPct val="75000"/>
            </a:pPr>
            <a:endParaRPr lang="pt-BR" sz="18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44C6B4-B551-4869-B6E8-7AAEAF2C2BCD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79512" y="2151728"/>
            <a:ext cx="86409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pt-PT" sz="1600" dirty="0"/>
              <a:t>Ex:</a:t>
            </a:r>
          </a:p>
          <a:p>
            <a:pPr marL="0" indent="0">
              <a:buNone/>
              <a:defRPr/>
            </a:pPr>
            <a:r>
              <a:rPr lang="pt-PT" u="sng" dirty="0"/>
              <a:t>Inclusão e alteração de clientes</a:t>
            </a:r>
            <a:r>
              <a:rPr lang="pt-PT" dirty="0"/>
              <a:t>: O sistema deve permitir a  inclusão e alteração de clientes, contendo os seguintes atributos: código do cliente, nome completo, data de nascimento, endereço, cidade onde mora, estado, país, telefone, e-mail, RG, CPF, passaporte, numero e  tipo da carteira nacional de habilitação, observação. </a:t>
            </a:r>
          </a:p>
        </p:txBody>
      </p:sp>
    </p:spTree>
    <p:extLst>
      <p:ext uri="{BB962C8B-B14F-4D97-AF65-F5344CB8AC3E}">
        <p14:creationId xmlns:p14="http://schemas.microsoft.com/office/powerpoint/2010/main" val="1795423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62C4A194-FA1C-40CD-BD9C-A6F46CA6D227}" type="slidenum">
              <a:rPr lang="pt-BR" smtClean="0">
                <a:latin typeface="Arial Black" pitchFamily="34" charset="0"/>
              </a:rPr>
              <a:pPr/>
              <a:t>6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  para leitura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9138"/>
            <a:ext cx="8229600" cy="3878262"/>
          </a:xfrm>
        </p:spPr>
        <p:txBody>
          <a:bodyPr>
            <a:normAutofit fontScale="85000" lnSpcReduction="10000"/>
          </a:bodyPr>
          <a:lstStyle/>
          <a:p>
            <a:r>
              <a:rPr lang="pt-PT" dirty="0"/>
              <a:t>PRESSMAN, R. S. Engenharia de software. 7. ed. Porto Alegre: McGraw-Hill, 2011.</a:t>
            </a:r>
            <a:br>
              <a:rPr lang="pt-PT" dirty="0"/>
            </a:br>
            <a:r>
              <a:rPr lang="pt-PT" dirty="0"/>
              <a:t>Capítulo 5 </a:t>
            </a:r>
            <a:endParaRPr lang="pt-PT" dirty="0" smtClean="0"/>
          </a:p>
          <a:p>
            <a:endParaRPr lang="pt-BR" dirty="0" smtClean="0"/>
          </a:p>
          <a:p>
            <a:r>
              <a:rPr lang="pt-BR" dirty="0" smtClean="0"/>
              <a:t>SOMMERVILLE, Ian. </a:t>
            </a:r>
            <a:r>
              <a:rPr lang="pt-BR" b="1" dirty="0" smtClean="0"/>
              <a:t>Engenharia de Software</a:t>
            </a:r>
            <a:r>
              <a:rPr lang="pt-BR" dirty="0" smtClean="0"/>
              <a:t>, 8 ed. São Paulo: Pearson </a:t>
            </a:r>
            <a:r>
              <a:rPr lang="pt-BR" dirty="0" err="1" smtClean="0"/>
              <a:t>Addison</a:t>
            </a:r>
            <a:r>
              <a:rPr lang="pt-BR" dirty="0" smtClean="0"/>
              <a:t>-Wesley, 2007. </a:t>
            </a:r>
          </a:p>
          <a:p>
            <a:pPr lvl="1"/>
            <a:r>
              <a:rPr lang="pt-BR" dirty="0" smtClean="0"/>
              <a:t>Capítulo 6 - Requisitos de Software.</a:t>
            </a:r>
          </a:p>
          <a:p>
            <a:pPr lvl="1"/>
            <a:r>
              <a:rPr lang="pt-BR" dirty="0" smtClean="0"/>
              <a:t>Capítulo 7 – Processos de Engenharia de Requisitos</a:t>
            </a:r>
          </a:p>
        </p:txBody>
      </p:sp>
    </p:spTree>
    <p:extLst>
      <p:ext uri="{BB962C8B-B14F-4D97-AF65-F5344CB8AC3E}">
        <p14:creationId xmlns:p14="http://schemas.microsoft.com/office/powerpoint/2010/main" val="631533535"/>
      </p:ext>
    </p:extLst>
  </p:cSld>
  <p:clrMapOvr>
    <a:masterClrMapping/>
  </p:clrMapOvr>
</p:sld>
</file>

<file path=ppt/theme/theme1.xml><?xml version="1.0" encoding="utf-8"?>
<a:theme xmlns:a="http://schemas.openxmlformats.org/drawingml/2006/main" name="Aula 04 - Análise de Requisitos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04 - Análise de Requisitos</Template>
  <TotalTime>76</TotalTime>
  <Words>489</Words>
  <Application>Microsoft Office PowerPoint</Application>
  <PresentationFormat>Apresentação na tela (4:3)</PresentationFormat>
  <Paragraphs>45</Paragraphs>
  <Slides>6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  <vt:variant>
        <vt:lpstr>Apresentações personalizadas</vt:lpstr>
      </vt:variant>
      <vt:variant>
        <vt:i4>1</vt:i4>
      </vt:variant>
    </vt:vector>
  </HeadingPairs>
  <TitlesOfParts>
    <vt:vector size="8" baseType="lpstr">
      <vt:lpstr>Aula 04 - Análise de Requisitos</vt:lpstr>
      <vt:lpstr>Análise e Especificação de Sistemas</vt:lpstr>
      <vt:lpstr>Questionário básico para encontrar requisitos não-funcionais</vt:lpstr>
      <vt:lpstr>Questionário básico para encontrar requisitos não-funcionais</vt:lpstr>
      <vt:lpstr>Exercício</vt:lpstr>
      <vt:lpstr>Apresentação do PowerPoint</vt:lpstr>
      <vt:lpstr>Referência  para leitura</vt:lpstr>
      <vt:lpstr>Apresentação personalizada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Especificação de Sistemas</dc:title>
  <dc:creator>Sidnei Gonçalves Alves</dc:creator>
  <cp:lastModifiedBy>Sidnei Gonçalves Alves</cp:lastModifiedBy>
  <cp:revision>17</cp:revision>
  <cp:lastPrinted>2011-08-11T19:12:40Z</cp:lastPrinted>
  <dcterms:created xsi:type="dcterms:W3CDTF">2013-07-31T22:15:49Z</dcterms:created>
  <dcterms:modified xsi:type="dcterms:W3CDTF">2013-08-03T15:18:24Z</dcterms:modified>
</cp:coreProperties>
</file>