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57" r:id="rId3"/>
    <p:sldId id="341" r:id="rId4"/>
    <p:sldId id="330" r:id="rId5"/>
    <p:sldId id="332" r:id="rId6"/>
    <p:sldId id="33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F3A-2688-4080-A248-B796CBB6A8F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75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8CD8C-8EFB-482F-803E-40EF9272990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C9746-D6B8-4A67-957B-038AF53BA10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B3F64-25E6-44DD-BD09-D58E8A842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0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73710-B80C-475E-9A9B-D071411B59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69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76EF-ED11-48D4-8387-4133220B56F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F3B92-C193-4808-A9D9-792596B9180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4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4328-5D5E-4649-BABA-51DF6610410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9DAC1-7041-4164-BF52-3CBE9C796DE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8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28075-62DB-436C-85BD-70E7257D4E9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6868D-ED27-4FCD-8B14-FA34070A3D8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8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A7679B3E-3951-46DA-B31F-80DC4FA8D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e Especificação de Sistemas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 completos e consistentes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pt-BR" sz="2500" smtClean="0"/>
              <a:t>Em princípio, requisitos devem ser ambos, completos e consistentes.</a:t>
            </a:r>
          </a:p>
          <a:p>
            <a:pPr eaLnBrk="1" hangingPunct="1"/>
            <a:r>
              <a:rPr lang="pt-BR" sz="2500" smtClean="0"/>
              <a:t>Completeza</a:t>
            </a:r>
          </a:p>
          <a:p>
            <a:pPr lvl="1" eaLnBrk="1" hangingPunct="1"/>
            <a:r>
              <a:rPr lang="pt-BR" sz="2400" smtClean="0"/>
              <a:t>Eles devem incluir descrições de todos os recursos requeridos.</a:t>
            </a:r>
          </a:p>
          <a:p>
            <a:pPr eaLnBrk="1" hangingPunct="1"/>
            <a:r>
              <a:rPr lang="pt-BR" sz="2500" smtClean="0"/>
              <a:t>Consistência</a:t>
            </a:r>
          </a:p>
          <a:p>
            <a:pPr lvl="1" eaLnBrk="1" hangingPunct="1"/>
            <a:r>
              <a:rPr lang="pt-BR" sz="2400" smtClean="0"/>
              <a:t>Não deve haver conflitos ou contradições nas descrições dos recursos de sistema.</a:t>
            </a:r>
          </a:p>
          <a:p>
            <a:pPr eaLnBrk="1" hangingPunct="1"/>
            <a:r>
              <a:rPr lang="pt-BR" sz="2500" smtClean="0"/>
              <a:t>Na prática, é impossível produzir um documento de requisitos completo e consistente.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9C08A7-218C-4C7F-98CD-5BD52D8DA763}" type="slidenum">
              <a:rPr lang="pt-BR" smtClean="0">
                <a:latin typeface="Arial Black" pitchFamily="34" charset="0"/>
              </a:rPr>
              <a:pPr eaLnBrk="1" hangingPunct="1"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Definem propriedades e restrições de sistema, por exemplo, confiabilidade, tempo de resposta e requisitos de armazenamento. 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cs typeface="Times New Roman" pitchFamily="18" charset="0"/>
              </a:rPr>
              <a:t>Podem ainda estar relacionados a portabilidade, de SO, de BD, etc.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Requisitos de processo (organizacional) podem também ser especificados impondo uma ferramenta CASE particular, linguagem de programação ou método de desenvolvimento.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Requisitos não funcionais podem ser mais críticos do que os requisitos funcionais. Se estes não forem atendidos, o sistema pode ser inútil.</a:t>
            </a:r>
            <a:endParaRPr lang="pt-BR" dirty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9A2960-9F77-470E-A3A7-35AC8F01A23A}" type="slidenum">
              <a:rPr lang="pt-BR" smtClean="0">
                <a:latin typeface="Arial Black" pitchFamily="34" charset="0"/>
              </a:rPr>
              <a:pPr eaLnBrk="1" hangingPunct="1"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Classificações de Requisitos Não-Funcionais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de Produto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Requisitos que especificam que o produto entregue deve se comportar de uma maneira particular, por exemplo, velocidade de execução, confiabilidade, etc.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Organizacionais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Requisitos que são uma consequência de políticas e procedimentos da organização, por exemplo, padrões de processo usados, requisitos de implementação, etc.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Externos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Requisitos que surgem a partir de fatores externos ao sistema e seu processo de desenvolvimento, por exemplo, requisitos de interoperabilidade, requisitos legais, etc.</a:t>
            </a:r>
          </a:p>
          <a:p>
            <a:pPr eaLnBrk="1" hangingPunct="1"/>
            <a:endParaRPr 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E2F2CA-FE41-489C-8283-EA04F85236A4}" type="slidenum">
              <a:rPr lang="pt-BR" smtClean="0">
                <a:latin typeface="Arial Black" pitchFamily="34" charset="0"/>
              </a:rPr>
              <a:pPr eaLnBrk="1" hangingPunct="1"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requisitos Não-Funcionais</a:t>
            </a:r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75507B-C438-4ACE-83BC-8370509B12BD}" type="slidenum">
              <a:rPr lang="pt-BR" smtClean="0">
                <a:latin typeface="Arial Black" pitchFamily="34" charset="0"/>
              </a:rPr>
              <a:pPr eaLnBrk="1" hangingPunct="1"/>
              <a:t>13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6388" name="Picture 3" descr="fig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73238"/>
            <a:ext cx="8208963" cy="4676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Requisito de Produto</a:t>
            </a:r>
          </a:p>
          <a:p>
            <a:pPr lvl="1" eaLnBrk="1" hangingPunct="1">
              <a:defRPr/>
            </a:pPr>
            <a:r>
              <a:rPr lang="pt-BR" dirty="0" smtClean="0"/>
              <a:t>A interface de usuário para o sistema deve ser implementada como simples HTML, sem </a:t>
            </a:r>
            <a:r>
              <a:rPr lang="pt-BR" i="1" dirty="0" smtClean="0"/>
              <a:t>frames</a:t>
            </a:r>
            <a:r>
              <a:rPr lang="pt-BR" dirty="0" smtClean="0"/>
              <a:t> ou </a:t>
            </a:r>
            <a:r>
              <a:rPr lang="pt-BR" i="1" dirty="0" err="1" smtClean="0"/>
              <a:t>applets</a:t>
            </a:r>
            <a:r>
              <a:rPr lang="pt-BR" dirty="0" smtClean="0"/>
              <a:t> Java.</a:t>
            </a:r>
          </a:p>
          <a:p>
            <a:pPr lvl="1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Requisito Organizacional</a:t>
            </a:r>
          </a:p>
          <a:p>
            <a:pPr lvl="1" eaLnBrk="1" hangingPunct="1">
              <a:defRPr/>
            </a:pPr>
            <a:r>
              <a:rPr lang="pt-BR" dirty="0" smtClean="0"/>
              <a:t>O processo de desenvolvimento do sistema e os documentos a serem entregues devem estar em conformidade com o processo e produtos definidos em XYZCo-2007.</a:t>
            </a:r>
          </a:p>
          <a:p>
            <a:pPr lvl="1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Requisito Externo</a:t>
            </a:r>
          </a:p>
          <a:p>
            <a:pPr lvl="1" eaLnBrk="1" hangingPunct="1">
              <a:defRPr/>
            </a:pPr>
            <a:r>
              <a:rPr lang="pt-BR" dirty="0" smtClean="0"/>
              <a:t>O sistema não deve revelar quaisquer informações pessoais sobre os usuários do sistema à usuários que não sejam administradores, com exceção do nome e número de referência do usuário.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2DACA3-FC81-4FFC-BA04-06A05C2233B1}" type="slidenum">
              <a:rPr lang="pt-BR" smtClean="0">
                <a:latin typeface="Arial Black" pitchFamily="34" charset="0"/>
              </a:rPr>
              <a:pPr eaLnBrk="1" hangingPunct="1"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520EB7-403E-4DDB-B9A3-4146BC49D9AC}" type="slidenum">
              <a:rPr lang="pt-BR" smtClean="0">
                <a:latin typeface="Arial Black" pitchFamily="34" charset="0"/>
              </a:rPr>
              <a:pPr eaLnBrk="1" hangingPunct="1"/>
              <a:t>15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Referência  para leitura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38782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pt-PT" dirty="0"/>
              <a:t>PRESSMAN, R. S. Engenharia de software. 7. ed. Porto Alegre: McGraw-Hill, 2011.</a:t>
            </a:r>
            <a:br>
              <a:rPr lang="pt-PT" dirty="0"/>
            </a:br>
            <a:r>
              <a:rPr lang="pt-PT" dirty="0"/>
              <a:t>Capítulo 5 </a:t>
            </a:r>
            <a:endParaRPr lang="pt-PT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SOMMERVILLE, Ian. </a:t>
            </a:r>
            <a:r>
              <a:rPr lang="pt-BR" b="1" dirty="0" smtClean="0"/>
              <a:t>Engenharia de Software</a:t>
            </a:r>
            <a:r>
              <a:rPr lang="pt-BR" dirty="0" smtClean="0"/>
              <a:t>, 8 ed. São 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-Wesley, 2007. </a:t>
            </a:r>
          </a:p>
          <a:p>
            <a:pPr lvl="1" eaLnBrk="1" hangingPunct="1">
              <a:defRPr/>
            </a:pPr>
            <a:r>
              <a:rPr lang="pt-BR" dirty="0" smtClean="0"/>
              <a:t>Capítulo 6 - Requisitos de Software.</a:t>
            </a:r>
          </a:p>
          <a:p>
            <a:pPr lvl="1" eaLnBrk="1" hangingPunct="1">
              <a:defRPr/>
            </a:pPr>
            <a:r>
              <a:rPr lang="pt-BR" dirty="0" smtClean="0"/>
              <a:t>Capítulo 7 – Processos de Engenharia de Requisitos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Roteiro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pt-BR" smtClean="0"/>
              <a:t>Exercício</a:t>
            </a:r>
          </a:p>
          <a:p>
            <a:pPr eaLnBrk="1" hangingPunct="1"/>
            <a:r>
              <a:rPr lang="pt-BR" smtClean="0"/>
              <a:t>Resolução do Exercício</a:t>
            </a:r>
          </a:p>
          <a:p>
            <a:pPr eaLnBrk="1" hangingPunct="1"/>
            <a:r>
              <a:rPr lang="pt-BR" smtClean="0"/>
              <a:t>Classificação dos Requisitos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85A633-7A37-46BB-AC1F-10824355E30C}" type="slidenum">
              <a:rPr lang="pt-BR" smtClean="0">
                <a:latin typeface="Arial Black" pitchFamily="34" charset="0"/>
              </a:rPr>
              <a:pPr eaLnBrk="1" hangingPunct="1"/>
              <a:t>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4"/>
          <p:cNvSpPr>
            <a:spLocks noGrp="1"/>
          </p:cNvSpPr>
          <p:nvPr>
            <p:ph type="ctrTitle"/>
          </p:nvPr>
        </p:nvSpPr>
        <p:spPr>
          <a:xfrm>
            <a:off x="2339975" y="1828800"/>
            <a:ext cx="6696075" cy="2209800"/>
          </a:xfrm>
        </p:spPr>
        <p:txBody>
          <a:bodyPr/>
          <a:lstStyle/>
          <a:p>
            <a:pPr eaLnBrk="1" hangingPunct="1"/>
            <a:r>
              <a:rPr lang="pt-BR" smtClean="0"/>
              <a:t>Análise de Requisitos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57A1E2-8682-416D-A8B2-8E1BD504FA2D}" type="slidenum">
              <a:rPr lang="pt-BR" smtClean="0">
                <a:latin typeface="Arial Black" pitchFamily="34" charset="0"/>
              </a:rPr>
              <a:pPr eaLnBrk="1" hangingPunct="1"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smtClean="0"/>
              <a:t>Análise de Requisitos</a:t>
            </a: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23D6C3-7B94-42AD-9258-426D31D39354}" type="slidenum">
              <a:rPr lang="pt-BR" smtClean="0">
                <a:latin typeface="Arial Black" pitchFamily="34" charset="0"/>
              </a:rPr>
              <a:pPr eaLnBrk="1" hangingPunct="1"/>
              <a:t>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7172" name="Text Box 54"/>
          <p:cNvSpPr txBox="1">
            <a:spLocks noChangeArrowheads="1"/>
          </p:cNvSpPr>
          <p:nvPr/>
        </p:nvSpPr>
        <p:spPr bwMode="auto">
          <a:xfrm>
            <a:off x="971550" y="3568700"/>
            <a:ext cx="7129463" cy="1804988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5000"/>
              </a:lnSpc>
              <a:spcBef>
                <a:spcPct val="75000"/>
              </a:spcBef>
            </a:pPr>
            <a:r>
              <a:rPr lang="pt-BR" sz="2400" b="1">
                <a:solidFill>
                  <a:schemeClr val="bg2"/>
                </a:solidFill>
                <a:latin typeface="Tahoma" pitchFamily="34" charset="0"/>
              </a:rPr>
              <a:t>Processo de descobrir, analisar, documentar e  verificar serviços requeridos para um sistema e suas restrições operacionais.</a:t>
            </a:r>
            <a:endParaRPr lang="pt-BR" sz="240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7173" name="AutoShape 55"/>
          <p:cNvSpPr>
            <a:spLocks noChangeArrowheads="1"/>
          </p:cNvSpPr>
          <p:nvPr/>
        </p:nvSpPr>
        <p:spPr bwMode="auto">
          <a:xfrm>
            <a:off x="4067175" y="2055813"/>
            <a:ext cx="792163" cy="1223962"/>
          </a:xfrm>
          <a:prstGeom prst="downArrow">
            <a:avLst>
              <a:gd name="adj1" fmla="val 50000"/>
              <a:gd name="adj2" fmla="val 3862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Classificação dos Requisitos</a:t>
            </a:r>
          </a:p>
        </p:txBody>
      </p:sp>
      <p:sp>
        <p:nvSpPr>
          <p:cNvPr id="819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470AA3-A932-4330-8E74-30273D2262F3}" type="slidenum">
              <a:rPr lang="pt-BR" smtClean="0">
                <a:latin typeface="Arial Black" pitchFamily="34" charset="0"/>
              </a:rPr>
              <a:pPr eaLnBrk="1" hangingPunct="1"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requisitos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eaLnBrk="1" hangingPunct="1"/>
            <a:r>
              <a:rPr lang="pt-BR" sz="2800" smtClean="0"/>
              <a:t>Requisitos de usuário  </a:t>
            </a:r>
          </a:p>
          <a:p>
            <a:pPr lvl="1" eaLnBrk="1" hangingPunct="1"/>
            <a:r>
              <a:rPr lang="pt-BR" sz="2400" smtClean="0"/>
              <a:t>Declarações em linguagem natural mais diagramas de serviços que o sistema fornece e suas restrições operacionais</a:t>
            </a:r>
          </a:p>
          <a:p>
            <a:pPr lvl="1" eaLnBrk="1" hangingPunct="1"/>
            <a:r>
              <a:rPr lang="pt-BR" sz="2400" smtClean="0"/>
              <a:t>Escritos para os usuários</a:t>
            </a:r>
          </a:p>
          <a:p>
            <a:pPr eaLnBrk="1" hangingPunct="1"/>
            <a:r>
              <a:rPr lang="pt-BR" sz="2800" smtClean="0"/>
              <a:t>Requisitos de sistema </a:t>
            </a:r>
          </a:p>
          <a:p>
            <a:pPr lvl="1" eaLnBrk="1" hangingPunct="1"/>
            <a:r>
              <a:rPr lang="pt-BR" sz="2400" smtClean="0"/>
              <a:t>Estabelecem descrições detalhadas das funções, serviços e restrições operacionais do sistema.</a:t>
            </a:r>
          </a:p>
          <a:p>
            <a:pPr lvl="2" eaLnBrk="1" hangingPunct="1"/>
            <a:r>
              <a:rPr lang="pt-BR" sz="2000" smtClean="0"/>
              <a:t>Define o que deve ser implementado</a:t>
            </a:r>
          </a:p>
          <a:p>
            <a:pPr lvl="2" eaLnBrk="1" hangingPunct="1"/>
            <a:r>
              <a:rPr lang="pt-BR" sz="2000" smtClean="0"/>
              <a:t>Pode ser parte de um contrato entre o cliente e o desenvolvedor</a:t>
            </a:r>
          </a:p>
          <a:p>
            <a:pPr eaLnBrk="1" hangingPunct="1"/>
            <a:endParaRPr lang="pt-BR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929F34-18BF-40EA-B4AA-3235605D6F08}" type="slidenum">
              <a:rPr lang="pt-BR" smtClean="0">
                <a:latin typeface="Arial Black" pitchFamily="34" charset="0"/>
              </a:rPr>
              <a:pPr eaLnBrk="1" hangingPunct="1"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funcionais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Declarações de serviços que o sistema deve fornecer, como o sistema deve reagir a entradas específicas e como o sistema deve se comportar em determinadas situações.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não-funcionais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Restrições sobre serviços ou funções oferecidos pelo sistema tais como restrições de tempo, restrições sobre o processo de desenvolvimento, padrões, etc.</a:t>
            </a:r>
          </a:p>
          <a:p>
            <a:pPr eaLnBrk="1" hangingPunct="1">
              <a:lnSpc>
                <a:spcPct val="90000"/>
              </a:lnSpc>
            </a:pPr>
            <a:r>
              <a:rPr lang="pt-BR" sz="2500" smtClean="0"/>
              <a:t>Requisitos de domínio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100" smtClean="0"/>
              <a:t>Requisitos que vêm do domínio de aplicação do sistema e que refletem as características desse domínio.</a:t>
            </a: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F28C77-80B2-42FB-A83A-36341065315C}" type="slidenum">
              <a:rPr lang="pt-BR" smtClean="0">
                <a:latin typeface="Arial Black" pitchFamily="34" charset="0"/>
              </a:rPr>
              <a:pPr eaLnBrk="1" hangingPunct="1"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84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dirty="0" smtClean="0"/>
              <a:t>Descrevem a funcionalidade ou serviços de sistema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dirty="0" smtClean="0"/>
              <a:t>Dependem do tipo de software, dos usuários esperados e o tipo de sistema onde o software é usado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dirty="0" smtClean="0"/>
              <a:t>Requisitos funcionais de Usuário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Podem ser declarações de alto nível do que o sistema deve fazer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dirty="0" smtClean="0"/>
              <a:t>Requisitos </a:t>
            </a:r>
            <a:r>
              <a:rPr lang="pt-BR" dirty="0"/>
              <a:t>F</a:t>
            </a:r>
            <a:r>
              <a:rPr lang="pt-BR" dirty="0" smtClean="0"/>
              <a:t>uncionais de Sistema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Devem descrever os serviços de sistema em detalhe</a:t>
            </a: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507D7D-B8A7-40FB-A480-F076B981AEA4}" type="slidenum">
              <a:rPr lang="pt-BR" smtClean="0">
                <a:latin typeface="Arial Black" pitchFamily="34" charset="0"/>
              </a:rPr>
              <a:pPr eaLnBrk="1" hangingPunct="1"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4018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dirty="0" smtClean="0"/>
              <a:t>Requisitos Funcionais de Usuário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dirty="0" smtClean="0"/>
              <a:t>O usuário deve ser capaz de pesquisar em todo o conjunto inicial de banco de dados ou selecionar um subconjunto a partir dele.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pt-BR" dirty="0" smtClean="0"/>
          </a:p>
          <a:p>
            <a:pPr algn="just" eaLnBrk="1" hangingPunct="1">
              <a:defRPr/>
            </a:pPr>
            <a:r>
              <a:rPr lang="pt-BR" dirty="0" smtClean="0"/>
              <a:t>Requisitos Funcionais de Sistema</a:t>
            </a:r>
          </a:p>
          <a:p>
            <a:pPr lvl="1" algn="just" eaLnBrk="1" hangingPunct="1">
              <a:defRPr/>
            </a:pPr>
            <a:r>
              <a:rPr lang="pt-BR" dirty="0" smtClean="0"/>
              <a:t>Para todo pedido deve ser alocado um identificador único (ORDER_ID) no qual o usuário deve ser capaz de copiar para a área de armazenamento permanente da sua conta.</a:t>
            </a: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D2C4E8-93EF-44A2-BC61-5ED46AA7355E}" type="slidenum">
              <a:rPr lang="pt-BR" smtClean="0">
                <a:latin typeface="Arial Black" pitchFamily="34" charset="0"/>
              </a:rPr>
              <a:pPr eaLnBrk="1" hangingPunct="1"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la 06 - Análise de Requisito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06 - Análise de Requisitos</Template>
  <TotalTime>1</TotalTime>
  <Words>680</Words>
  <Application>Microsoft Office PowerPoint</Application>
  <PresentationFormat>Apresentação na tela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Calibri</vt:lpstr>
      <vt:lpstr>Arial Black</vt:lpstr>
      <vt:lpstr>Times New Roman</vt:lpstr>
      <vt:lpstr>Tahoma</vt:lpstr>
      <vt:lpstr>Aula 06 - Análise de Requisitos</vt:lpstr>
      <vt:lpstr>Análise e Especificação de Sistemas</vt:lpstr>
      <vt:lpstr>Roteiro</vt:lpstr>
      <vt:lpstr>Análise de Requisitos</vt:lpstr>
      <vt:lpstr>Análise de Requisitos</vt:lpstr>
      <vt:lpstr>Classificação dos Requisitos</vt:lpstr>
      <vt:lpstr>Tipos de requisitos</vt:lpstr>
      <vt:lpstr>Requisitos</vt:lpstr>
      <vt:lpstr>Requisitos Funcionais</vt:lpstr>
      <vt:lpstr>Exemplos de Requisitos Funcionais</vt:lpstr>
      <vt:lpstr>Requisitos completos e consistentes</vt:lpstr>
      <vt:lpstr>Requisitos Não-Funcionais</vt:lpstr>
      <vt:lpstr>Classificações de Requisitos Não-Funcionais</vt:lpstr>
      <vt:lpstr>Tipos de requisitos Não-Funcionais</vt:lpstr>
      <vt:lpstr>Exemplos de Requisitos Não-Funcionais</vt:lpstr>
      <vt:lpstr>Referência  para leitura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1</cp:revision>
  <dcterms:created xsi:type="dcterms:W3CDTF">2013-08-03T18:13:07Z</dcterms:created>
  <dcterms:modified xsi:type="dcterms:W3CDTF">2013-08-03T18:14:23Z</dcterms:modified>
</cp:coreProperties>
</file>