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sldIdLst>
    <p:sldId id="256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3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003425" y="4267200"/>
            <a:ext cx="6988175" cy="2186136"/>
          </a:xfrm>
        </p:spPr>
        <p:txBody>
          <a:bodyPr/>
          <a:lstStyle>
            <a:lvl1pPr marL="0" indent="0">
              <a:buFont typeface="Wingdings" pitchFamily="8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22483-57D2-4ADF-A8B5-D06702C117B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201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E87E0-715B-418F-A457-1902BA11DF8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35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F8D97-63F4-4DC5-BAEF-6E724076003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13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08512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Ø"/>
              <a:defRPr/>
            </a:lvl1pPr>
            <a:lvl2pPr marL="742950" indent="-285750">
              <a:buFont typeface="Wingdings" pitchFamily="2" charset="2"/>
              <a:buChar char="Ø"/>
              <a:defRPr/>
            </a:lvl2pPr>
            <a:lvl3pPr marL="1143000" indent="-228600">
              <a:buFont typeface="Wingdings" pitchFamily="2" charset="2"/>
              <a:buChar char="Ø"/>
              <a:defRPr/>
            </a:lvl3pPr>
            <a:lvl4pPr marL="1600200" indent="-228600">
              <a:buFont typeface="Wingdings" pitchFamily="2" charset="2"/>
              <a:buChar char="Ø"/>
              <a:defRPr/>
            </a:lvl4pPr>
            <a:lvl5pPr marL="2057400" indent="-228600">
              <a:buFont typeface="Wingdings" pitchFamily="2" charset="2"/>
              <a:buChar char="Ø"/>
              <a:defRPr/>
            </a:lvl5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CD34C-D032-4EF9-AA3A-613192B1448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8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E8092-0396-4591-A224-BA9477A70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49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2D444-A49F-44DD-940C-8C2A4377043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41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04D13-A326-472D-A54E-7A0393ED8EC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52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54386-8FB9-43D6-AF42-E462A91F637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8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735DD-461A-4537-A9E2-F72816B7C1E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7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2A6C4-2BD3-4420-B35A-279E1A04E9B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54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3D9CE-6822-4988-80A9-54D15675112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63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cs typeface="Arial" charset="0"/>
              </a:defRPr>
            </a:lvl1pPr>
          </a:lstStyle>
          <a:p>
            <a:pPr>
              <a:defRPr/>
            </a:pPr>
            <a:fld id="{630B81E3-3FB2-43BD-B2D1-5AA4F5E3EB0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Análise e Especificação de Sistemas</a:t>
            </a:r>
          </a:p>
        </p:txBody>
      </p:sp>
      <p:sp>
        <p:nvSpPr>
          <p:cNvPr id="4099" name="Subtítulo 2"/>
          <p:cNvSpPr>
            <a:spLocks noGrp="1"/>
          </p:cNvSpPr>
          <p:nvPr>
            <p:ph type="subTitle" idx="1"/>
          </p:nvPr>
        </p:nvSpPr>
        <p:spPr>
          <a:xfrm>
            <a:off x="2003425" y="4267200"/>
            <a:ext cx="6988175" cy="2185988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pt-BR" i="1" smtClean="0"/>
              <a:t>Prof. Sidnei Gonçalves Alves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pt-BR" smtClean="0"/>
              <a:t>Tecnologia em Análise e Desenvolvimento de Sistemas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pt-BR" smtClean="0"/>
              <a:t>Faculdade Integrado de Campo Mourão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Segurança – Exemplos dos Princípios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9138"/>
            <a:ext cx="8229600" cy="360045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pt-BR" b="1" dirty="0"/>
              <a:t>Tempo de acesso</a:t>
            </a:r>
            <a:r>
              <a:rPr lang="pt-BR" dirty="0"/>
              <a:t> – busca limitar o tempo de acesso ao sistema a fim de reduzir qualquer tipo de </a:t>
            </a:r>
            <a:r>
              <a:rPr lang="pt-BR" dirty="0" smtClean="0"/>
              <a:t>ameaça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pt-BR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pt-BR" b="1" dirty="0"/>
              <a:t>Auditoria de segurança </a:t>
            </a:r>
            <a:r>
              <a:rPr lang="pt-BR" dirty="0"/>
              <a:t>– objetiva habilitar pessoal autorizado a monitorar o sistema e, seletivamente, rastrear eventos </a:t>
            </a:r>
            <a:r>
              <a:rPr lang="pt-BR" dirty="0" smtClean="0"/>
              <a:t>importantes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pt-BR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pt-BR" b="1" dirty="0"/>
              <a:t>Alarme </a:t>
            </a:r>
            <a:r>
              <a:rPr lang="pt-BR" dirty="0"/>
              <a:t>– esta operação visa prevenir </a:t>
            </a:r>
            <a:r>
              <a:rPr lang="pt-BR" dirty="0" smtClean="0"/>
              <a:t>acessos suspeitos </a:t>
            </a:r>
            <a:r>
              <a:rPr lang="pt-BR" dirty="0"/>
              <a:t>às informações </a:t>
            </a:r>
            <a:r>
              <a:rPr lang="pt-BR" dirty="0" smtClean="0"/>
              <a:t>essenciais </a:t>
            </a:r>
            <a:r>
              <a:rPr lang="pt-BR" dirty="0"/>
              <a:t>ou dados do </a:t>
            </a:r>
            <a:r>
              <a:rPr lang="pt-BR" dirty="0" smtClean="0"/>
              <a:t>sistema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Os acessos são notificados </a:t>
            </a:r>
            <a:r>
              <a:rPr lang="pt-BR" dirty="0"/>
              <a:t>à supervisão de segurança do sistema </a:t>
            </a:r>
            <a:r>
              <a:rPr lang="pt-BR" dirty="0" smtClean="0"/>
              <a:t>e/ou demais autoridades</a:t>
            </a:r>
            <a:endParaRPr lang="pt-BR" dirty="0"/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EA306C2-6CD5-4DF5-8EF1-1F289A8430D2}" type="slidenum">
              <a:rPr lang="pt-BR" smtClean="0">
                <a:latin typeface="Arial Black" pitchFamily="34" charset="0"/>
              </a:rPr>
              <a:pPr eaLnBrk="1" hangingPunct="1"/>
              <a:t>10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Segurança - Relacionamentos </a:t>
            </a:r>
          </a:p>
        </p:txBody>
      </p:sp>
      <p:sp>
        <p:nvSpPr>
          <p:cNvPr id="1433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D99B18-0C35-4F66-AD77-57BFF37B7DDA}" type="slidenum">
              <a:rPr lang="pt-BR" smtClean="0">
                <a:latin typeface="Arial Black" pitchFamily="34" charset="0"/>
              </a:rPr>
              <a:pPr eaLnBrk="1" hangingPunct="1"/>
              <a:t>11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14340" name="Picture 4" descr="imag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205038"/>
            <a:ext cx="8329613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Portabilidade</a:t>
            </a:r>
          </a:p>
        </p:txBody>
      </p:sp>
      <p:sp>
        <p:nvSpPr>
          <p:cNvPr id="512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5DCCA35-CBA1-403C-B3A6-858706EC6338}" type="slidenum">
              <a:rPr lang="pt-BR" smtClean="0">
                <a:latin typeface="Arial Black" pitchFamily="34" charset="0"/>
              </a:rPr>
              <a:pPr eaLnBrk="1" hangingPunct="1"/>
              <a:t>2</a:t>
            </a:fld>
            <a:endParaRPr lang="pt-BR" smtClean="0">
              <a:latin typeface="Arial Black" pitchFamily="34" charset="0"/>
            </a:endParaRPr>
          </a:p>
        </p:txBody>
      </p:sp>
      <p:pic>
        <p:nvPicPr>
          <p:cNvPr id="5124" name="Picture 4" descr="imag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89138"/>
            <a:ext cx="6840537" cy="33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47529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pt-BR" dirty="0"/>
              <a:t>Uma característica das engenharias é fazer uso de projetos existentes a fim de reutilizar componentes já </a:t>
            </a:r>
            <a:r>
              <a:rPr lang="pt-BR" dirty="0" smtClean="0"/>
              <a:t>desenvolvidos</a:t>
            </a:r>
          </a:p>
          <a:p>
            <a:pPr lvl="1" eaLnBrk="1" hangingPunct="1">
              <a:defRPr/>
            </a:pPr>
            <a:r>
              <a:rPr lang="pt-BR" dirty="0" smtClean="0"/>
              <a:t>Minimizar </a:t>
            </a:r>
            <a:r>
              <a:rPr lang="pt-BR" dirty="0"/>
              <a:t>o esforço em novos </a:t>
            </a:r>
            <a:r>
              <a:rPr lang="pt-BR" dirty="0" smtClean="0"/>
              <a:t>projetos</a:t>
            </a:r>
          </a:p>
          <a:p>
            <a:pPr lvl="4" eaLnBrk="1" hangingPunct="1">
              <a:defRPr/>
            </a:pPr>
            <a:endParaRPr lang="pt-BR" dirty="0" smtClean="0"/>
          </a:p>
          <a:p>
            <a:pPr lvl="1" eaLnBrk="1" hangingPunct="1">
              <a:defRPr/>
            </a:pPr>
            <a:r>
              <a:rPr lang="pt-BR" dirty="0" smtClean="0"/>
              <a:t>Na </a:t>
            </a:r>
            <a:r>
              <a:rPr lang="pt-BR" dirty="0"/>
              <a:t>indústria de automóveis, por exemplo, um motor é geralmente reutilizado de um modelo de carro para </a:t>
            </a:r>
            <a:r>
              <a:rPr lang="pt-BR" dirty="0" smtClean="0"/>
              <a:t>outro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pt-BR" dirty="0"/>
              <a:t>Em engenharia de </a:t>
            </a:r>
            <a:r>
              <a:rPr lang="pt-BR" dirty="0" smtClean="0"/>
              <a:t>software:</a:t>
            </a:r>
          </a:p>
          <a:p>
            <a:pPr lvl="1" eaLnBrk="1" hangingPunct="1">
              <a:defRPr/>
            </a:pPr>
            <a:r>
              <a:rPr lang="pt-BR" dirty="0" smtClean="0"/>
              <a:t>Na </a:t>
            </a:r>
            <a:r>
              <a:rPr lang="pt-BR" dirty="0"/>
              <a:t>medida que aumenta a pressão para reduzir custos </a:t>
            </a:r>
            <a:r>
              <a:rPr lang="pt-BR" dirty="0" smtClean="0"/>
              <a:t>de </a:t>
            </a:r>
            <a:r>
              <a:rPr lang="pt-BR" dirty="0"/>
              <a:t>sistemas de </a:t>
            </a:r>
            <a:r>
              <a:rPr lang="pt-BR" dirty="0" smtClean="0"/>
              <a:t>software e a </a:t>
            </a:r>
            <a:r>
              <a:rPr lang="pt-BR" dirty="0"/>
              <a:t>obtenção de sistemas com </a:t>
            </a:r>
            <a:r>
              <a:rPr lang="pt-BR" dirty="0" smtClean="0"/>
              <a:t>qualidade</a:t>
            </a:r>
          </a:p>
          <a:p>
            <a:pPr lvl="1" eaLnBrk="1" hangingPunct="1">
              <a:defRPr/>
            </a:pPr>
            <a:r>
              <a:rPr lang="pt-BR" dirty="0" smtClean="0"/>
              <a:t>Torna-se </a:t>
            </a:r>
            <a:r>
              <a:rPr lang="pt-BR" dirty="0"/>
              <a:t>necessário considerar a reusabilidade </a:t>
            </a:r>
            <a:r>
              <a:rPr lang="pt-BR" dirty="0" smtClean="0"/>
              <a:t>como tipo de </a:t>
            </a:r>
            <a:r>
              <a:rPr lang="pt-BR" dirty="0"/>
              <a:t>requisito não funcional no desenvolvimento de novos sistemas</a:t>
            </a:r>
          </a:p>
        </p:txBody>
      </p:sp>
      <p:sp>
        <p:nvSpPr>
          <p:cNvPr id="6148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1E0747-AEA3-42EB-A90A-FF29234F0A06}" type="slidenum">
              <a:rPr lang="pt-BR" smtClean="0">
                <a:latin typeface="Arial Black" pitchFamily="34" charset="0"/>
              </a:rPr>
              <a:pPr eaLnBrk="1" hangingPunct="1"/>
              <a:t>3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47529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endParaRPr lang="pt-BR" dirty="0"/>
          </a:p>
          <a:p>
            <a:pPr eaLnBrk="1" hangingPunct="1">
              <a:defRPr/>
            </a:pPr>
            <a:r>
              <a:rPr lang="pt-BR" dirty="0" smtClean="0"/>
              <a:t>Neste caso, deve-se considerar a reusabilidade como um RNF importante no desenvolvimento de software</a:t>
            </a:r>
          </a:p>
          <a:p>
            <a:pPr eaLnBrk="1" hangingPunct="1">
              <a:defRPr/>
            </a:pPr>
            <a:r>
              <a:rPr lang="pt-BR" dirty="0"/>
              <a:t>O reuso pode ser visto sob diferentes </a:t>
            </a:r>
            <a:r>
              <a:rPr lang="pt-BR" dirty="0" smtClean="0"/>
              <a:t>perspectivas:</a:t>
            </a:r>
          </a:p>
          <a:p>
            <a:pPr lvl="1" eaLnBrk="1" hangingPunct="1">
              <a:defRPr/>
            </a:pPr>
            <a:r>
              <a:rPr lang="pt-BR" dirty="0" smtClean="0"/>
              <a:t>Orientado </a:t>
            </a:r>
            <a:r>
              <a:rPr lang="pt-BR" dirty="0"/>
              <a:t>a </a:t>
            </a:r>
            <a:r>
              <a:rPr lang="pt-BR" dirty="0" smtClean="0"/>
              <a:t>componentes</a:t>
            </a:r>
          </a:p>
          <a:p>
            <a:pPr lvl="1" eaLnBrk="1" hangingPunct="1">
              <a:defRPr/>
            </a:pPr>
            <a:r>
              <a:rPr lang="pt-BR" dirty="0" smtClean="0"/>
              <a:t>Orientado </a:t>
            </a:r>
            <a:r>
              <a:rPr lang="pt-BR" dirty="0"/>
              <a:t>a </a:t>
            </a:r>
            <a:r>
              <a:rPr lang="pt-BR" dirty="0" smtClean="0"/>
              <a:t>processos</a:t>
            </a:r>
          </a:p>
          <a:p>
            <a:pPr lvl="1" eaLnBrk="1" hangingPunct="1">
              <a:defRPr/>
            </a:pPr>
            <a:r>
              <a:rPr lang="pt-BR" dirty="0" smtClean="0"/>
              <a:t>Orientado </a:t>
            </a:r>
            <a:r>
              <a:rPr lang="pt-BR" dirty="0"/>
              <a:t>ao conhecimento específico de um </a:t>
            </a:r>
            <a:r>
              <a:rPr lang="pt-BR" dirty="0" smtClean="0"/>
              <a:t>domínio</a:t>
            </a:r>
          </a:p>
          <a:p>
            <a:pPr lvl="2" eaLnBrk="1" hangingPunct="1">
              <a:defRPr/>
            </a:pPr>
            <a:r>
              <a:rPr lang="pt-BR" dirty="0" smtClean="0"/>
              <a:t>Note </a:t>
            </a:r>
            <a:r>
              <a:rPr lang="pt-BR" dirty="0"/>
              <a:t>que </a:t>
            </a:r>
            <a:r>
              <a:rPr lang="pt-BR" dirty="0" smtClean="0"/>
              <a:t>poderíamos </a:t>
            </a:r>
            <a:r>
              <a:rPr lang="pt-BR" dirty="0"/>
              <a:t>considerar o reuso de requisitos</a:t>
            </a:r>
            <a:endParaRPr lang="pt-BR" dirty="0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B67E81E-4F1F-4422-933F-619B3A2E23A7}" type="slidenum">
              <a:rPr lang="pt-BR" smtClean="0">
                <a:latin typeface="Arial Black" pitchFamily="34" charset="0"/>
              </a:rPr>
              <a:pPr eaLnBrk="1" hangingPunct="1"/>
              <a:t>4</a:t>
            </a:fld>
            <a:endParaRPr lang="pt-BR" smtClean="0">
              <a:latin typeface="Arial Black" pitchFamily="34" charset="0"/>
            </a:endParaRPr>
          </a:p>
        </p:txBody>
      </p:sp>
      <p:sp>
        <p:nvSpPr>
          <p:cNvPr id="5" name="Seta para baixo 4"/>
          <p:cNvSpPr/>
          <p:nvPr/>
        </p:nvSpPr>
        <p:spPr>
          <a:xfrm>
            <a:off x="1028700" y="2166938"/>
            <a:ext cx="1296988" cy="1655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Seta para baixo 5"/>
          <p:cNvSpPr/>
          <p:nvPr/>
        </p:nvSpPr>
        <p:spPr>
          <a:xfrm rot="10800000">
            <a:off x="6340475" y="2133600"/>
            <a:ext cx="1296988" cy="1655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175" name="CaixaDeTexto 6"/>
          <p:cNvSpPr txBox="1">
            <a:spLocks noChangeArrowheads="1"/>
          </p:cNvSpPr>
          <p:nvPr/>
        </p:nvSpPr>
        <p:spPr bwMode="auto">
          <a:xfrm>
            <a:off x="796925" y="1700213"/>
            <a:ext cx="1762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Reduzir Custos</a:t>
            </a:r>
          </a:p>
        </p:txBody>
      </p:sp>
      <p:sp>
        <p:nvSpPr>
          <p:cNvPr id="7176" name="CaixaDeTexto 8"/>
          <p:cNvSpPr txBox="1">
            <a:spLocks noChangeArrowheads="1"/>
          </p:cNvSpPr>
          <p:nvPr/>
        </p:nvSpPr>
        <p:spPr bwMode="auto">
          <a:xfrm>
            <a:off x="6165850" y="1716088"/>
            <a:ext cx="1646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Reusabilidade</a:t>
            </a:r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6200000">
            <a:off x="4452144" y="2345532"/>
            <a:ext cx="1296987" cy="1657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178" name="CaixaDeTexto 10"/>
          <p:cNvSpPr txBox="1">
            <a:spLocks noChangeArrowheads="1"/>
          </p:cNvSpPr>
          <p:nvPr/>
        </p:nvSpPr>
        <p:spPr bwMode="auto">
          <a:xfrm>
            <a:off x="4335463" y="2166938"/>
            <a:ext cx="153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Implica em…</a:t>
            </a:r>
          </a:p>
        </p:txBody>
      </p:sp>
      <p:sp>
        <p:nvSpPr>
          <p:cNvPr id="12" name="Seta para baixo 11"/>
          <p:cNvSpPr/>
          <p:nvPr/>
        </p:nvSpPr>
        <p:spPr>
          <a:xfrm rot="10800000">
            <a:off x="2614613" y="2128838"/>
            <a:ext cx="1296987" cy="1655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180" name="CaixaDeTexto 12"/>
          <p:cNvSpPr txBox="1">
            <a:spLocks noChangeArrowheads="1"/>
          </p:cNvSpPr>
          <p:nvPr/>
        </p:nvSpPr>
        <p:spPr bwMode="auto">
          <a:xfrm>
            <a:off x="2651125" y="1700213"/>
            <a:ext cx="1236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Qualidade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200" smtClean="0"/>
              <a:t>Reusabilidade - Empregabilidade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pt-BR" b="1" dirty="0"/>
              <a:t>Aplicação</a:t>
            </a:r>
            <a:r>
              <a:rPr lang="pt-BR" dirty="0"/>
              <a:t> – toda a aplicação poderia ser </a:t>
            </a:r>
            <a:r>
              <a:rPr lang="pt-BR" dirty="0" smtClean="0"/>
              <a:t>reutilizada</a:t>
            </a:r>
          </a:p>
          <a:p>
            <a:pPr lvl="3"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r>
              <a:rPr lang="pt-BR" b="1" dirty="0"/>
              <a:t>Subsistemas </a:t>
            </a:r>
            <a:r>
              <a:rPr lang="pt-BR" dirty="0"/>
              <a:t>– os principais subsistemas de uma aplicação poderiam ser </a:t>
            </a:r>
            <a:r>
              <a:rPr lang="pt-BR" dirty="0" smtClean="0"/>
              <a:t>reutilizados</a:t>
            </a:r>
          </a:p>
          <a:p>
            <a:pPr lvl="3"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r>
              <a:rPr lang="pt-BR" b="1" dirty="0"/>
              <a:t>Objetos ou módulos </a:t>
            </a:r>
            <a:r>
              <a:rPr lang="pt-BR" dirty="0"/>
              <a:t>– componentes de um sistema, englobando um conjunto de funções, podem ser </a:t>
            </a:r>
            <a:r>
              <a:rPr lang="pt-BR" dirty="0" smtClean="0"/>
              <a:t>reutilizados</a:t>
            </a:r>
          </a:p>
          <a:p>
            <a:pPr lvl="3"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r>
              <a:rPr lang="pt-BR" b="1" dirty="0"/>
              <a:t>Funções </a:t>
            </a:r>
            <a:r>
              <a:rPr lang="pt-BR" dirty="0"/>
              <a:t>– componentes de software que implementam uma única função (como uma função matemática) podem ser reutilizados</a:t>
            </a:r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122CF3-3902-4290-904D-4C5735B2FC73}" type="slidenum">
              <a:rPr lang="pt-BR" smtClean="0">
                <a:latin typeface="Arial Black" pitchFamily="34" charset="0"/>
              </a:rPr>
              <a:pPr eaLnBrk="1" hangingPunct="1"/>
              <a:t>5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Segurança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pt-BR" dirty="0"/>
              <a:t>Em um sistema de software, este </a:t>
            </a:r>
            <a:r>
              <a:rPr lang="pt-BR" dirty="0" smtClean="0"/>
              <a:t>tipo de requisito </a:t>
            </a:r>
            <a:r>
              <a:rPr lang="pt-BR" dirty="0"/>
              <a:t>não funcional caracteriza a segurança de que acessos não autorizados ao sistema e dados associados não serão </a:t>
            </a:r>
            <a:r>
              <a:rPr lang="pt-BR" dirty="0" smtClean="0"/>
              <a:t>permitidos</a:t>
            </a:r>
            <a:endParaRPr lang="pt-BR" dirty="0"/>
          </a:p>
          <a:p>
            <a:pPr lvl="3" eaLnBrk="1" hangingPunct="1">
              <a:defRPr/>
            </a:pPr>
            <a:endParaRPr lang="pt-BR" dirty="0"/>
          </a:p>
          <a:p>
            <a:pPr eaLnBrk="1" hangingPunct="1">
              <a:defRPr/>
            </a:pPr>
            <a:r>
              <a:rPr lang="pt-BR" dirty="0"/>
              <a:t>Portanto, </a:t>
            </a:r>
            <a:r>
              <a:rPr lang="pt-BR" dirty="0" smtClean="0"/>
              <a:t>pode-se assegurar a </a:t>
            </a:r>
            <a:r>
              <a:rPr lang="pt-BR" dirty="0"/>
              <a:t>integridade do sistema quanto a ataques intencionais ou </a:t>
            </a:r>
            <a:r>
              <a:rPr lang="pt-BR" dirty="0" smtClean="0"/>
              <a:t>acidentes</a:t>
            </a:r>
          </a:p>
          <a:p>
            <a:pPr lvl="1" eaLnBrk="1" hangingPunct="1">
              <a:defRPr/>
            </a:pPr>
            <a:r>
              <a:rPr lang="pt-BR" dirty="0" smtClean="0"/>
              <a:t>Assim, </a:t>
            </a:r>
            <a:r>
              <a:rPr lang="pt-BR" dirty="0"/>
              <a:t>a segurança é vista como a probabilidade de que a ameaça de algum tipo será </a:t>
            </a:r>
            <a:r>
              <a:rPr lang="pt-BR" dirty="0" smtClean="0"/>
              <a:t>afastada</a:t>
            </a:r>
          </a:p>
          <a:p>
            <a:pPr lvl="3" eaLnBrk="1" hangingPunct="1">
              <a:defRPr/>
            </a:pPr>
            <a:endParaRPr lang="pt-BR" dirty="0"/>
          </a:p>
          <a:p>
            <a:pPr eaLnBrk="1" hangingPunct="1">
              <a:defRPr/>
            </a:pPr>
            <a:r>
              <a:rPr lang="pt-BR" b="1" dirty="0" smtClean="0"/>
              <a:t>IMPORTANTE:</a:t>
            </a:r>
            <a:r>
              <a:rPr lang="pt-BR" dirty="0" smtClean="0"/>
              <a:t> </a:t>
            </a:r>
            <a:r>
              <a:rPr lang="pt-BR" dirty="0"/>
              <a:t>à medida que os sistemas de software tornam-se distribuídos e conectados a redes externas, os requisitos de segurança </a:t>
            </a:r>
            <a:r>
              <a:rPr lang="pt-BR" dirty="0" smtClean="0"/>
              <a:t>se tornam cada </a:t>
            </a:r>
            <a:r>
              <a:rPr lang="pt-BR" dirty="0"/>
              <a:t>vez mais importantes</a:t>
            </a:r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9220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12E6CA5-FDCB-41BD-A7A0-9204DE63B56F}" type="slidenum">
              <a:rPr lang="pt-BR" smtClean="0">
                <a:latin typeface="Arial Black" pitchFamily="34" charset="0"/>
              </a:rPr>
              <a:pPr eaLnBrk="1" hangingPunct="1"/>
              <a:t>6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Segurança - 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pt-BR" dirty="0" smtClean="0"/>
              <a:t>Apenas as </a:t>
            </a:r>
            <a:r>
              <a:rPr lang="pt-BR" dirty="0"/>
              <a:t>pessoas que </a:t>
            </a:r>
            <a:r>
              <a:rPr lang="pt-BR" dirty="0" smtClean="0"/>
              <a:t>foram autenticadas pelo </a:t>
            </a:r>
            <a:r>
              <a:rPr lang="pt-BR" dirty="0"/>
              <a:t>controle acesso e autenticação poderão visualizar </a:t>
            </a:r>
            <a:r>
              <a:rPr lang="pt-BR" dirty="0" smtClean="0"/>
              <a:t>informações no sistema</a:t>
            </a:r>
          </a:p>
          <a:p>
            <a:pPr lvl="3" eaLnBrk="1" hangingPunct="1">
              <a:defRPr/>
            </a:pPr>
            <a:endParaRPr lang="pt-BR" dirty="0"/>
          </a:p>
          <a:p>
            <a:pPr eaLnBrk="1" hangingPunct="1">
              <a:defRPr/>
            </a:pPr>
            <a:r>
              <a:rPr lang="pt-BR" dirty="0"/>
              <a:t>As permissões de acesso ao sistema podem ser alteradas apenas pelo administrador de </a:t>
            </a:r>
            <a:r>
              <a:rPr lang="pt-BR" dirty="0" smtClean="0"/>
              <a:t>sistemas</a:t>
            </a:r>
          </a:p>
          <a:p>
            <a:pPr lvl="3" eaLnBrk="1" hangingPunct="1">
              <a:defRPr/>
            </a:pPr>
            <a:endParaRPr lang="pt-BR" dirty="0"/>
          </a:p>
          <a:p>
            <a:pPr eaLnBrk="1" hangingPunct="1">
              <a:defRPr/>
            </a:pPr>
            <a:r>
              <a:rPr lang="pt-BR" dirty="0"/>
              <a:t>Deve ser feito cópias (</a:t>
            </a:r>
            <a:r>
              <a:rPr lang="pt-BR" i="1" dirty="0"/>
              <a:t>backup</a:t>
            </a:r>
            <a:r>
              <a:rPr lang="pt-BR" dirty="0"/>
              <a:t>) de todos os dados do sistema a cada 24 horas e estas cópias devem ser guardadas em um local seguro, sendo preferencialmente </a:t>
            </a:r>
            <a:r>
              <a:rPr lang="pt-BR" dirty="0" smtClean="0"/>
              <a:t>em local </a:t>
            </a:r>
            <a:r>
              <a:rPr lang="pt-BR" dirty="0"/>
              <a:t>diferente de onde se encontra o </a:t>
            </a:r>
            <a:r>
              <a:rPr lang="pt-BR" dirty="0" smtClean="0"/>
              <a:t>sistema</a:t>
            </a:r>
          </a:p>
          <a:p>
            <a:pPr lvl="3" eaLnBrk="1" hangingPunct="1">
              <a:defRPr/>
            </a:pPr>
            <a:endParaRPr lang="pt-BR" dirty="0"/>
          </a:p>
          <a:p>
            <a:pPr eaLnBrk="1" hangingPunct="1">
              <a:defRPr/>
            </a:pPr>
            <a:r>
              <a:rPr lang="pt-BR" dirty="0"/>
              <a:t>Todas as comunicações externas entre o servidor de dados do sistema e clientes devem ser </a:t>
            </a:r>
            <a:r>
              <a:rPr lang="pt-BR" dirty="0" smtClean="0"/>
              <a:t>criptografadas</a:t>
            </a:r>
            <a:endParaRPr lang="pt-BR" dirty="0"/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77226C9-C57A-4BB2-B4D0-E8D7B1B10D5F}" type="slidenum">
              <a:rPr lang="pt-BR" smtClean="0">
                <a:latin typeface="Arial Black" pitchFamily="34" charset="0"/>
              </a:rPr>
              <a:pPr eaLnBrk="1" hangingPunct="1"/>
              <a:t>7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Segurança – Princípios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60851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pt-BR" b="1" dirty="0"/>
              <a:t>Disponibilidade</a:t>
            </a:r>
            <a:r>
              <a:rPr lang="pt-BR" dirty="0"/>
              <a:t> – refere-se a assegurar o sistema contra qualquer interrupção de </a:t>
            </a:r>
            <a:r>
              <a:rPr lang="pt-BR" dirty="0" smtClean="0"/>
              <a:t>serviço</a:t>
            </a:r>
          </a:p>
          <a:p>
            <a:pPr lvl="3" eaLnBrk="1" hangingPunct="1">
              <a:defRPr/>
            </a:pPr>
            <a:endParaRPr lang="pt-BR" b="1" dirty="0"/>
          </a:p>
          <a:p>
            <a:pPr eaLnBrk="1" hangingPunct="1">
              <a:defRPr/>
            </a:pPr>
            <a:r>
              <a:rPr lang="pt-BR" b="1" dirty="0"/>
              <a:t>Integridade </a:t>
            </a:r>
            <a:r>
              <a:rPr lang="pt-BR" dirty="0"/>
              <a:t>– o foco na integridade ocorre principalmente em sistemas </a:t>
            </a:r>
            <a:r>
              <a:rPr lang="pt-BR" dirty="0" smtClean="0"/>
              <a:t>comerciais</a:t>
            </a:r>
          </a:p>
          <a:p>
            <a:pPr lvl="1" eaLnBrk="1" hangingPunct="1">
              <a:defRPr/>
            </a:pPr>
            <a:r>
              <a:rPr lang="pt-BR" dirty="0" smtClean="0"/>
              <a:t>Busca-se </a:t>
            </a:r>
            <a:r>
              <a:rPr lang="pt-BR" dirty="0"/>
              <a:t>assegurar </a:t>
            </a:r>
            <a:r>
              <a:rPr lang="pt-BR" dirty="0" smtClean="0"/>
              <a:t>que o </a:t>
            </a:r>
            <a:r>
              <a:rPr lang="pt-BR" dirty="0"/>
              <a:t>acesso ou atualizações não </a:t>
            </a:r>
            <a:r>
              <a:rPr lang="pt-BR" dirty="0" smtClean="0"/>
              <a:t>autorizadas não ocorram</a:t>
            </a:r>
          </a:p>
          <a:p>
            <a:pPr lvl="3" eaLnBrk="1" hangingPunct="1">
              <a:defRPr/>
            </a:pPr>
            <a:endParaRPr lang="pt-BR" b="1" dirty="0"/>
          </a:p>
          <a:p>
            <a:pPr eaLnBrk="1" hangingPunct="1">
              <a:defRPr/>
            </a:pPr>
            <a:r>
              <a:rPr lang="pt-BR" b="1" dirty="0"/>
              <a:t>Confidencialidade – </a:t>
            </a:r>
            <a:r>
              <a:rPr lang="pt-BR" dirty="0"/>
              <a:t>a ênfase aqui é a de não permitir a revelação não autorizada de </a:t>
            </a:r>
            <a:r>
              <a:rPr lang="pt-BR" dirty="0" smtClean="0"/>
              <a:t>informações</a:t>
            </a:r>
          </a:p>
          <a:p>
            <a:pPr lvl="3" eaLnBrk="1" hangingPunct="1">
              <a:defRPr/>
            </a:pPr>
            <a:endParaRPr lang="pt-BR" b="1" dirty="0"/>
          </a:p>
          <a:p>
            <a:pPr eaLnBrk="1" hangingPunct="1">
              <a:defRPr/>
            </a:pPr>
            <a:r>
              <a:rPr lang="pt-BR" b="1" dirty="0"/>
              <a:t>Segurança Operacional –</a:t>
            </a:r>
            <a:r>
              <a:rPr lang="pt-BR" dirty="0"/>
              <a:t> refere-se à fase considerada para o sistema em </a:t>
            </a:r>
            <a:r>
              <a:rPr lang="pt-BR" dirty="0" smtClean="0"/>
              <a:t>uso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pt-BR" b="1" dirty="0" smtClean="0"/>
              <a:t>Autenticidade</a:t>
            </a:r>
            <a:r>
              <a:rPr lang="pt-BR" dirty="0" smtClean="0"/>
              <a:t> – visa assegurar que o usuário que está utilizando o sistema realmente é quem deveria ser</a:t>
            </a:r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B75D07C-11F1-4E43-A1CB-0ADCCCF55D4A}" type="slidenum">
              <a:rPr lang="pt-BR" smtClean="0">
                <a:latin typeface="Arial Black" pitchFamily="34" charset="0"/>
              </a:rPr>
              <a:pPr eaLnBrk="1" hangingPunct="1"/>
              <a:t>8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Segurança – Exemplos dos Princípios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9138"/>
            <a:ext cx="8229600" cy="460851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pt-BR" b="1" dirty="0"/>
              <a:t>Identificação</a:t>
            </a:r>
            <a:r>
              <a:rPr lang="pt-BR" dirty="0"/>
              <a:t> – identifica o nome do usuário, informando ao sistema quem está utilizando-o e bloqueando a partir de </a:t>
            </a:r>
            <a:r>
              <a:rPr lang="pt-BR" b="1" i="1" u="sng" dirty="0" smtClean="0"/>
              <a:t>N</a:t>
            </a:r>
            <a:r>
              <a:rPr lang="pt-BR" dirty="0" smtClean="0"/>
              <a:t> tentativas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pt-BR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pt-BR" b="1" dirty="0"/>
              <a:t>Autenticação </a:t>
            </a:r>
            <a:r>
              <a:rPr lang="pt-BR" dirty="0"/>
              <a:t>– visa assegurar que os usuários são, de fato, quem afirmam </a:t>
            </a:r>
            <a:r>
              <a:rPr lang="pt-BR" dirty="0" smtClean="0"/>
              <a:t>ser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dirty="0" smtClean="0"/>
              <a:t>Fazem </a:t>
            </a:r>
            <a:r>
              <a:rPr lang="pt-BR" dirty="0"/>
              <a:t>um teste de </a:t>
            </a:r>
            <a:r>
              <a:rPr lang="pt-BR" dirty="0" smtClean="0"/>
              <a:t>identidade que </a:t>
            </a:r>
            <a:r>
              <a:rPr lang="pt-BR" dirty="0"/>
              <a:t>envolve alguns aspectos, tais como:</a:t>
            </a:r>
            <a:endParaRPr lang="pt-BR" i="1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pt-BR" i="1" dirty="0" smtClean="0"/>
              <a:t>Tipo </a:t>
            </a:r>
            <a:r>
              <a:rPr lang="pt-BR" i="1" dirty="0"/>
              <a:t>de protocolo usado</a:t>
            </a:r>
            <a:r>
              <a:rPr lang="pt-BR" dirty="0"/>
              <a:t> – isto requer operação de </a:t>
            </a:r>
            <a:r>
              <a:rPr lang="pt-BR" dirty="0" smtClean="0"/>
              <a:t>senha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pt-BR" i="1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pt-BR" i="1" dirty="0" smtClean="0"/>
              <a:t>Quantidade </a:t>
            </a:r>
            <a:r>
              <a:rPr lang="pt-BR" i="1" dirty="0"/>
              <a:t>de autenticações</a:t>
            </a:r>
            <a:r>
              <a:rPr lang="pt-BR" dirty="0"/>
              <a:t> – pode requerer uma única senha ou múltiplas senhas ou procedimentos. Por exemplo, alguns bancos já fazem uso de múltiplas senhas durante operação de </a:t>
            </a:r>
            <a:r>
              <a:rPr lang="pt-BR" dirty="0" smtClean="0"/>
              <a:t>autenticação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pt-BR" i="1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pt-BR" i="1" dirty="0" smtClean="0"/>
              <a:t>Partes </a:t>
            </a:r>
            <a:r>
              <a:rPr lang="pt-BR" i="1" dirty="0"/>
              <a:t>envolvidas</a:t>
            </a:r>
            <a:r>
              <a:rPr lang="pt-BR" dirty="0"/>
              <a:t> – isto pode envolver a autenticação de uma parte envolvida (cliente) ou de ambas as partes envolvidas (cliente e sistema</a:t>
            </a:r>
            <a:r>
              <a:rPr lang="pt-BR" dirty="0" smtClean="0"/>
              <a:t>)</a:t>
            </a:r>
            <a:endParaRPr lang="pt-BR" b="1" dirty="0"/>
          </a:p>
          <a:p>
            <a:pPr lvl="1" eaLnBrk="1" hangingPunct="1">
              <a:defRPr/>
            </a:pPr>
            <a:endParaRPr lang="pt-BR" dirty="0"/>
          </a:p>
        </p:txBody>
      </p:sp>
      <p:sp>
        <p:nvSpPr>
          <p:cNvPr id="12292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3B8F22-44E6-400F-990F-D4542A44078A}" type="slidenum">
              <a:rPr lang="pt-BR" smtClean="0">
                <a:latin typeface="Arial Black" pitchFamily="34" charset="0"/>
              </a:rPr>
              <a:pPr eaLnBrk="1" hangingPunct="1"/>
              <a:t>9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la 08 - Reusabilidade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08 - Reusabilidade</Template>
  <TotalTime>10</TotalTime>
  <Words>683</Words>
  <Application>Microsoft Office PowerPoint</Application>
  <PresentationFormat>Apresentação na tela (4:3)</PresentationFormat>
  <Paragraphs>93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Aula 08 - Reusabilidade</vt:lpstr>
      <vt:lpstr>Análise e Especificação de Sistemas</vt:lpstr>
      <vt:lpstr>Portabilidade</vt:lpstr>
      <vt:lpstr>Reusabilidade</vt:lpstr>
      <vt:lpstr>Reusabilidade</vt:lpstr>
      <vt:lpstr>Reusabilidade - Empregabilidade</vt:lpstr>
      <vt:lpstr>Segurança</vt:lpstr>
      <vt:lpstr>Segurança - Exemplos</vt:lpstr>
      <vt:lpstr>Segurança – Princípios</vt:lpstr>
      <vt:lpstr>Segurança – Exemplos dos Princípios</vt:lpstr>
      <vt:lpstr>Segurança – Exemplos dos Princípios</vt:lpstr>
      <vt:lpstr>Segurança - Relacionamentos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Especificação de Sistemas</dc:title>
  <dc:creator>Sidnei Gonçalves Alves</dc:creator>
  <cp:lastModifiedBy>Sidnei Gonçalves Alves</cp:lastModifiedBy>
  <cp:revision>2</cp:revision>
  <dcterms:created xsi:type="dcterms:W3CDTF">2013-08-25T01:56:26Z</dcterms:created>
  <dcterms:modified xsi:type="dcterms:W3CDTF">2013-08-26T21:44:48Z</dcterms:modified>
</cp:coreProperties>
</file>