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sldIdLst>
    <p:sldId id="256" r:id="rId2"/>
    <p:sldId id="257" r:id="rId3"/>
    <p:sldId id="341" r:id="rId4"/>
    <p:sldId id="330" r:id="rId5"/>
    <p:sldId id="332" r:id="rId6"/>
    <p:sldId id="33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4" r:id="rId16"/>
    <p:sldId id="342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34C1F-6FFA-4802-AFB7-C610F37E0D0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96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BF855-466E-4180-A83A-CE353076D7D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79AB8-8082-453A-9911-CECE215C8F5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7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B084D-FB96-420E-8C3B-685C6BDC4B6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0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20906-D26B-4523-81EA-C18917D7CE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1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AAB33-F94E-427B-82DA-E092A4B2CA2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BF649-C4EA-47CC-ADBD-279FC1BCFAA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5460A-3079-4F6D-9688-C91AE579075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07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D27A8-177A-4552-8A60-373958FCC7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89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57867-225A-4738-858B-9997CBBC27F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1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77804-6681-43BA-A2F0-0DC9E21A417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7ACAAD42-4C60-443B-9106-950B2BF9AD1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completos e consistentes</a:t>
            </a:r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r>
              <a:rPr lang="pt-BR" sz="2500" smtClean="0"/>
              <a:t>Em princípio, requisitos devem ser ambos, completos e consistentes</a:t>
            </a:r>
          </a:p>
          <a:p>
            <a:r>
              <a:rPr lang="pt-BR" sz="2500" smtClean="0"/>
              <a:t>Completeza</a:t>
            </a:r>
          </a:p>
          <a:p>
            <a:pPr lvl="1"/>
            <a:r>
              <a:rPr lang="pt-BR" sz="2400" smtClean="0"/>
              <a:t>Eles devem incluir descrições de todos os recursos requeridos</a:t>
            </a:r>
          </a:p>
          <a:p>
            <a:r>
              <a:rPr lang="pt-BR" sz="2500" smtClean="0"/>
              <a:t>Consistência</a:t>
            </a:r>
          </a:p>
          <a:p>
            <a:pPr lvl="1"/>
            <a:r>
              <a:rPr lang="pt-BR" sz="2400" smtClean="0"/>
              <a:t>Não deve haver conflitos ou contradições nas descrições dos recursos de sistema</a:t>
            </a:r>
          </a:p>
          <a:p>
            <a:r>
              <a:rPr lang="pt-BR" sz="2500" smtClean="0"/>
              <a:t>Na prática, é impossível produzir um documento de requisitos completo e consistente</a:t>
            </a:r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B7FF0BC-5AAB-4A33-B7BC-BD9ECFA0FB58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Definem propriedades e restrições de sistema, por exemplo, confiabilidade, tempo de resposta e requisitos de armazenamento. </a:t>
            </a:r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>
                <a:cs typeface="Times New Roman" pitchFamily="18" charset="0"/>
              </a:rPr>
              <a:t>Podem ainda estar relacionados a portabilidade, de SO, de BD, etc.</a:t>
            </a:r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Requisitos de processo (organizacional) podem também ser especificados impondo uma ferramenta CASE particular, linguagem de programação ou método de desenvolvimento.</a:t>
            </a:r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Requisitos não-funcionais em alguns casos podem ser mais críticos do que os requisitos funcionais. Se esses não forem atendidos, o sistema pode ser inútil.</a:t>
            </a:r>
            <a:endParaRPr lang="pt-BR" dirty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377BF81-AF84-4A44-AD3B-DDB1462DB53F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Classificações de Requisitos Não-Funcionais</a:t>
            </a:r>
          </a:p>
        </p:txBody>
      </p:sp>
      <p:sp>
        <p:nvSpPr>
          <p:cNvPr id="2457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500" smtClean="0"/>
              <a:t>Requisitos de Produto</a:t>
            </a:r>
          </a:p>
          <a:p>
            <a:pPr lvl="1">
              <a:lnSpc>
                <a:spcPct val="90000"/>
              </a:lnSpc>
            </a:pPr>
            <a:r>
              <a:rPr lang="pt-BR" sz="2100" smtClean="0"/>
              <a:t>Requisitos que especificam que o produto entregue deve se comportar de uma maneira particular, por exemplo, velocidade de execução, confiabilidade, etc.</a:t>
            </a:r>
          </a:p>
          <a:p>
            <a:pPr>
              <a:lnSpc>
                <a:spcPct val="90000"/>
              </a:lnSpc>
            </a:pPr>
            <a:r>
              <a:rPr lang="pt-BR" sz="2500" smtClean="0"/>
              <a:t>Requisitos Organizacionais</a:t>
            </a:r>
          </a:p>
          <a:p>
            <a:pPr lvl="1">
              <a:lnSpc>
                <a:spcPct val="90000"/>
              </a:lnSpc>
            </a:pPr>
            <a:r>
              <a:rPr lang="pt-BR" sz="2100" smtClean="0"/>
              <a:t>Requisitos que são uma consequência de políticas e procedimentos da organização, por exemplo, padrões de processo usados, requisitos de implementação, etc.</a:t>
            </a:r>
          </a:p>
          <a:p>
            <a:pPr>
              <a:lnSpc>
                <a:spcPct val="90000"/>
              </a:lnSpc>
            </a:pPr>
            <a:r>
              <a:rPr lang="pt-BR" sz="2500" smtClean="0"/>
              <a:t>Requisitos Externos </a:t>
            </a:r>
          </a:p>
          <a:p>
            <a:pPr lvl="1">
              <a:lnSpc>
                <a:spcPct val="90000"/>
              </a:lnSpc>
            </a:pPr>
            <a:r>
              <a:rPr lang="pt-BR" sz="2100" smtClean="0"/>
              <a:t>Requisitos que surgem a partir de fatores externos ao sistema e seu processo de desenvolvimento, por exemplo, requisitos de interoperabilidade, requisitos legais, etc.</a:t>
            </a:r>
          </a:p>
          <a:p>
            <a:endParaRPr lang="pt-BR" smtClean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BDE49E1-63AE-4764-A454-8036E90E0CB2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requisitos Não-Funcionais</a:t>
            </a:r>
          </a:p>
        </p:txBody>
      </p:sp>
      <p:sp>
        <p:nvSpPr>
          <p:cNvPr id="2560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E43B6BE-B677-4302-82AF-1CBBF29A2FFA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25603" name="Picture 3" descr="fig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773238"/>
            <a:ext cx="8208963" cy="4676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Exemplos de 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16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pt-BR" dirty="0" smtClean="0"/>
              <a:t>Requisito de Produto</a:t>
            </a:r>
          </a:p>
          <a:p>
            <a:pPr lvl="1">
              <a:defRPr/>
            </a:pPr>
            <a:r>
              <a:rPr lang="pt-BR" u="sng" dirty="0" smtClean="0"/>
              <a:t>RNF01:</a:t>
            </a:r>
            <a:r>
              <a:rPr lang="pt-BR" dirty="0" smtClean="0"/>
              <a:t> A interface de usuário para o sistema deve ser implementada como simples HTML, sem </a:t>
            </a:r>
            <a:r>
              <a:rPr lang="pt-BR" i="1" dirty="0" smtClean="0"/>
              <a:t>frames</a:t>
            </a:r>
            <a:r>
              <a:rPr lang="pt-BR" dirty="0" smtClean="0"/>
              <a:t> ou </a:t>
            </a:r>
            <a:r>
              <a:rPr lang="pt-BR" i="1" dirty="0" err="1" smtClean="0"/>
              <a:t>applets</a:t>
            </a:r>
            <a:r>
              <a:rPr lang="pt-BR" dirty="0" smtClean="0"/>
              <a:t> Java.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Requisito Organizacional</a:t>
            </a:r>
          </a:p>
          <a:p>
            <a:pPr lvl="1">
              <a:defRPr/>
            </a:pPr>
            <a:r>
              <a:rPr lang="pt-BR" u="sng" dirty="0" smtClean="0"/>
              <a:t>RNF02:</a:t>
            </a:r>
            <a:r>
              <a:rPr lang="pt-BR" dirty="0" smtClean="0"/>
              <a:t> O processo de desenvolvimento do sistema e os documentos a serem entregues devem estar em conformidade com o processo e produtos definidos em XYZCo-2007.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Requisito Externo</a:t>
            </a:r>
          </a:p>
          <a:p>
            <a:pPr lvl="1">
              <a:defRPr/>
            </a:pPr>
            <a:r>
              <a:rPr lang="pt-BR" u="sng" dirty="0" smtClean="0"/>
              <a:t>RNF03:</a:t>
            </a:r>
            <a:r>
              <a:rPr lang="pt-BR" dirty="0" smtClean="0"/>
              <a:t> O sistema não deve revelar quaisquer informações pessoais sobre os usuários do sistema à usuários que não sejam administradores, com exceção do nome e número de referência do usuário.</a:t>
            </a:r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EBA7381-87F1-4744-AA1E-BEC50A261A3C}" type="slidenum">
              <a:rPr lang="pt-BR" smtClean="0">
                <a:latin typeface="Arial Black" pitchFamily="34" charset="0"/>
              </a:rPr>
              <a:pPr/>
              <a:t>14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de Requisitos </a:t>
            </a:r>
            <a:br>
              <a:rPr lang="pt-BR" smtClean="0"/>
            </a:br>
            <a:r>
              <a:rPr lang="pt-BR" smtClean="0"/>
              <a:t>Não-Funcionais</a:t>
            </a:r>
          </a:p>
        </p:txBody>
      </p:sp>
      <p:sp>
        <p:nvSpPr>
          <p:cNvPr id="27650" name="Subtítulo 5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2268DEC-54DC-412F-A950-2B726ED2F38B}" type="slidenum">
              <a:rPr lang="pt-BR" smtClean="0">
                <a:latin typeface="Arial Black" pitchFamily="34" charset="0"/>
              </a:rPr>
              <a:pPr/>
              <a:t>15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508D586-0683-4B26-9A5F-C5C93A7EEB04}" type="slidenum">
              <a:rPr lang="pt-BR" smtClean="0">
                <a:latin typeface="Arial Black" pitchFamily="34" charset="0"/>
              </a:rPr>
              <a:pPr/>
              <a:t>16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28674" name="Picture 3" descr="image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3913" y="476250"/>
            <a:ext cx="4926012" cy="57610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/>
              <a:t>Usabilidade é um dos atributos de qualidade ou requisitos </a:t>
            </a:r>
            <a:r>
              <a:rPr lang="pt-BR" dirty="0" smtClean="0"/>
              <a:t>não funcionais </a:t>
            </a:r>
            <a:r>
              <a:rPr lang="pt-BR" dirty="0"/>
              <a:t>de qualquer sistema </a:t>
            </a:r>
            <a:r>
              <a:rPr lang="pt-BR" dirty="0" smtClean="0"/>
              <a:t>interativo</a:t>
            </a:r>
          </a:p>
          <a:p>
            <a:pPr lvl="1">
              <a:defRPr/>
            </a:pPr>
            <a:r>
              <a:rPr lang="pt-BR" dirty="0" smtClean="0"/>
              <a:t>Ocorre </a:t>
            </a:r>
            <a:r>
              <a:rPr lang="pt-BR" dirty="0"/>
              <a:t>interação entre o sistema e seres </a:t>
            </a:r>
            <a:r>
              <a:rPr lang="pt-BR" dirty="0" smtClean="0"/>
              <a:t>humanos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pt-BR" sz="3100" dirty="0"/>
              <a:t>Requisitos de usabilidade especificam tanto o nível de desempenho quanto a satisfação do usuário no uso do </a:t>
            </a:r>
            <a:r>
              <a:rPr lang="pt-BR" sz="3100" dirty="0" smtClean="0"/>
              <a:t>sistema</a:t>
            </a:r>
          </a:p>
          <a:p>
            <a:pPr>
              <a:defRPr/>
            </a:pPr>
            <a:endParaRPr lang="pt-BR" sz="3100" dirty="0"/>
          </a:p>
          <a:p>
            <a:pPr>
              <a:defRPr/>
            </a:pPr>
            <a:r>
              <a:rPr lang="pt-BR" sz="3100" dirty="0" smtClean="0"/>
              <a:t>A </a:t>
            </a:r>
            <a:r>
              <a:rPr lang="pt-BR" sz="3100" dirty="0"/>
              <a:t>usabilidade pode ser expressa em termos de:</a:t>
            </a:r>
          </a:p>
          <a:p>
            <a:pPr lvl="1">
              <a:defRPr/>
            </a:pPr>
            <a:r>
              <a:rPr lang="pt-BR" i="1" u="sng" dirty="0"/>
              <a:t>facilidade de aprender </a:t>
            </a:r>
            <a:r>
              <a:rPr lang="pt-BR" dirty="0"/>
              <a:t>– associado ao tempo e esforço mínimo exigido para alcançar um determinado nível de desempenho no uso do </a:t>
            </a:r>
            <a:r>
              <a:rPr lang="pt-BR" dirty="0" smtClean="0"/>
              <a:t>sistema</a:t>
            </a:r>
            <a:endParaRPr lang="pt-BR" i="1" dirty="0"/>
          </a:p>
          <a:p>
            <a:pPr lvl="1">
              <a:defRPr/>
            </a:pPr>
            <a:r>
              <a:rPr lang="pt-BR" i="1" u="sng" dirty="0"/>
              <a:t>facilidade de uso</a:t>
            </a:r>
            <a:r>
              <a:rPr lang="pt-BR" u="sng" dirty="0"/>
              <a:t> </a:t>
            </a:r>
            <a:r>
              <a:rPr lang="pt-BR" dirty="0"/>
              <a:t>– relacionado à velocidade de execução de tarefas e à redução de erros no uso do </a:t>
            </a:r>
            <a:r>
              <a:rPr lang="pt-BR" dirty="0" smtClean="0"/>
              <a:t>sistema</a:t>
            </a:r>
            <a:endParaRPr lang="pt-BR" dirty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EEB0C8B-F049-46A5-9C2B-7E28A8E76DC5}" type="slidenum">
              <a:rPr lang="pt-BR" smtClean="0">
                <a:latin typeface="Arial Black" pitchFamily="34" charset="0"/>
              </a:rPr>
              <a:pPr/>
              <a:t>17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Usabilidade – Critérios de Medição</a:t>
            </a:r>
          </a:p>
        </p:txBody>
      </p:sp>
      <p:sp>
        <p:nvSpPr>
          <p:cNvPr id="3072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C32E877-6594-4967-9DA8-87BAB418EEFB}" type="slidenum">
              <a:rPr lang="pt-BR" smtClean="0">
                <a:latin typeface="Arial Black" pitchFamily="34" charset="0"/>
              </a:rPr>
              <a:pPr/>
              <a:t>18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0723" name="Picture 4" descr="imag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51088"/>
            <a:ext cx="774858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Manutenibilidade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9585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pt-BR" dirty="0"/>
              <a:t>O termo manutenção de software é geralmente empregado quando nos referimos às modificações feitas após o sistema de software ter sido disponibilizado para </a:t>
            </a:r>
            <a:r>
              <a:rPr lang="pt-BR" dirty="0" smtClean="0"/>
              <a:t>uso</a:t>
            </a:r>
          </a:p>
          <a:p>
            <a:pPr lvl="3">
              <a:spcAft>
                <a:spcPts val="0"/>
              </a:spcAft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O </a:t>
            </a:r>
            <a:r>
              <a:rPr lang="pt-BR" dirty="0"/>
              <a:t>termo </a:t>
            </a:r>
            <a:r>
              <a:rPr lang="pt-BR" dirty="0" err="1"/>
              <a:t>manutenibilidade</a:t>
            </a:r>
            <a:r>
              <a:rPr lang="pt-BR" dirty="0"/>
              <a:t> é um tanto abrangente já que ele </a:t>
            </a:r>
            <a:r>
              <a:rPr lang="pt-BR" dirty="0" smtClean="0"/>
              <a:t>envolve:</a:t>
            </a:r>
          </a:p>
          <a:p>
            <a:pPr lvl="1">
              <a:defRPr/>
            </a:pPr>
            <a:r>
              <a:rPr lang="pt-BR" dirty="0" smtClean="0"/>
              <a:t>A </a:t>
            </a:r>
            <a:r>
              <a:rPr lang="pt-BR" dirty="0"/>
              <a:t>atividade de </a:t>
            </a:r>
            <a:r>
              <a:rPr lang="pt-BR" i="1" dirty="0"/>
              <a:t>reparo</a:t>
            </a:r>
            <a:r>
              <a:rPr lang="pt-BR" dirty="0"/>
              <a:t> (de algum defeito existente no sistema de software) 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A </a:t>
            </a:r>
            <a:r>
              <a:rPr lang="pt-BR" dirty="0"/>
              <a:t>atividade de </a:t>
            </a:r>
            <a:r>
              <a:rPr lang="pt-BR" i="1" dirty="0"/>
              <a:t>alteração/evolução</a:t>
            </a:r>
            <a:r>
              <a:rPr lang="pt-BR" dirty="0"/>
              <a:t> de características existentes ou adição de novas funcionalidades não previstas ou capturadas no projeto </a:t>
            </a:r>
            <a:r>
              <a:rPr lang="pt-BR" dirty="0" smtClean="0"/>
              <a:t>inicial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pt-BR" dirty="0"/>
              <a:t>Se o sistema de software é modularizado, então tende a ser mais fácil analisar e reparar o </a:t>
            </a:r>
            <a:r>
              <a:rPr lang="pt-BR" dirty="0" smtClean="0"/>
              <a:t>existente</a:t>
            </a:r>
            <a:endParaRPr lang="pt-BR" dirty="0"/>
          </a:p>
          <a:p>
            <a:pPr>
              <a:defRPr/>
            </a:pPr>
            <a:r>
              <a:rPr lang="pt-BR" dirty="0"/>
              <a:t>Podemos dizer que a modularidade favorece a capacidade de fazer </a:t>
            </a:r>
            <a:r>
              <a:rPr lang="pt-BR" dirty="0" smtClean="0"/>
              <a:t>reparo</a:t>
            </a:r>
            <a:endParaRPr lang="pt-BR" dirty="0"/>
          </a:p>
          <a:p>
            <a:pPr>
              <a:defRPr/>
            </a:pPr>
            <a:r>
              <a:rPr lang="pt-BR" dirty="0"/>
              <a:t>Uma observação importante é que a necessidade de fazer reparo é minimizada à medida que a confiabilidade do sistema aumenta</a:t>
            </a: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27B5561-93E8-4BE7-98D6-3DA30D48EB32}" type="slidenum">
              <a:rPr lang="pt-BR" smtClean="0">
                <a:latin typeface="Arial Black" pitchFamily="34" charset="0"/>
              </a:rPr>
              <a:pPr/>
              <a:t>19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 smtClean="0"/>
              <a:t>Classificação dos Requisitos</a:t>
            </a:r>
          </a:p>
          <a:p>
            <a:pPr lvl="1">
              <a:defRPr/>
            </a:pPr>
            <a:r>
              <a:rPr lang="pt-BR" dirty="0" smtClean="0"/>
              <a:t>Tipos de Requisitos Funcionais</a:t>
            </a:r>
          </a:p>
          <a:p>
            <a:pPr lvl="1">
              <a:defRPr/>
            </a:pPr>
            <a:r>
              <a:rPr lang="pt-BR" dirty="0" smtClean="0"/>
              <a:t>Tipos de Requisitos Não-Funcionais</a:t>
            </a:r>
          </a:p>
          <a:p>
            <a:pPr>
              <a:defRPr/>
            </a:pPr>
            <a:r>
              <a:rPr lang="pt-BR" dirty="0" smtClean="0"/>
              <a:t>Análise de Requisitos Não-Funcionais</a:t>
            </a:r>
          </a:p>
          <a:p>
            <a:pPr lvl="1">
              <a:defRPr/>
            </a:pPr>
            <a:r>
              <a:rPr lang="pt-BR" dirty="0" smtClean="0"/>
              <a:t>Usabilidade</a:t>
            </a:r>
          </a:p>
          <a:p>
            <a:pPr lvl="1">
              <a:defRPr/>
            </a:pPr>
            <a:r>
              <a:rPr lang="pt-BR" dirty="0" err="1" smtClean="0"/>
              <a:t>Manutenibilidade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Confiabilidade</a:t>
            </a:r>
          </a:p>
          <a:p>
            <a:pPr lvl="1">
              <a:defRPr/>
            </a:pPr>
            <a:r>
              <a:rPr lang="pt-BR" dirty="0" smtClean="0"/>
              <a:t>Desempenho</a:t>
            </a:r>
          </a:p>
          <a:p>
            <a:pPr lvl="1">
              <a:defRPr/>
            </a:pPr>
            <a:r>
              <a:rPr lang="pt-BR" dirty="0" smtClean="0"/>
              <a:t>Portabilidade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143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ACFD5F1-C284-4E10-906A-0B178FA3674D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Confiabilidade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5370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pt-BR" dirty="0"/>
              <a:t>Confiabilidade de software é a probabilidade de o software não causar uma falha </a:t>
            </a:r>
            <a:r>
              <a:rPr lang="pt-BR" dirty="0" smtClean="0"/>
              <a:t>durante </a:t>
            </a:r>
            <a:r>
              <a:rPr lang="pt-BR" dirty="0"/>
              <a:t>um determinado período de tempo sob condições </a:t>
            </a:r>
            <a:r>
              <a:rPr lang="pt-BR" dirty="0" smtClean="0"/>
              <a:t>especificadas</a:t>
            </a:r>
          </a:p>
          <a:p>
            <a:pPr lvl="4">
              <a:lnSpc>
                <a:spcPct val="90000"/>
              </a:lnSpc>
              <a:defRPr/>
            </a:pP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A probabilidade é uma função da existência de defeitos no </a:t>
            </a:r>
            <a:r>
              <a:rPr lang="pt-BR" dirty="0" smtClean="0"/>
              <a:t>software</a:t>
            </a:r>
            <a:endParaRPr lang="pt-BR" dirty="0"/>
          </a:p>
          <a:p>
            <a:pPr lvl="4">
              <a:lnSpc>
                <a:spcPct val="90000"/>
              </a:lnSpc>
              <a:defRPr/>
            </a:pP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 smtClean="0"/>
              <a:t>As entradas recebidas </a:t>
            </a:r>
            <a:r>
              <a:rPr lang="pt-BR" dirty="0"/>
              <a:t>por um sistema determinam a existência ou não de algum </a:t>
            </a:r>
            <a:r>
              <a:rPr lang="pt-BR" dirty="0" smtClean="0"/>
              <a:t>defeito</a:t>
            </a:r>
            <a:endParaRPr lang="pt-BR" dirty="0"/>
          </a:p>
          <a:p>
            <a:pPr lvl="4">
              <a:lnSpc>
                <a:spcPct val="90000"/>
              </a:lnSpc>
              <a:defRPr/>
            </a:pP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Em outras palavras, a confiabilidade de software</a:t>
            </a:r>
            <a:r>
              <a:rPr lang="pt-BR" dirty="0" smtClean="0"/>
              <a:t>, é </a:t>
            </a:r>
            <a:r>
              <a:rPr lang="pt-BR" dirty="0"/>
              <a:t>a probabilidade de que o software irá operar como desejado num intervalo de tempo </a:t>
            </a:r>
            <a:r>
              <a:rPr lang="pt-BR" dirty="0" smtClean="0"/>
              <a:t>conhecido</a:t>
            </a:r>
            <a:endParaRPr lang="pt-BR" dirty="0"/>
          </a:p>
          <a:p>
            <a:pPr lvl="4">
              <a:lnSpc>
                <a:spcPct val="90000"/>
              </a:lnSpc>
              <a:defRPr/>
            </a:pP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Também, a confiabilidade caracteriza-se um atributo de qualidade de software </a:t>
            </a:r>
            <a:endParaRPr lang="pt-BR" dirty="0" smtClean="0"/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Implica </a:t>
            </a:r>
            <a:r>
              <a:rPr lang="pt-BR" dirty="0"/>
              <a:t>que um sistema executará suas funções como </a:t>
            </a:r>
            <a:r>
              <a:rPr lang="pt-BR" dirty="0" smtClean="0"/>
              <a:t>esperado</a:t>
            </a:r>
            <a:endParaRPr lang="pt-BR" dirty="0"/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28C51BE-023D-4F29-B0F5-B31DAFA09FDD}" type="slidenum">
              <a:rPr lang="pt-BR" smtClean="0">
                <a:latin typeface="Arial Black" pitchFamily="34" charset="0"/>
              </a:rPr>
              <a:pPr/>
              <a:t>20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Confiabilidade – Métricas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pt-BR" b="1" dirty="0"/>
              <a:t>Disponibilidade</a:t>
            </a:r>
            <a:r>
              <a:rPr lang="pt-BR" dirty="0"/>
              <a:t> – esta é uma medida de quão disponível o sistema estaria para uso, isto é, quão disponível o sistema estaria para efetuar um serviço solicitado por algum </a:t>
            </a:r>
            <a:r>
              <a:rPr lang="pt-BR" dirty="0" smtClean="0"/>
              <a:t>usuário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EX: Um </a:t>
            </a:r>
            <a:r>
              <a:rPr lang="pt-BR" dirty="0"/>
              <a:t>serviço de um sistema de software terá uma disponibilidade de </a:t>
            </a:r>
            <a:r>
              <a:rPr lang="pt-BR" dirty="0" smtClean="0"/>
              <a:t>999/1.000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Isto </a:t>
            </a:r>
            <a:r>
              <a:rPr lang="pt-BR" dirty="0"/>
              <a:t>significa que dentre um conjunto de 1.000 solicitações de serviço, 999 deverão ser atendidas. </a:t>
            </a:r>
            <a:r>
              <a:rPr lang="pt-BR" dirty="0" smtClean="0"/>
              <a:t>Esta </a:t>
            </a:r>
            <a:r>
              <a:rPr lang="pt-BR" dirty="0"/>
              <a:t>métrica é muito importante em sistemas de telecomunicações, por </a:t>
            </a:r>
            <a:r>
              <a:rPr lang="pt-BR" dirty="0" smtClean="0"/>
              <a:t>exemplo.</a:t>
            </a:r>
          </a:p>
          <a:p>
            <a:pPr lvl="3">
              <a:lnSpc>
                <a:spcPct val="90000"/>
              </a:lnSpc>
              <a:defRPr/>
            </a:pPr>
            <a:endParaRPr lang="pt-BR" b="1" dirty="0"/>
          </a:p>
          <a:p>
            <a:pPr>
              <a:lnSpc>
                <a:spcPct val="90000"/>
              </a:lnSpc>
              <a:defRPr/>
            </a:pPr>
            <a:r>
              <a:rPr lang="pt-BR" b="1" dirty="0"/>
              <a:t>Taxa de ocorrência de </a:t>
            </a:r>
            <a:r>
              <a:rPr lang="pt-BR" b="1" dirty="0" smtClean="0"/>
              <a:t>falhas </a:t>
            </a:r>
            <a:r>
              <a:rPr lang="pt-BR" dirty="0"/>
              <a:t>– esta é uma medida da </a:t>
            </a:r>
            <a:r>
              <a:rPr lang="pt-BR" dirty="0" smtClean="0"/>
              <a:t>frequência </a:t>
            </a:r>
            <a:r>
              <a:rPr lang="pt-BR" dirty="0"/>
              <a:t>na qual o sistema falha em prover um serviço como esperado pelo </a:t>
            </a:r>
            <a:r>
              <a:rPr lang="pt-BR" dirty="0" smtClean="0"/>
              <a:t>usuário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É </a:t>
            </a:r>
            <a:r>
              <a:rPr lang="pt-BR" dirty="0"/>
              <a:t>a </a:t>
            </a:r>
            <a:r>
              <a:rPr lang="pt-BR" dirty="0" smtClean="0"/>
              <a:t>frequência </a:t>
            </a:r>
            <a:r>
              <a:rPr lang="pt-BR" dirty="0"/>
              <a:t>na qual um comportamento inesperado é provável de ser </a:t>
            </a:r>
            <a:r>
              <a:rPr lang="pt-BR" dirty="0" smtClean="0"/>
              <a:t>observado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EX: Se </a:t>
            </a:r>
            <a:r>
              <a:rPr lang="pt-BR" dirty="0"/>
              <a:t>temos uma taxa de ocorrência de falha de 2/1.000, isto significa que 2 falhas são prováveis de acontecerem para cada 1.000 unidades de </a:t>
            </a:r>
            <a:r>
              <a:rPr lang="pt-BR" dirty="0" smtClean="0"/>
              <a:t>tempo</a:t>
            </a:r>
            <a:endParaRPr lang="pt-BR" b="1" dirty="0"/>
          </a:p>
          <a:p>
            <a:pPr>
              <a:defRPr/>
            </a:pPr>
            <a:endParaRPr lang="pt-BR" dirty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C294132-FF67-401E-97B0-B33EF041119C}" type="slidenum">
              <a:rPr lang="pt-BR" smtClean="0">
                <a:latin typeface="Arial Black" pitchFamily="34" charset="0"/>
              </a:rPr>
              <a:pPr/>
              <a:t>21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Confiabilidade – Métricas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8163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pt-BR" b="1" dirty="0"/>
              <a:t>Probabilidade de falha durante fase operacional</a:t>
            </a:r>
            <a:r>
              <a:rPr lang="pt-BR" dirty="0"/>
              <a:t> – esta é uma medida da probabilidade que o sistema irá comporta-se de maneira inesperada quando em operação. </a:t>
            </a:r>
            <a:endParaRPr lang="pt-BR" dirty="0" smtClean="0"/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Esta </a:t>
            </a:r>
            <a:r>
              <a:rPr lang="pt-BR" dirty="0"/>
              <a:t>métrica </a:t>
            </a:r>
            <a:r>
              <a:rPr lang="pt-BR" dirty="0" smtClean="0"/>
              <a:t>tem muita importância </a:t>
            </a:r>
            <a:r>
              <a:rPr lang="pt-BR" dirty="0"/>
              <a:t>em sistemas críticos que requerem uma operação </a:t>
            </a:r>
            <a:r>
              <a:rPr lang="pt-BR" dirty="0" smtClean="0"/>
              <a:t>contínua (Sistemas de Tempo Real)</a:t>
            </a:r>
          </a:p>
          <a:p>
            <a:pPr lvl="3">
              <a:lnSpc>
                <a:spcPct val="90000"/>
              </a:lnSpc>
              <a:defRPr/>
            </a:pPr>
            <a:endParaRPr lang="pt-BR" b="1" dirty="0"/>
          </a:p>
          <a:p>
            <a:pPr>
              <a:lnSpc>
                <a:spcPct val="90000"/>
              </a:lnSpc>
              <a:defRPr/>
            </a:pPr>
            <a:r>
              <a:rPr lang="pt-BR" b="1" dirty="0"/>
              <a:t>Tempo médio até a ocorrência de falha ou </a:t>
            </a:r>
            <a:r>
              <a:rPr lang="pt-BR" b="1" i="1" dirty="0" err="1"/>
              <a:t>mean</a:t>
            </a:r>
            <a:r>
              <a:rPr lang="pt-BR" b="1" i="1" dirty="0"/>
              <a:t> time </a:t>
            </a:r>
            <a:r>
              <a:rPr lang="pt-BR" b="1" i="1" dirty="0" err="1"/>
              <a:t>to</a:t>
            </a:r>
            <a:r>
              <a:rPr lang="pt-BR" b="1" i="1" dirty="0"/>
              <a:t> </a:t>
            </a:r>
            <a:r>
              <a:rPr lang="pt-BR" b="1" i="1" dirty="0" err="1"/>
              <a:t>failure</a:t>
            </a:r>
            <a:r>
              <a:rPr lang="pt-BR" b="1" dirty="0"/>
              <a:t> (</a:t>
            </a:r>
            <a:r>
              <a:rPr lang="pt-BR" b="1" dirty="0" err="1"/>
              <a:t>mttf</a:t>
            </a:r>
            <a:r>
              <a:rPr lang="pt-BR" b="1" dirty="0"/>
              <a:t>) </a:t>
            </a:r>
            <a:r>
              <a:rPr lang="pt-BR" dirty="0"/>
              <a:t>– esta é uma medida do tempo </a:t>
            </a:r>
            <a:r>
              <a:rPr lang="pt-BR" dirty="0" smtClean="0"/>
              <a:t>entre as </a:t>
            </a:r>
            <a:r>
              <a:rPr lang="pt-BR" dirty="0"/>
              <a:t>falhas observadas. </a:t>
            </a:r>
            <a:endParaRPr lang="pt-BR" dirty="0" smtClean="0"/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Note </a:t>
            </a:r>
            <a:r>
              <a:rPr lang="pt-BR" dirty="0"/>
              <a:t>que esta métrica oferece um indicativo de quanto tempo o sistema permanecerá operacional antes que uma falha aconteça.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E41320E-67CA-4533-B87B-3876DBE75C5C}" type="slidenum">
              <a:rPr lang="pt-BR" smtClean="0">
                <a:latin typeface="Arial Black" pitchFamily="34" charset="0"/>
              </a:rPr>
              <a:pPr/>
              <a:t>22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Desempenho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33131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Desempenho é um atributo de qualidade importante para sistemas de </a:t>
            </a:r>
            <a:r>
              <a:rPr lang="pt-BR" dirty="0" smtClean="0"/>
              <a:t>software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Exemplo: Sistema </a:t>
            </a:r>
            <a:r>
              <a:rPr lang="pt-BR" dirty="0"/>
              <a:t>de uma </a:t>
            </a:r>
            <a:r>
              <a:rPr lang="pt-BR" u="sng" dirty="0"/>
              <a:t>administradora de cartões de </a:t>
            </a:r>
            <a:r>
              <a:rPr lang="pt-BR" u="sng" dirty="0" smtClean="0"/>
              <a:t>crédito</a:t>
            </a:r>
            <a:endParaRPr lang="pt-BR" dirty="0" smtClean="0"/>
          </a:p>
          <a:p>
            <a:pPr lvl="2">
              <a:defRPr/>
            </a:pPr>
            <a:r>
              <a:rPr lang="pt-BR" sz="2600" dirty="0" smtClean="0"/>
              <a:t>Tempo de </a:t>
            </a:r>
            <a:r>
              <a:rPr lang="pt-BR" sz="2600" dirty="0"/>
              <a:t>resposta </a:t>
            </a:r>
            <a:r>
              <a:rPr lang="pt-BR" sz="2600" dirty="0" smtClean="0"/>
              <a:t>para </a:t>
            </a:r>
            <a:r>
              <a:rPr lang="pt-BR" sz="2600" dirty="0"/>
              <a:t>autorização de compras por </a:t>
            </a:r>
            <a:r>
              <a:rPr lang="pt-BR" sz="2600" dirty="0" smtClean="0"/>
              <a:t>cartão</a:t>
            </a:r>
            <a:endParaRPr lang="pt-BR" sz="2600" dirty="0"/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pt-BR" dirty="0"/>
              <a:t>Os requisitos de desempenho têm impacto mais global sobre o sistema e, por essa razão, estão entre os requisitos não funcionais mais </a:t>
            </a:r>
            <a:r>
              <a:rPr lang="pt-BR" dirty="0" smtClean="0"/>
              <a:t>importantes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250C3E1-0630-45B9-9B7B-3CEDB36DB861}" type="slidenum">
              <a:rPr lang="pt-BR" smtClean="0">
                <a:latin typeface="Arial Black" pitchFamily="34" charset="0"/>
              </a:rPr>
              <a:pPr/>
              <a:t>23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Desempenho</a:t>
            </a:r>
          </a:p>
        </p:txBody>
      </p:sp>
      <p:sp>
        <p:nvSpPr>
          <p:cNvPr id="36866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0504F5B-BFC0-43F8-8D90-392E34FD7A8E}" type="slidenum">
              <a:rPr lang="pt-BR" smtClean="0">
                <a:latin typeface="Arial Black" pitchFamily="34" charset="0"/>
              </a:rPr>
              <a:pPr/>
              <a:t>24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6867" name="Picture 4" descr="imag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82804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Desempenho - Métricas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b="1" dirty="0"/>
              <a:t>Requisitos de resposta</a:t>
            </a:r>
            <a:r>
              <a:rPr lang="pt-BR" dirty="0"/>
              <a:t> – especificam o tempo de resposta de um sistema de software aceitável para usuários. 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Neste </a:t>
            </a:r>
            <a:r>
              <a:rPr lang="pt-BR" dirty="0"/>
              <a:t>caso, um projetista poderia especificar que o sistema deveria responder à solicitação de um serviço específico de um usuário dentro de um intervalo de 2 </a:t>
            </a:r>
            <a:r>
              <a:rPr lang="pt-BR" dirty="0" smtClean="0"/>
              <a:t>segundos</a:t>
            </a:r>
          </a:p>
          <a:p>
            <a:pPr lvl="1">
              <a:defRPr/>
            </a:pPr>
            <a:r>
              <a:rPr lang="pt-BR" dirty="0" smtClean="0"/>
              <a:t>Exemplo:</a:t>
            </a:r>
          </a:p>
          <a:p>
            <a:pPr lvl="2">
              <a:defRPr/>
            </a:pPr>
            <a:r>
              <a:rPr lang="pt-BR" u="sng" dirty="0" smtClean="0"/>
              <a:t>RNF05: Tempo de Resposta do Caixa Eletrônico</a:t>
            </a:r>
            <a:r>
              <a:rPr lang="pt-BR" dirty="0" smtClean="0"/>
              <a:t> –  Após </a:t>
            </a:r>
            <a:r>
              <a:rPr lang="pt-BR" dirty="0"/>
              <a:t>o usuário inserir o cartão magnético do banco no local apropriado (leitor do equipamento), o sistema </a:t>
            </a:r>
            <a:r>
              <a:rPr lang="pt-BR" dirty="0" smtClean="0"/>
              <a:t>deverá </a:t>
            </a:r>
            <a:r>
              <a:rPr lang="pt-BR" dirty="0"/>
              <a:t>exibir uma nova tela, </a:t>
            </a:r>
            <a:r>
              <a:rPr lang="pt-BR" dirty="0" smtClean="0"/>
              <a:t>em um </a:t>
            </a:r>
            <a:r>
              <a:rPr lang="pt-BR" dirty="0"/>
              <a:t>intervalo de 2 </a:t>
            </a:r>
            <a:r>
              <a:rPr lang="pt-BR" dirty="0" smtClean="0"/>
              <a:t>segundos solicitando </a:t>
            </a:r>
            <a:r>
              <a:rPr lang="pt-BR" dirty="0"/>
              <a:t>que o usuário digite sua senha de conta corrente</a:t>
            </a:r>
            <a:r>
              <a:rPr lang="pt-BR" dirty="0" smtClean="0"/>
              <a:t>. Caso </a:t>
            </a:r>
            <a:r>
              <a:rPr lang="pt-BR" dirty="0"/>
              <a:t>usuário </a:t>
            </a:r>
            <a:r>
              <a:rPr lang="pt-BR" dirty="0" smtClean="0"/>
              <a:t>não digitar </a:t>
            </a:r>
            <a:r>
              <a:rPr lang="pt-BR" dirty="0"/>
              <a:t>sua senha </a:t>
            </a:r>
            <a:r>
              <a:rPr lang="pt-BR" dirty="0" smtClean="0"/>
              <a:t>dentro </a:t>
            </a:r>
            <a:r>
              <a:rPr lang="pt-BR" dirty="0"/>
              <a:t>de um período de 20 segundos, </a:t>
            </a:r>
            <a:r>
              <a:rPr lang="pt-BR" dirty="0" smtClean="0"/>
              <a:t>então </a:t>
            </a:r>
            <a:r>
              <a:rPr lang="pt-BR" dirty="0"/>
              <a:t>um </a:t>
            </a:r>
            <a:r>
              <a:rPr lang="pt-BR" i="1" dirty="0"/>
              <a:t>timeout</a:t>
            </a:r>
            <a:r>
              <a:rPr lang="pt-BR" dirty="0"/>
              <a:t> </a:t>
            </a:r>
            <a:r>
              <a:rPr lang="pt-BR" dirty="0" smtClean="0"/>
              <a:t>deve ocorrer </a:t>
            </a:r>
            <a:r>
              <a:rPr lang="pt-BR" dirty="0"/>
              <a:t>e o sistema retorna à tela inicial.</a:t>
            </a:r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63C9149-E3D5-4DF0-8655-618AA09FB200}" type="slidenum">
              <a:rPr lang="pt-BR" smtClean="0">
                <a:latin typeface="Arial Black" pitchFamily="34" charset="0"/>
              </a:rPr>
              <a:pPr/>
              <a:t>25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Desempenho - Métricas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958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pt-BR" b="1" dirty="0"/>
              <a:t>Requisitos de processamento (</a:t>
            </a:r>
            <a:r>
              <a:rPr lang="pt-BR" b="1" i="1" dirty="0" err="1"/>
              <a:t>throughput</a:t>
            </a:r>
            <a:r>
              <a:rPr lang="pt-BR" b="1" dirty="0"/>
              <a:t>)</a:t>
            </a:r>
            <a:r>
              <a:rPr lang="pt-BR" i="1" dirty="0"/>
              <a:t> </a:t>
            </a:r>
            <a:r>
              <a:rPr lang="pt-BR" dirty="0"/>
              <a:t>– estes requisitos especificam a quantidade de dados que deveria ser processada num determinado período de </a:t>
            </a:r>
            <a:r>
              <a:rPr lang="pt-BR" dirty="0" smtClean="0"/>
              <a:t>tempo</a:t>
            </a:r>
          </a:p>
          <a:p>
            <a:pPr lvl="1">
              <a:defRPr/>
            </a:pPr>
            <a:r>
              <a:rPr lang="pt-BR" dirty="0" smtClean="0"/>
              <a:t>Um </a:t>
            </a:r>
            <a:r>
              <a:rPr lang="pt-BR" dirty="0"/>
              <a:t>exemplo seria exigir que o sistema de software possa processar, no mínimo, 6 transações por </a:t>
            </a:r>
            <a:r>
              <a:rPr lang="pt-BR" dirty="0" smtClean="0"/>
              <a:t>segundo</a:t>
            </a:r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pt-BR" b="1" dirty="0"/>
              <a:t>Requisitos de temporização</a:t>
            </a:r>
            <a:r>
              <a:rPr lang="pt-BR" i="1" dirty="0"/>
              <a:t> </a:t>
            </a:r>
            <a:r>
              <a:rPr lang="pt-BR" dirty="0" smtClean="0"/>
              <a:t>– especificam a velocidade que </a:t>
            </a:r>
            <a:r>
              <a:rPr lang="pt-BR" dirty="0"/>
              <a:t>o sistema deveria coletar dados de entrada de sensores antes que outras leituras de dados de entrada, feitas posteriormente, sobrescrevam os dados </a:t>
            </a:r>
            <a:r>
              <a:rPr lang="pt-BR" dirty="0" smtClean="0"/>
              <a:t>anteriores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Exemplo: </a:t>
            </a:r>
            <a:r>
              <a:rPr lang="pt-BR" dirty="0"/>
              <a:t>poderia ser especificado que o sistema deveria efetuar leitura de dados 5 vezes por segundo, como condição  </a:t>
            </a:r>
            <a:r>
              <a:rPr lang="pt-BR" dirty="0" smtClean="0"/>
              <a:t>mínima</a:t>
            </a:r>
          </a:p>
          <a:p>
            <a:pPr lvl="3">
              <a:defRPr/>
            </a:pPr>
            <a:endParaRPr lang="pt-BR" i="1" dirty="0"/>
          </a:p>
          <a:p>
            <a:pPr>
              <a:defRPr/>
            </a:pPr>
            <a:r>
              <a:rPr lang="pt-BR" b="1" dirty="0"/>
              <a:t>Requisitos de espaço</a:t>
            </a:r>
            <a:r>
              <a:rPr lang="pt-BR" i="1" dirty="0"/>
              <a:t> </a:t>
            </a:r>
            <a:r>
              <a:rPr lang="pt-BR" dirty="0"/>
              <a:t>– em alguns casos, os requisitos de espaço podem ser </a:t>
            </a:r>
            <a:r>
              <a:rPr lang="pt-BR" dirty="0" smtClean="0"/>
              <a:t>considerados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Exemplo</a:t>
            </a:r>
            <a:r>
              <a:rPr lang="pt-BR" dirty="0"/>
              <a:t>, a memória principal para executar uma aplicação poderia ser considerada como um requisito de </a:t>
            </a:r>
            <a:r>
              <a:rPr lang="pt-BR" dirty="0" smtClean="0"/>
              <a:t>desempenho</a:t>
            </a:r>
          </a:p>
          <a:p>
            <a:pPr lvl="1">
              <a:defRPr/>
            </a:pPr>
            <a:r>
              <a:rPr lang="pt-BR" dirty="0" smtClean="0"/>
              <a:t>Pois </a:t>
            </a:r>
            <a:r>
              <a:rPr lang="pt-BR" dirty="0"/>
              <a:t>ela está relacionada ao comportamento do sistema em tempo de </a:t>
            </a:r>
            <a:r>
              <a:rPr lang="pt-BR" dirty="0" smtClean="0"/>
              <a:t>execução</a:t>
            </a:r>
            <a:endParaRPr lang="pt-BR" dirty="0"/>
          </a:p>
          <a:p>
            <a:pPr lvl="1">
              <a:defRPr/>
            </a:pPr>
            <a:endParaRPr lang="pt-BR" dirty="0"/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2D3A31B-5ED5-46BF-AD47-87683C998196}" type="slidenum">
              <a:rPr lang="pt-BR" smtClean="0">
                <a:latin typeface="Arial Black" pitchFamily="34" charset="0"/>
              </a:rPr>
              <a:pPr/>
              <a:t>26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7529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pt-BR" sz="2000" smtClean="0"/>
          </a:p>
          <a:p>
            <a:pPr>
              <a:lnSpc>
                <a:spcPct val="70000"/>
              </a:lnSpc>
            </a:pPr>
            <a:r>
              <a:rPr lang="pt-BR" sz="2000" smtClean="0"/>
              <a:t>Portabilidade pode ser definida como a facilidade que o software pode ser transferido de um sistema computacional ou ambiente para outro</a:t>
            </a:r>
          </a:p>
          <a:p>
            <a:pPr lvl="3">
              <a:lnSpc>
                <a:spcPct val="70000"/>
              </a:lnSpc>
            </a:pPr>
            <a:endParaRPr lang="pt-BR" sz="1300" smtClean="0"/>
          </a:p>
          <a:p>
            <a:pPr>
              <a:lnSpc>
                <a:spcPct val="70000"/>
              </a:lnSpc>
            </a:pPr>
            <a:r>
              <a:rPr lang="pt-BR" sz="2000" smtClean="0"/>
              <a:t>O software é dito portável se ele pode ser executado em </a:t>
            </a:r>
            <a:r>
              <a:rPr lang="pt-BR" sz="2000" u="sng" smtClean="0"/>
              <a:t>ambientes distintos</a:t>
            </a:r>
          </a:p>
          <a:p>
            <a:pPr lvl="1">
              <a:lnSpc>
                <a:spcPct val="70000"/>
              </a:lnSpc>
            </a:pPr>
            <a:r>
              <a:rPr lang="pt-BR" sz="1800" smtClean="0"/>
              <a:t>O termo </a:t>
            </a:r>
            <a:r>
              <a:rPr lang="pt-BR" sz="1800" u="sng" smtClean="0"/>
              <a:t>ambiente</a:t>
            </a:r>
            <a:r>
              <a:rPr lang="pt-BR" sz="1800" smtClean="0"/>
              <a:t> pode referir-se tanto à plataforma de hardware quanto a um ambiente de software como, por exemplo, um sistema operacional específico</a:t>
            </a:r>
          </a:p>
          <a:p>
            <a:pPr lvl="4">
              <a:lnSpc>
                <a:spcPct val="70000"/>
              </a:lnSpc>
            </a:pPr>
            <a:endParaRPr lang="pt-BR" sz="1300" smtClean="0"/>
          </a:p>
          <a:p>
            <a:pPr>
              <a:lnSpc>
                <a:spcPct val="70000"/>
              </a:lnSpc>
            </a:pPr>
            <a:r>
              <a:rPr lang="pt-BR" sz="2000" smtClean="0"/>
              <a:t>A portabilidade refere-se à habilidade de executar um sistema em diferentes plataformas computacionais</a:t>
            </a:r>
          </a:p>
          <a:p>
            <a:pPr lvl="4">
              <a:lnSpc>
                <a:spcPct val="70000"/>
              </a:lnSpc>
            </a:pPr>
            <a:endParaRPr lang="pt-BR" sz="1300" smtClean="0"/>
          </a:p>
          <a:p>
            <a:pPr>
              <a:lnSpc>
                <a:spcPct val="70000"/>
              </a:lnSpc>
            </a:pPr>
            <a:r>
              <a:rPr lang="pt-BR" sz="2000" smtClean="0"/>
              <a:t>Na medida que aumentam os custos de software e hardware, a portabilidade torna-se cada vez mais importante</a:t>
            </a:r>
          </a:p>
          <a:p>
            <a:pPr lvl="4">
              <a:lnSpc>
                <a:spcPct val="70000"/>
              </a:lnSpc>
            </a:pPr>
            <a:endParaRPr lang="pt-BR" sz="1300" smtClean="0"/>
          </a:p>
          <a:p>
            <a:pPr>
              <a:lnSpc>
                <a:spcPct val="70000"/>
              </a:lnSpc>
            </a:pPr>
            <a:r>
              <a:rPr lang="pt-BR" sz="2000" smtClean="0"/>
              <a:t>Adicionalmente, podemos ter a portabilidade de componentes  e a portabilidade de sistemas (Reusabilidade)</a:t>
            </a:r>
          </a:p>
          <a:p>
            <a:pPr>
              <a:lnSpc>
                <a:spcPct val="70000"/>
              </a:lnSpc>
            </a:pPr>
            <a:endParaRPr lang="pt-BR" sz="2000" smtClean="0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EB0D23D-B1D3-4BDA-B4A5-71E412BC4396}" type="slidenum">
              <a:rPr lang="pt-BR" smtClean="0">
                <a:latin typeface="Arial Black" pitchFamily="34" charset="0"/>
              </a:rPr>
              <a:pPr/>
              <a:t>27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Portabilidade</a:t>
            </a:r>
          </a:p>
        </p:txBody>
      </p:sp>
      <p:sp>
        <p:nvSpPr>
          <p:cNvPr id="4096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48760D8-05C7-41C8-834A-4BB0497A2FB0}" type="slidenum">
              <a:rPr lang="pt-BR" smtClean="0">
                <a:latin typeface="Arial Black" pitchFamily="34" charset="0"/>
              </a:rPr>
              <a:pPr/>
              <a:t>28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40963" name="Picture 4" descr="imag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89138"/>
            <a:ext cx="6840537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4"/>
          <p:cNvSpPr>
            <a:spLocks noGrp="1"/>
          </p:cNvSpPr>
          <p:nvPr>
            <p:ph type="ctrTitle"/>
          </p:nvPr>
        </p:nvSpPr>
        <p:spPr>
          <a:xfrm>
            <a:off x="2339975" y="1828800"/>
            <a:ext cx="6696075" cy="2209800"/>
          </a:xfrm>
        </p:spPr>
        <p:txBody>
          <a:bodyPr/>
          <a:lstStyle/>
          <a:p>
            <a:r>
              <a:rPr lang="pt-BR" smtClean="0"/>
              <a:t>Análise de Requisitos</a:t>
            </a:r>
          </a:p>
        </p:txBody>
      </p:sp>
      <p:sp>
        <p:nvSpPr>
          <p:cNvPr id="1536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5714E69-FE0B-4E7C-B6E1-361C9903C829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mtClean="0"/>
              <a:t>Análise de Requisitos</a:t>
            </a:r>
          </a:p>
        </p:txBody>
      </p:sp>
      <p:sp>
        <p:nvSpPr>
          <p:cNvPr id="16386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495E891-F7D9-4482-B20A-E89B83F0A922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6387" name="Text Box 54"/>
          <p:cNvSpPr txBox="1">
            <a:spLocks noChangeArrowheads="1"/>
          </p:cNvSpPr>
          <p:nvPr/>
        </p:nvSpPr>
        <p:spPr bwMode="auto">
          <a:xfrm>
            <a:off x="971550" y="3568700"/>
            <a:ext cx="7129463" cy="1804988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155000"/>
              </a:lnSpc>
              <a:spcBef>
                <a:spcPct val="75000"/>
              </a:spcBef>
            </a:pPr>
            <a:r>
              <a:rPr lang="pt-BR" sz="2400" b="1">
                <a:solidFill>
                  <a:schemeClr val="bg2"/>
                </a:solidFill>
                <a:latin typeface="Tahoma" pitchFamily="34" charset="0"/>
              </a:rPr>
              <a:t>Processo de descobrir, analisar, documentar e  verificar serviços requeridos para um sistema e suas restrições operacionais.</a:t>
            </a:r>
            <a:endParaRPr lang="pt-BR" sz="240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6388" name="AutoShape 55"/>
          <p:cNvSpPr>
            <a:spLocks noChangeArrowheads="1"/>
          </p:cNvSpPr>
          <p:nvPr/>
        </p:nvSpPr>
        <p:spPr bwMode="auto">
          <a:xfrm>
            <a:off x="4067175" y="2055813"/>
            <a:ext cx="792163" cy="1223962"/>
          </a:xfrm>
          <a:prstGeom prst="downArrow">
            <a:avLst>
              <a:gd name="adj1" fmla="val 50000"/>
              <a:gd name="adj2" fmla="val 3862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Classificação dos Requisitos</a:t>
            </a:r>
          </a:p>
        </p:txBody>
      </p:sp>
      <p:sp>
        <p:nvSpPr>
          <p:cNvPr id="1741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9B44E94-3620-405F-8C8E-E59734EDDE85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requisitos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35487"/>
          </a:xfrm>
        </p:spPr>
        <p:txBody>
          <a:bodyPr/>
          <a:lstStyle/>
          <a:p>
            <a:r>
              <a:rPr lang="pt-BR" sz="2800" smtClean="0"/>
              <a:t>Requisitos de usuário  </a:t>
            </a:r>
          </a:p>
          <a:p>
            <a:pPr lvl="1"/>
            <a:r>
              <a:rPr lang="pt-BR" sz="2400" smtClean="0"/>
              <a:t>Declarações em linguagem natural mais diagramas de serviços que o sistema fornece e suas restrições operacionais</a:t>
            </a:r>
          </a:p>
          <a:p>
            <a:pPr lvl="1"/>
            <a:r>
              <a:rPr lang="pt-BR" sz="2400" smtClean="0"/>
              <a:t>Escritos para os usuários</a:t>
            </a:r>
          </a:p>
          <a:p>
            <a:r>
              <a:rPr lang="pt-BR" sz="2800" smtClean="0"/>
              <a:t>Requisitos de sistema </a:t>
            </a:r>
          </a:p>
          <a:p>
            <a:pPr lvl="1"/>
            <a:r>
              <a:rPr lang="pt-BR" sz="2400" smtClean="0"/>
              <a:t>Estabelecem descrições detalhadas das funções, serviços e restrições operacionais do sistema</a:t>
            </a:r>
          </a:p>
          <a:p>
            <a:pPr lvl="2"/>
            <a:r>
              <a:rPr lang="pt-BR" sz="2000" smtClean="0"/>
              <a:t>Define o que deve ser implementado</a:t>
            </a:r>
          </a:p>
          <a:p>
            <a:pPr lvl="2"/>
            <a:r>
              <a:rPr lang="pt-BR" sz="2000" smtClean="0"/>
              <a:t>Pode ser parte de um contrato entre o cliente e o desenvolvedor</a:t>
            </a:r>
          </a:p>
          <a:p>
            <a:endParaRPr lang="pt-BR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4B7E852-82D5-42FC-B6C9-D0116453DA4D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Classificação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500" smtClean="0"/>
              <a:t>Requisitos funcionais</a:t>
            </a:r>
          </a:p>
          <a:p>
            <a:pPr lvl="1">
              <a:lnSpc>
                <a:spcPct val="90000"/>
              </a:lnSpc>
            </a:pPr>
            <a:r>
              <a:rPr lang="pt-BR" sz="2100" smtClean="0"/>
              <a:t>Declarações de serviços que o sistema deve fornecer, como o sistema deve reagir a entradas específicas e como o sistema deve se comportar em determinadas situações.</a:t>
            </a:r>
          </a:p>
          <a:p>
            <a:pPr>
              <a:lnSpc>
                <a:spcPct val="90000"/>
              </a:lnSpc>
            </a:pPr>
            <a:r>
              <a:rPr lang="pt-BR" sz="2500" smtClean="0"/>
              <a:t>Requisitos não-funcionais</a:t>
            </a:r>
          </a:p>
          <a:p>
            <a:pPr lvl="1">
              <a:lnSpc>
                <a:spcPct val="90000"/>
              </a:lnSpc>
            </a:pPr>
            <a:r>
              <a:rPr lang="pt-BR" sz="2100" smtClean="0"/>
              <a:t>Restrições sobre serviços ou funções oferecidos pelo sistema tais como restrições de tempo, restrições sobre o processo de desenvolvimento, padrões, etc.</a:t>
            </a:r>
          </a:p>
          <a:p>
            <a:pPr>
              <a:lnSpc>
                <a:spcPct val="90000"/>
              </a:lnSpc>
            </a:pPr>
            <a:r>
              <a:rPr lang="pt-BR" sz="2500" smtClean="0"/>
              <a:t>Requisitos de domínio</a:t>
            </a:r>
          </a:p>
          <a:p>
            <a:pPr lvl="1">
              <a:lnSpc>
                <a:spcPct val="90000"/>
              </a:lnSpc>
            </a:pPr>
            <a:r>
              <a:rPr lang="pt-BR" sz="2100" smtClean="0"/>
              <a:t>Requisitos que vêm do domínio de aplicação do sistema e que refletem as características desse domínio.</a:t>
            </a:r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DFCF782-E00A-43C8-A57A-319B1F4AE1E1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846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pt-BR" dirty="0" smtClean="0"/>
              <a:t>Descrevem a funcionalidade ou serviços de sistema</a:t>
            </a:r>
          </a:p>
          <a:p>
            <a:pPr>
              <a:lnSpc>
                <a:spcPct val="90000"/>
              </a:lnSpc>
              <a:defRPr/>
            </a:pPr>
            <a:endParaRPr lang="pt-BR" dirty="0" smtClean="0"/>
          </a:p>
          <a:p>
            <a:pPr>
              <a:lnSpc>
                <a:spcPct val="90000"/>
              </a:lnSpc>
              <a:defRPr/>
            </a:pPr>
            <a:r>
              <a:rPr lang="pt-BR" dirty="0" smtClean="0"/>
              <a:t>Dependem do tipo de software, dos usuários esperados e das funcionalidades que o software deve executar</a:t>
            </a:r>
          </a:p>
          <a:p>
            <a:pPr>
              <a:lnSpc>
                <a:spcPct val="90000"/>
              </a:lnSpc>
              <a:defRPr/>
            </a:pPr>
            <a:endParaRPr lang="pt-BR" dirty="0" smtClean="0"/>
          </a:p>
          <a:p>
            <a:pPr>
              <a:lnSpc>
                <a:spcPct val="90000"/>
              </a:lnSpc>
              <a:defRPr/>
            </a:pPr>
            <a:r>
              <a:rPr lang="pt-BR" dirty="0" smtClean="0"/>
              <a:t>Requisitos funcionais de Usuário 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Podem ser declarações de alto nível do que o sistema deve fazer </a:t>
            </a:r>
          </a:p>
          <a:p>
            <a:pPr>
              <a:lnSpc>
                <a:spcPct val="90000"/>
              </a:lnSpc>
              <a:defRPr/>
            </a:pPr>
            <a:r>
              <a:rPr lang="pt-BR" dirty="0" smtClean="0"/>
              <a:t>Requisitos </a:t>
            </a:r>
            <a:r>
              <a:rPr lang="pt-BR" dirty="0"/>
              <a:t>F</a:t>
            </a:r>
            <a:r>
              <a:rPr lang="pt-BR" dirty="0" smtClean="0"/>
              <a:t>uncionais de Sistema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Devem descrever os serviços de sistema em detalhe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54F311D-AC9B-420F-8240-B2E924D13059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Exemplos de 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40188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dirty="0" smtClean="0"/>
              <a:t>Requisitos Funcionais de Usuário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u="sng" dirty="0" smtClean="0"/>
              <a:t>RF01:</a:t>
            </a:r>
            <a:r>
              <a:rPr lang="pt-BR" dirty="0" smtClean="0"/>
              <a:t> O usuário deve ser capaz de pesquisar em todo o conjunto inicial de banco de dados ou selecionar um subconjunto a partir dele.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endParaRPr lang="pt-BR" dirty="0" smtClean="0"/>
          </a:p>
          <a:p>
            <a:pPr algn="just">
              <a:defRPr/>
            </a:pPr>
            <a:r>
              <a:rPr lang="pt-BR" dirty="0" smtClean="0"/>
              <a:t>Requisitos Funcionais de Sistema</a:t>
            </a:r>
          </a:p>
          <a:p>
            <a:pPr lvl="1" algn="just">
              <a:defRPr/>
            </a:pPr>
            <a:r>
              <a:rPr lang="pt-BR" u="sng" dirty="0" smtClean="0"/>
              <a:t>RF02:</a:t>
            </a:r>
            <a:r>
              <a:rPr lang="pt-BR" dirty="0" smtClean="0"/>
              <a:t> Para todo pedido deve ser alocado um identificador único (ORDER_ID) no qual o usuário deve ser capaz de copiar para a área de armazenamento permanente da sua conta.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FA58E56-327E-47FD-A556-8E2423C91630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07 - Análise de Requisito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07 - Análise de Requisitos</Template>
  <TotalTime>1</TotalTime>
  <Words>1678</Words>
  <Application>Microsoft Office PowerPoint</Application>
  <PresentationFormat>Apresentação na tela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Wingdings</vt:lpstr>
      <vt:lpstr>Calibri</vt:lpstr>
      <vt:lpstr>Arial Black</vt:lpstr>
      <vt:lpstr>Times New Roman</vt:lpstr>
      <vt:lpstr>Tahoma</vt:lpstr>
      <vt:lpstr>Aula 07 - Análise de Requisitos</vt:lpstr>
      <vt:lpstr>Análise e Especificação de Sistemas</vt:lpstr>
      <vt:lpstr>Roteiro</vt:lpstr>
      <vt:lpstr>Análise de Requisitos</vt:lpstr>
      <vt:lpstr>Análise de Requisitos</vt:lpstr>
      <vt:lpstr>Classificação dos Requisitos</vt:lpstr>
      <vt:lpstr>Tipos de requisitos</vt:lpstr>
      <vt:lpstr>Classificação dos Requisitos</vt:lpstr>
      <vt:lpstr>Requisitos Funcionais</vt:lpstr>
      <vt:lpstr>Exemplos de Requisitos Funcionais</vt:lpstr>
      <vt:lpstr>Requisitos completos e consistentes</vt:lpstr>
      <vt:lpstr>Requisitos Não-Funcionais</vt:lpstr>
      <vt:lpstr>Classificações de Requisitos Não-Funcionais</vt:lpstr>
      <vt:lpstr>Tipos de requisitos Não-Funcionais</vt:lpstr>
      <vt:lpstr>Exemplos de Requisitos Não-Funcionais</vt:lpstr>
      <vt:lpstr>Análise de Requisitos  Não-Funcionais</vt:lpstr>
      <vt:lpstr>Apresentação do PowerPoint</vt:lpstr>
      <vt:lpstr>Usabilidade</vt:lpstr>
      <vt:lpstr>Usabilidade – Critérios de Medição</vt:lpstr>
      <vt:lpstr>Manutenibilidade</vt:lpstr>
      <vt:lpstr>Confiabilidade</vt:lpstr>
      <vt:lpstr>Confiabilidade – Métricas </vt:lpstr>
      <vt:lpstr>Confiabilidade – Métricas </vt:lpstr>
      <vt:lpstr>Desempenho</vt:lpstr>
      <vt:lpstr>Desempenho</vt:lpstr>
      <vt:lpstr>Desempenho - Métricas</vt:lpstr>
      <vt:lpstr>Desempenho - Métricas</vt:lpstr>
      <vt:lpstr>Portabilidade</vt:lpstr>
      <vt:lpstr>Portabilidade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1</cp:revision>
  <dcterms:created xsi:type="dcterms:W3CDTF">2013-08-03T18:32:02Z</dcterms:created>
  <dcterms:modified xsi:type="dcterms:W3CDTF">2013-08-03T18:33:05Z</dcterms:modified>
</cp:coreProperties>
</file>