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sldIdLst>
    <p:sldId id="256" r:id="rId2"/>
    <p:sldId id="384" r:id="rId3"/>
    <p:sldId id="373" r:id="rId4"/>
    <p:sldId id="374" r:id="rId5"/>
    <p:sldId id="375" r:id="rId6"/>
    <p:sldId id="376" r:id="rId7"/>
    <p:sldId id="377" r:id="rId8"/>
    <p:sldId id="383" r:id="rId9"/>
    <p:sldId id="378" r:id="rId10"/>
    <p:sldId id="379" r:id="rId11"/>
    <p:sldId id="380" r:id="rId12"/>
    <p:sldId id="381" r:id="rId13"/>
    <p:sldId id="382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996" y="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</p:grpSp>
      </p:grpSp>
      <p:pic>
        <p:nvPicPr>
          <p:cNvPr id="18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3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003425" y="4267200"/>
            <a:ext cx="6988175" cy="2186136"/>
          </a:xfrm>
        </p:spPr>
        <p:txBody>
          <a:bodyPr/>
          <a:lstStyle>
            <a:lvl1pPr marL="0" indent="0">
              <a:buFont typeface="Wingdings" pitchFamily="8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C3B88-1722-4A17-996A-7F5F9DA0000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07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72478-FA55-47A3-9FA5-F37CB739F24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68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163D0-700B-49F5-80A7-A342C01CEB4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59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Ø"/>
              <a:defRPr/>
            </a:lvl1pPr>
            <a:lvl2pPr marL="742950" indent="-285750">
              <a:buFont typeface="Wingdings" pitchFamily="2" charset="2"/>
              <a:buChar char="Ø"/>
              <a:defRPr/>
            </a:lvl2pPr>
            <a:lvl3pPr marL="1143000" indent="-228600">
              <a:buFont typeface="Wingdings" pitchFamily="2" charset="2"/>
              <a:buChar char="Ø"/>
              <a:defRPr/>
            </a:lvl3pPr>
            <a:lvl4pPr marL="1600200" indent="-228600">
              <a:buFont typeface="Wingdings" pitchFamily="2" charset="2"/>
              <a:buChar char="Ø"/>
              <a:defRPr/>
            </a:lvl4pPr>
            <a:lvl5pPr marL="2057400" indent="-228600">
              <a:buFont typeface="Wingdings" pitchFamily="2" charset="2"/>
              <a:buChar char="Ø"/>
              <a:defRPr/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6F039-12C6-4236-92EB-029366163B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6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E3682-E8E4-476E-98C4-E308731BEFE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89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E04A8-72B0-4254-9CC8-9C374FCF131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94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B1673-D97E-4A20-AAAF-AF01F0C52A7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82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71818-3864-40AB-8434-D653F198FB4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61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8F26F-B29D-4A2D-AD63-2BC3A8D33AD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41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50D0F-0745-4652-B30A-F66D035ADE8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26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3AB19-BD26-46F6-95CE-350CD8BC821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Arial" charset="0"/>
              </a:defRPr>
            </a:lvl1pPr>
          </a:lstStyle>
          <a:p>
            <a:pPr>
              <a:defRPr/>
            </a:pPr>
            <a:fld id="{743ED632-371F-48B0-A45D-12EEC42641E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4" r:id="rId3"/>
    <p:sldLayoutId id="2147483673" r:id="rId4"/>
    <p:sldLayoutId id="2147483672" r:id="rId5"/>
    <p:sldLayoutId id="2147483671" r:id="rId6"/>
    <p:sldLayoutId id="2147483670" r:id="rId7"/>
    <p:sldLayoutId id="2147483669" r:id="rId8"/>
    <p:sldLayoutId id="2147483668" r:id="rId9"/>
    <p:sldLayoutId id="2147483667" r:id="rId10"/>
    <p:sldLayoutId id="21474836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Análise e Especificação de Sistemas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pt-BR" i="1" smtClean="0"/>
              <a:t>Prof. Sidnei Gonçalves Alves</a:t>
            </a:r>
          </a:p>
          <a:p>
            <a:pPr algn="ctr">
              <a:buFont typeface="Wingdings" pitchFamily="2" charset="2"/>
              <a:buNone/>
            </a:pPr>
            <a:r>
              <a:rPr lang="pt-BR" smtClean="0"/>
              <a:t>Tecnologia em Análise e Desenvolvimento de Sistemas</a:t>
            </a:r>
          </a:p>
          <a:p>
            <a:pPr algn="ctr">
              <a:buFont typeface="Wingdings" pitchFamily="2" charset="2"/>
              <a:buNone/>
            </a:pPr>
            <a:r>
              <a:rPr lang="pt-BR" smtClean="0"/>
              <a:t>Faculdade Integrado de Campo Mourão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Dificuldades na extração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447925"/>
          </a:xfrm>
        </p:spPr>
        <p:txBody>
          <a:bodyPr>
            <a:normAutofit fontScale="92500" lnSpcReduction="20000"/>
          </a:bodyPr>
          <a:lstStyle/>
          <a:p>
            <a:pPr marL="400050" indent="-400050">
              <a:buFont typeface="Wingdings 2" pitchFamily="18" charset="2"/>
              <a:buAutoNum type="arabicPeriod"/>
              <a:defRPr/>
            </a:pPr>
            <a:r>
              <a:rPr lang="pt-BR" dirty="0"/>
              <a:t>Falta de conhecimento dos provedores de requisitos sobre as suas reais necessidades e de o que o produto pode oferecer</a:t>
            </a:r>
          </a:p>
          <a:p>
            <a:pPr marL="2152650" lvl="4" indent="-811213">
              <a:defRPr/>
            </a:pPr>
            <a:endParaRPr lang="pt-BR" dirty="0"/>
          </a:p>
          <a:p>
            <a:pPr marL="838200" lvl="1" indent="-493713">
              <a:defRPr/>
            </a:pPr>
            <a:r>
              <a:rPr lang="pt-BR" dirty="0"/>
              <a:t>Confusão entre necessidade e desejo</a:t>
            </a:r>
          </a:p>
          <a:p>
            <a:pPr marL="838200" lvl="1" indent="-493713">
              <a:defRPr/>
            </a:pPr>
            <a:r>
              <a:rPr lang="pt-BR" dirty="0"/>
              <a:t>Fidelidade ao escopo </a:t>
            </a:r>
            <a:r>
              <a:rPr lang="pt-BR" dirty="0" smtClean="0"/>
              <a:t>contratado</a:t>
            </a:r>
            <a:endParaRPr lang="pt-BR" dirty="0"/>
          </a:p>
        </p:txBody>
      </p:sp>
      <p:sp>
        <p:nvSpPr>
          <p:cNvPr id="4403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C35CB607-6EA8-406E-BCCC-EAAD9D96353F}" type="slidenum">
              <a:rPr lang="pt-BR" smtClean="0">
                <a:latin typeface="Arial Black" pitchFamily="34" charset="0"/>
              </a:rPr>
              <a:pPr/>
              <a:t>10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2263" y="4581525"/>
            <a:ext cx="8642350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pt-BR"/>
              <a:t>Cabe ao analista de requisitos mostrar as várias possibilidades de solução, os problemas, as restrições, o processo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Dificuldades na extração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79216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pt-BR" dirty="0"/>
              <a:t>Falta de conhecimento do analista de requisitos sobre o domínio do problema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4505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733FEC54-DD60-412D-A762-22A42C57A494}" type="slidenum">
              <a:rPr lang="pt-BR" smtClean="0">
                <a:latin typeface="Arial Black" pitchFamily="34" charset="0"/>
              </a:rPr>
              <a:pPr/>
              <a:t>11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0825" y="3641725"/>
            <a:ext cx="8642350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pt-BR"/>
              <a:t>Cabe ao analista de requisitos conhecer da maneira mais completa possível o problema a ser resolvido pelo software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Dificuldades na extração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2205038"/>
            <a:ext cx="8229600" cy="3527425"/>
          </a:xfrm>
        </p:spPr>
        <p:txBody>
          <a:bodyPr>
            <a:normAutofit fontScale="85000" lnSpcReduction="20000"/>
          </a:bodyPr>
          <a:lstStyle/>
          <a:p>
            <a:pPr marL="400050" indent="-400050">
              <a:buFont typeface="Wingdings 2" pitchFamily="18" charset="2"/>
              <a:buAutoNum type="arabicPeriod" startAt="3"/>
              <a:defRPr/>
            </a:pPr>
            <a:r>
              <a:rPr lang="pt-BR" dirty="0"/>
              <a:t>Domínio do processo de extração de requisitos pelos analistas de requisitos</a:t>
            </a:r>
          </a:p>
          <a:p>
            <a:pPr marL="838200" lvl="1" indent="-493713">
              <a:defRPr/>
            </a:pPr>
            <a:r>
              <a:rPr lang="pt-BR" sz="2400" dirty="0"/>
              <a:t>Ouvir os provedores de requisitos</a:t>
            </a:r>
          </a:p>
          <a:p>
            <a:pPr marL="838200" lvl="1" indent="-493713">
              <a:defRPr/>
            </a:pPr>
            <a:r>
              <a:rPr lang="pt-BR" sz="2400" dirty="0"/>
              <a:t>Não forçar visões e interpretações </a:t>
            </a:r>
            <a:r>
              <a:rPr lang="pt-BR" sz="2400" dirty="0" smtClean="0"/>
              <a:t>próprias</a:t>
            </a:r>
          </a:p>
          <a:p>
            <a:pPr marL="1695450" lvl="3" indent="-493713">
              <a:defRPr/>
            </a:pPr>
            <a:endParaRPr lang="pt-BR" sz="1600" dirty="0"/>
          </a:p>
          <a:p>
            <a:pPr marL="400050" indent="-400050">
              <a:buFont typeface="Wingdings 2" pitchFamily="18" charset="2"/>
              <a:buAutoNum type="arabicPeriod" startAt="4"/>
              <a:defRPr/>
            </a:pPr>
            <a:r>
              <a:rPr lang="pt-BR" dirty="0"/>
              <a:t>Comunicação inadequada entre analistas e provedores de requisitos</a:t>
            </a:r>
          </a:p>
          <a:p>
            <a:pPr marL="687387" lvl="1" indent="-342900">
              <a:defRPr/>
            </a:pPr>
            <a:r>
              <a:rPr lang="pt-BR" sz="2400" dirty="0"/>
              <a:t>Dificuldade de expressão das necessidades</a:t>
            </a:r>
          </a:p>
          <a:p>
            <a:pPr marL="687387" lvl="1" indent="-342900">
              <a:defRPr/>
            </a:pPr>
            <a:r>
              <a:rPr lang="pt-BR" sz="2400" dirty="0"/>
              <a:t>Interpretações diferentes para o mesmo termo (jargões)</a:t>
            </a:r>
          </a:p>
          <a:p>
            <a:pPr marL="687387" lvl="1" indent="-342900">
              <a:defRPr/>
            </a:pPr>
            <a:r>
              <a:rPr lang="pt-BR" sz="2400" dirty="0" smtClean="0"/>
              <a:t>Ambiguidade </a:t>
            </a:r>
            <a:r>
              <a:rPr lang="pt-BR" sz="2400" dirty="0"/>
              <a:t>da língua portuguesa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4608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89C6B9C-1B70-49A2-B842-9DAE34315A76}" type="slidenum">
              <a:rPr lang="pt-BR" smtClean="0">
                <a:latin typeface="Arial Black" pitchFamily="34" charset="0"/>
              </a:rPr>
              <a:pPr/>
              <a:t>12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Dificuldades na extração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4248150"/>
          </a:xfrm>
        </p:spPr>
        <p:txBody>
          <a:bodyPr>
            <a:normAutofit fontScale="70000" lnSpcReduction="20000"/>
          </a:bodyPr>
          <a:lstStyle/>
          <a:p>
            <a:pPr marL="433388" indent="-433388">
              <a:lnSpc>
                <a:spcPct val="90000"/>
              </a:lnSpc>
              <a:buFont typeface="Wingdings 2" pitchFamily="18" charset="2"/>
              <a:buAutoNum type="arabicPeriod" startAt="5"/>
              <a:defRPr/>
            </a:pPr>
            <a:r>
              <a:rPr lang="pt-BR" sz="4000" dirty="0"/>
              <a:t>Dificuldade de os provedores de requisitos tomarem decisões</a:t>
            </a:r>
          </a:p>
          <a:p>
            <a:pPr marL="869950" lvl="1" indent="-525463">
              <a:lnSpc>
                <a:spcPct val="90000"/>
              </a:lnSpc>
              <a:defRPr/>
            </a:pPr>
            <a:r>
              <a:rPr lang="pt-BR" dirty="0"/>
              <a:t>Falta de entendimento das possibilidades de solução </a:t>
            </a:r>
          </a:p>
          <a:p>
            <a:pPr marL="869950" lvl="1" indent="-525463">
              <a:lnSpc>
                <a:spcPct val="90000"/>
              </a:lnSpc>
              <a:defRPr/>
            </a:pPr>
            <a:r>
              <a:rPr lang="pt-BR" dirty="0"/>
              <a:t>Insegurança </a:t>
            </a:r>
          </a:p>
          <a:p>
            <a:pPr marL="869950" lvl="1" indent="-525463">
              <a:lnSpc>
                <a:spcPct val="90000"/>
              </a:lnSpc>
              <a:defRPr/>
            </a:pPr>
            <a:r>
              <a:rPr lang="pt-BR" dirty="0"/>
              <a:t>Falta de autoridade</a:t>
            </a:r>
          </a:p>
          <a:p>
            <a:pPr marL="433388" indent="-433388">
              <a:lnSpc>
                <a:spcPct val="90000"/>
              </a:lnSpc>
              <a:defRPr/>
            </a:pPr>
            <a:endParaRPr lang="pt-BR" sz="2000" dirty="0"/>
          </a:p>
          <a:p>
            <a:pPr marL="433388" indent="-433388">
              <a:lnSpc>
                <a:spcPct val="90000"/>
              </a:lnSpc>
              <a:buFont typeface="Wingdings 2" pitchFamily="18" charset="2"/>
              <a:buAutoNum type="arabicPeriod" startAt="6"/>
              <a:defRPr/>
            </a:pPr>
            <a:r>
              <a:rPr lang="pt-BR" sz="4000" dirty="0"/>
              <a:t>Problemas de comportamento</a:t>
            </a:r>
          </a:p>
          <a:p>
            <a:pPr marL="869950" lvl="1" indent="-525463">
              <a:lnSpc>
                <a:spcPct val="90000"/>
              </a:lnSpc>
              <a:defRPr/>
            </a:pPr>
            <a:r>
              <a:rPr lang="pt-BR" dirty="0"/>
              <a:t>Não passagem de informações consideradas óbvias</a:t>
            </a:r>
          </a:p>
          <a:p>
            <a:pPr marL="869950" lvl="1" indent="-525463">
              <a:lnSpc>
                <a:spcPct val="90000"/>
              </a:lnSpc>
              <a:defRPr/>
            </a:pPr>
            <a:r>
              <a:rPr lang="pt-BR" dirty="0"/>
              <a:t>Medo / insegurança sobre </a:t>
            </a:r>
            <a:r>
              <a:rPr lang="pt-BR" dirty="0" smtClean="0"/>
              <a:t>mudanças</a:t>
            </a:r>
            <a:endParaRPr lang="pt-BR" dirty="0"/>
          </a:p>
          <a:p>
            <a:pPr marL="433388" indent="-433388">
              <a:lnSpc>
                <a:spcPct val="90000"/>
              </a:lnSpc>
              <a:buFont typeface="Wingdings 2" pitchFamily="18" charset="2"/>
              <a:buAutoNum type="arabicPeriod" startAt="7"/>
              <a:defRPr/>
            </a:pPr>
            <a:r>
              <a:rPr lang="pt-BR" sz="4000" dirty="0"/>
              <a:t>Questões Técnicas</a:t>
            </a:r>
          </a:p>
          <a:p>
            <a:pPr marL="869950" lvl="1" indent="-525463">
              <a:lnSpc>
                <a:spcPct val="90000"/>
              </a:lnSpc>
              <a:defRPr/>
            </a:pPr>
            <a:r>
              <a:rPr lang="pt-BR" dirty="0"/>
              <a:t>Mudanças nos requisitos </a:t>
            </a:r>
          </a:p>
          <a:p>
            <a:pPr marL="869950" lvl="1" indent="-525463">
              <a:lnSpc>
                <a:spcPct val="90000"/>
              </a:lnSpc>
              <a:defRPr/>
            </a:pPr>
            <a:r>
              <a:rPr lang="pt-BR" dirty="0"/>
              <a:t>Mudança nas tecnologias disponíveis</a:t>
            </a:r>
          </a:p>
          <a:p>
            <a:pPr marL="869950" lvl="1" indent="-525463">
              <a:lnSpc>
                <a:spcPct val="90000"/>
              </a:lnSpc>
              <a:defRPr/>
            </a:pPr>
            <a:r>
              <a:rPr lang="pt-BR" dirty="0"/>
              <a:t>Inexistência de software semelhante</a:t>
            </a:r>
          </a:p>
          <a:p>
            <a:pPr marL="869950" lvl="1" indent="-525463">
              <a:lnSpc>
                <a:spcPct val="90000"/>
              </a:lnSpc>
              <a:defRPr/>
            </a:pPr>
            <a:r>
              <a:rPr lang="pt-BR" dirty="0"/>
              <a:t>Indisponibilidade de usuários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4710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2EBA719D-2A17-4819-BB81-C95FD94FE822}" type="slidenum">
              <a:rPr lang="pt-BR" smtClean="0">
                <a:latin typeface="Arial Black" pitchFamily="34" charset="0"/>
              </a:rPr>
              <a:pPr/>
              <a:t>13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475BC035-6566-46DC-8FAD-E3C6AB9064BB}" type="slidenum">
              <a:rPr lang="pt-BR" smtClean="0">
                <a:latin typeface="Arial Black" pitchFamily="34" charset="0"/>
              </a:rPr>
              <a:pPr/>
              <a:t>2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7544" y="692696"/>
            <a:ext cx="639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Mitos (Administrativos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0687" y="5526976"/>
            <a:ext cx="343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Tempo </a:t>
            </a:r>
            <a:r>
              <a:rPr lang="pt-BR" sz="2400" dirty="0"/>
              <a:t>de </a:t>
            </a:r>
            <a:r>
              <a:rPr lang="pt-BR" sz="2400" dirty="0" smtClean="0"/>
              <a:t>acesso</a:t>
            </a: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467544" y="1052736"/>
            <a:ext cx="4775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Requisitos Funcionais de Usuário</a:t>
            </a:r>
          </a:p>
        </p:txBody>
      </p:sp>
      <p:sp>
        <p:nvSpPr>
          <p:cNvPr id="6" name="Retângulo 5"/>
          <p:cNvSpPr/>
          <p:nvPr/>
        </p:nvSpPr>
        <p:spPr>
          <a:xfrm>
            <a:off x="479976" y="1412776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Requisitos Funcionais de Sistema</a:t>
            </a:r>
          </a:p>
        </p:txBody>
      </p:sp>
      <p:sp>
        <p:nvSpPr>
          <p:cNvPr id="7" name="Retângulo 6"/>
          <p:cNvSpPr/>
          <p:nvPr/>
        </p:nvSpPr>
        <p:spPr>
          <a:xfrm>
            <a:off x="467544" y="1772816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Requisitos Externos</a:t>
            </a:r>
          </a:p>
        </p:txBody>
      </p:sp>
      <p:sp>
        <p:nvSpPr>
          <p:cNvPr id="8" name="Retângulo 7"/>
          <p:cNvSpPr/>
          <p:nvPr/>
        </p:nvSpPr>
        <p:spPr>
          <a:xfrm>
            <a:off x="467544" y="2132856"/>
            <a:ext cx="1797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Usabilidade</a:t>
            </a:r>
          </a:p>
        </p:txBody>
      </p:sp>
      <p:sp>
        <p:nvSpPr>
          <p:cNvPr id="9" name="Retângulo 8"/>
          <p:cNvSpPr/>
          <p:nvPr/>
        </p:nvSpPr>
        <p:spPr>
          <a:xfrm>
            <a:off x="467544" y="2463279"/>
            <a:ext cx="2517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/>
              <a:t>Manutenibilidade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477069" y="2799978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Confiabilidade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85535" y="3140968"/>
            <a:ext cx="2278188" cy="452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Disponibilidade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00352" y="3497223"/>
            <a:ext cx="4243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Requisitos de processamento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00352" y="3846289"/>
            <a:ext cx="3986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Requisitos de temporização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90827" y="4178737"/>
            <a:ext cx="3130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Requisitos de espaço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87711" y="4529019"/>
            <a:ext cx="1984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Portabilidade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39" y="4860251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/>
              <a:t>Reusabilidade</a:t>
            </a:r>
            <a:endParaRPr lang="pt-BR" sz="2400" dirty="0"/>
          </a:p>
        </p:txBody>
      </p:sp>
      <p:sp>
        <p:nvSpPr>
          <p:cNvPr id="17" name="Retângulo 16"/>
          <p:cNvSpPr/>
          <p:nvPr/>
        </p:nvSpPr>
        <p:spPr>
          <a:xfrm>
            <a:off x="497793" y="5196250"/>
            <a:ext cx="1675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Segurança</a:t>
            </a:r>
          </a:p>
        </p:txBody>
      </p:sp>
    </p:spTree>
    <p:extLst>
      <p:ext uri="{BB962C8B-B14F-4D97-AF65-F5344CB8AC3E}">
        <p14:creationId xmlns:p14="http://schemas.microsoft.com/office/powerpoint/2010/main" val="309127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Análise e Especificação de Requisitos</a:t>
            </a:r>
          </a:p>
        </p:txBody>
      </p:sp>
      <p:sp>
        <p:nvSpPr>
          <p:cNvPr id="36866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475BC035-6566-46DC-8FAD-E3C6AB9064BB}" type="slidenum">
              <a:rPr lang="pt-BR" smtClean="0">
                <a:latin typeface="Arial Black" pitchFamily="34" charset="0"/>
              </a:rPr>
              <a:pPr/>
              <a:t>3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36867" name="Picture 4" descr="Untitled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6626225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Processo de Análise e Especificação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735263"/>
          </a:xfrm>
        </p:spPr>
        <p:txBody>
          <a:bodyPr>
            <a:normAutofit fontScale="92500" lnSpcReduction="10000"/>
          </a:bodyPr>
          <a:lstStyle/>
          <a:p>
            <a:pPr marL="400050" indent="-400050">
              <a:buFont typeface="Wingdings 2" pitchFamily="18" charset="2"/>
              <a:buAutoNum type="arabicPeriod"/>
              <a:defRPr/>
            </a:pPr>
            <a:r>
              <a:rPr lang="pt-BR" dirty="0" smtClean="0"/>
              <a:t>Entendimento </a:t>
            </a:r>
            <a:r>
              <a:rPr lang="pt-BR" dirty="0"/>
              <a:t>do domínio da aplicação</a:t>
            </a:r>
          </a:p>
          <a:p>
            <a:pPr marL="838200" lvl="1" indent="-493713">
              <a:defRPr/>
            </a:pPr>
            <a:r>
              <a:rPr lang="pt-BR" dirty="0"/>
              <a:t>Conhecimento dos </a:t>
            </a:r>
            <a:r>
              <a:rPr lang="pt-BR" dirty="0" smtClean="0"/>
              <a:t>problemas </a:t>
            </a:r>
            <a:r>
              <a:rPr lang="pt-BR" dirty="0"/>
              <a:t>do cliente</a:t>
            </a:r>
          </a:p>
          <a:p>
            <a:pPr marL="838200" lvl="1" indent="-493713">
              <a:defRPr/>
            </a:pPr>
            <a:r>
              <a:rPr lang="pt-BR" dirty="0"/>
              <a:t>Sua cultura</a:t>
            </a:r>
          </a:p>
          <a:p>
            <a:pPr marL="838200" lvl="1" indent="-493713">
              <a:defRPr/>
            </a:pPr>
            <a:r>
              <a:rPr lang="pt-BR" dirty="0"/>
              <a:t>Sua linguagem</a:t>
            </a:r>
          </a:p>
          <a:p>
            <a:pPr marL="838200" lvl="1" indent="-493713">
              <a:defRPr/>
            </a:pPr>
            <a:r>
              <a:rPr lang="pt-BR" dirty="0"/>
              <a:t>Suas necessidades</a:t>
            </a:r>
          </a:p>
          <a:p>
            <a:pPr marL="838200" lvl="1" indent="-493713">
              <a:defRPr/>
            </a:pPr>
            <a:r>
              <a:rPr lang="pt-BR" dirty="0"/>
              <a:t>Atores: </a:t>
            </a:r>
            <a:r>
              <a:rPr lang="pt-BR" dirty="0" smtClean="0"/>
              <a:t>Cliente </a:t>
            </a:r>
            <a:r>
              <a:rPr lang="pt-BR" dirty="0"/>
              <a:t>e o </a:t>
            </a:r>
            <a:r>
              <a:rPr lang="pt-BR" dirty="0" smtClean="0"/>
              <a:t>Desenvolvedor</a:t>
            </a: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3789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14D5379-4D42-46A9-9B01-B800828FF520}" type="slidenum">
              <a:rPr lang="pt-BR" smtClean="0">
                <a:latin typeface="Arial Black" pitchFamily="34" charset="0"/>
              </a:rPr>
              <a:pPr/>
              <a:t>4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2775" y="5033963"/>
            <a:ext cx="7920038" cy="771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pt-BR" sz="2200"/>
              <a:t>Entender elementos básicos do problema a ser resolvido, conforme descritos pelo cliente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Processo de Análise e Especificação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374900"/>
          </a:xfrm>
        </p:spPr>
        <p:txBody>
          <a:bodyPr>
            <a:normAutofit fontScale="85000" lnSpcReduction="20000"/>
          </a:bodyPr>
          <a:lstStyle/>
          <a:p>
            <a:pPr marL="400050" indent="-400050">
              <a:buFont typeface="Wingdings 2" pitchFamily="18" charset="2"/>
              <a:buAutoNum type="arabicPeriod" startAt="2"/>
              <a:defRPr/>
            </a:pPr>
            <a:r>
              <a:rPr lang="pt-BR" dirty="0"/>
              <a:t>Extração e Análise de Requisitos</a:t>
            </a:r>
          </a:p>
          <a:p>
            <a:pPr marL="838200" lvl="1" indent="-493713">
              <a:defRPr/>
            </a:pPr>
            <a:r>
              <a:rPr lang="pt-BR" dirty="0"/>
              <a:t>Descoberta e entendimento dos </a:t>
            </a:r>
            <a:r>
              <a:rPr lang="pt-BR" dirty="0" smtClean="0"/>
              <a:t>requisitos</a:t>
            </a:r>
          </a:p>
          <a:p>
            <a:pPr marL="1695450" lvl="3" indent="-493713">
              <a:defRPr/>
            </a:pPr>
            <a:endParaRPr lang="pt-BR" dirty="0"/>
          </a:p>
          <a:p>
            <a:pPr marL="838200" lvl="1" indent="-493713">
              <a:defRPr/>
            </a:pPr>
            <a:r>
              <a:rPr lang="pt-BR" dirty="0"/>
              <a:t>Ocorre por meio da </a:t>
            </a:r>
            <a:r>
              <a:rPr lang="pt-BR" dirty="0" smtClean="0"/>
              <a:t>interação </a:t>
            </a:r>
            <a:r>
              <a:rPr lang="pt-BR" dirty="0"/>
              <a:t>com o </a:t>
            </a:r>
            <a:r>
              <a:rPr lang="pt-BR" dirty="0" smtClean="0"/>
              <a:t>cliente</a:t>
            </a:r>
          </a:p>
          <a:p>
            <a:pPr marL="1695450" lvl="3" indent="-493713">
              <a:defRPr/>
            </a:pPr>
            <a:endParaRPr lang="pt-BR" dirty="0"/>
          </a:p>
          <a:p>
            <a:pPr marL="838200" lvl="1" indent="-493713">
              <a:defRPr/>
            </a:pPr>
            <a:r>
              <a:rPr lang="pt-BR" dirty="0"/>
              <a:t>É feita a priorização dos requisitos e a eliminação de inconsistências, conflitos e </a:t>
            </a:r>
            <a:r>
              <a:rPr lang="pt-BR" dirty="0" smtClean="0"/>
              <a:t>omissões</a:t>
            </a:r>
            <a:endParaRPr lang="pt-BR" dirty="0"/>
          </a:p>
        </p:txBody>
      </p:sp>
      <p:sp>
        <p:nvSpPr>
          <p:cNvPr id="3891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B9DACE9-527F-4751-803A-80EEDC072C40}" type="slidenum">
              <a:rPr lang="pt-BR" smtClean="0">
                <a:latin typeface="Arial Black" pitchFamily="34" charset="0"/>
              </a:rPr>
              <a:pPr/>
              <a:t>5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4835525"/>
            <a:ext cx="7920037" cy="771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pt-BR" sz="2200"/>
              <a:t>Descoberta dos requisitos / funções necessárias para atender às necessidades do cliente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Processo de Análise e Especificação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76475"/>
            <a:ext cx="8229600" cy="3816350"/>
          </a:xfrm>
        </p:spPr>
        <p:txBody>
          <a:bodyPr>
            <a:normAutofit fontScale="85000" lnSpcReduction="20000"/>
          </a:bodyPr>
          <a:lstStyle/>
          <a:p>
            <a:pPr marL="400050" indent="-400050">
              <a:buFont typeface="Wingdings 2" pitchFamily="18" charset="2"/>
              <a:buAutoNum type="arabicPeriod" startAt="3"/>
              <a:defRPr/>
            </a:pPr>
            <a:r>
              <a:rPr lang="pt-BR" dirty="0"/>
              <a:t>Especificação dos Requisitos</a:t>
            </a:r>
          </a:p>
          <a:p>
            <a:pPr marL="838200" lvl="1" indent="-493713">
              <a:defRPr/>
            </a:pPr>
            <a:r>
              <a:rPr lang="pt-BR" dirty="0"/>
              <a:t>Armazenamento dos requisitos em uma ou mais </a:t>
            </a:r>
            <a:r>
              <a:rPr lang="pt-BR" dirty="0" smtClean="0"/>
              <a:t>formas, linguagem natural, linguagem formal, representações gráficas etc...</a:t>
            </a:r>
          </a:p>
          <a:p>
            <a:pPr marL="1695450" lvl="3" indent="-493713">
              <a:defRPr/>
            </a:pPr>
            <a:endParaRPr lang="pt-BR" dirty="0"/>
          </a:p>
          <a:p>
            <a:pPr marL="838200" lvl="1" indent="-493713">
              <a:defRPr/>
            </a:pPr>
            <a:r>
              <a:rPr lang="pt-BR" dirty="0" smtClean="0"/>
              <a:t>Também pode-se utilizar como referências fontes como:</a:t>
            </a:r>
          </a:p>
          <a:p>
            <a:pPr marL="1238250" lvl="2" indent="-493713">
              <a:defRPr/>
            </a:pPr>
            <a:r>
              <a:rPr lang="pt-BR" dirty="0" smtClean="0"/>
              <a:t>Documentos</a:t>
            </a:r>
          </a:p>
          <a:p>
            <a:pPr marL="1238250" lvl="2" indent="-493713">
              <a:defRPr/>
            </a:pPr>
            <a:r>
              <a:rPr lang="pt-BR" dirty="0" smtClean="0"/>
              <a:t>Regras da organização</a:t>
            </a:r>
          </a:p>
          <a:p>
            <a:pPr marL="1238250" lvl="2" indent="-493713">
              <a:defRPr/>
            </a:pPr>
            <a:r>
              <a:rPr lang="pt-BR" dirty="0" smtClean="0"/>
              <a:t>Especificações existentes</a:t>
            </a:r>
          </a:p>
          <a:p>
            <a:pPr marL="1238250" lvl="2" indent="-493713">
              <a:defRPr/>
            </a:pPr>
            <a:r>
              <a:rPr lang="pt-BR" dirty="0" smtClean="0"/>
              <a:t>Observações</a:t>
            </a:r>
          </a:p>
          <a:p>
            <a:pPr marL="1238250" lvl="2" indent="-493713">
              <a:defRPr/>
            </a:pPr>
            <a:r>
              <a:rPr lang="pt-BR" dirty="0" smtClean="0"/>
              <a:t>Entrevistas ...</a:t>
            </a:r>
          </a:p>
          <a:p>
            <a:pPr marL="838200" lvl="1" indent="-493713">
              <a:defRPr/>
            </a:pPr>
            <a:endParaRPr lang="pt-BR" dirty="0" smtClean="0"/>
          </a:p>
          <a:p>
            <a:pPr marL="838200" lvl="1" indent="-493713"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3993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A0E0617-1F02-4233-AA0B-25C49A201480}" type="slidenum">
              <a:rPr lang="pt-BR" smtClean="0">
                <a:latin typeface="Arial Black" pitchFamily="34" charset="0"/>
              </a:rPr>
              <a:pPr/>
              <a:t>6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Processo de Análise e Especificação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2592387"/>
          </a:xfrm>
        </p:spPr>
        <p:txBody>
          <a:bodyPr>
            <a:normAutofit fontScale="92500" lnSpcReduction="20000"/>
          </a:bodyPr>
          <a:lstStyle/>
          <a:p>
            <a:pPr marL="400050" indent="-400050">
              <a:buFont typeface="Wingdings 2" pitchFamily="18" charset="2"/>
              <a:buAutoNum type="arabicPeriod" startAt="4"/>
              <a:defRPr/>
            </a:pPr>
            <a:r>
              <a:rPr lang="pt-BR" dirty="0"/>
              <a:t>Validação dos Requisitos</a:t>
            </a:r>
          </a:p>
          <a:p>
            <a:pPr marL="838200" lvl="1" indent="-493713">
              <a:defRPr/>
            </a:pPr>
            <a:r>
              <a:rPr lang="pt-BR" dirty="0"/>
              <a:t>Análise e verificação dos requisitos para </a:t>
            </a:r>
            <a:r>
              <a:rPr lang="pt-BR" dirty="0" smtClean="0"/>
              <a:t>constatar sua </a:t>
            </a:r>
            <a:r>
              <a:rPr lang="pt-BR" dirty="0" err="1"/>
              <a:t>corretude</a:t>
            </a:r>
            <a:r>
              <a:rPr lang="pt-BR" dirty="0"/>
              <a:t>, completude, clareza, </a:t>
            </a:r>
            <a:r>
              <a:rPr lang="pt-BR" dirty="0" err="1"/>
              <a:t>testabilidade</a:t>
            </a:r>
            <a:r>
              <a:rPr lang="pt-BR" dirty="0"/>
              <a:t>, entre outros </a:t>
            </a:r>
            <a:r>
              <a:rPr lang="pt-BR" dirty="0" smtClean="0"/>
              <a:t>fatores</a:t>
            </a:r>
          </a:p>
          <a:p>
            <a:pPr marL="1695450" lvl="3" indent="-493713">
              <a:defRPr/>
            </a:pPr>
            <a:endParaRPr lang="pt-BR" dirty="0" smtClean="0"/>
          </a:p>
          <a:p>
            <a:pPr marL="838200" lvl="1" indent="-493713">
              <a:defRPr/>
            </a:pPr>
            <a:r>
              <a:rPr lang="pt-BR" b="1" dirty="0" smtClean="0"/>
              <a:t>Devem estar condizentes com as necessidades e desejos dos usuários</a:t>
            </a:r>
            <a:endParaRPr lang="pt-BR" b="1" dirty="0"/>
          </a:p>
          <a:p>
            <a:pPr>
              <a:defRPr/>
            </a:pPr>
            <a:endParaRPr lang="pt-BR" dirty="0"/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B9301F6-9AAD-4DF6-ADA5-0A285C0EF8F8}" type="slidenum">
              <a:rPr lang="pt-BR" smtClean="0">
                <a:latin typeface="Arial Black" pitchFamily="34" charset="0"/>
              </a:rPr>
              <a:pPr/>
              <a:t>7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2775" y="5224463"/>
            <a:ext cx="7920038" cy="4365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pt-BR" sz="2200"/>
              <a:t>Revisão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Processo de Levantamento de Requisitos</a:t>
            </a:r>
          </a:p>
        </p:txBody>
      </p:sp>
      <p:sp>
        <p:nvSpPr>
          <p:cNvPr id="41986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B1FC1F3-BE17-427F-A4FE-3E3A6C9D8269}" type="slidenum">
              <a:rPr lang="pt-BR" smtClean="0">
                <a:latin typeface="Arial Black" pitchFamily="34" charset="0"/>
              </a:rPr>
              <a:pPr/>
              <a:t>8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133600"/>
            <a:ext cx="6769100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/>
              <a:t>Processo de Análise de </a:t>
            </a:r>
            <a:r>
              <a:rPr lang="pt-BR" dirty="0" smtClean="0"/>
              <a:t>Requisitos  </a:t>
            </a:r>
            <a:r>
              <a:rPr lang="pt-BR" i="1" u="sng" dirty="0" smtClean="0"/>
              <a:t>Identificação de Requisitos</a:t>
            </a:r>
            <a:endParaRPr lang="pt-BR" i="1" u="sng" dirty="0"/>
          </a:p>
        </p:txBody>
      </p:sp>
      <p:sp>
        <p:nvSpPr>
          <p:cNvPr id="43010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2F6D63F-071D-467F-B4AD-37A2B053C8B2}" type="slidenum">
              <a:rPr lang="pt-BR" smtClean="0">
                <a:latin typeface="Arial Black" pitchFamily="34" charset="0"/>
              </a:rPr>
              <a:pPr/>
              <a:t>9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43011" name="Picture 4" descr="f04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6113"/>
            <a:ext cx="5473700" cy="431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la 09 - Proc de Análise e Especif de Req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09 - Proc de Análise e Especif de Req</Template>
  <TotalTime>154</TotalTime>
  <Words>463</Words>
  <Application>Microsoft Office PowerPoint</Application>
  <PresentationFormat>Apresentação na tela (4:3)</PresentationFormat>
  <Paragraphs>99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Aula 09 - Proc de Análise e Especif de Req</vt:lpstr>
      <vt:lpstr>Análise e Especificação de Sistemas</vt:lpstr>
      <vt:lpstr>Apresentação do PowerPoint</vt:lpstr>
      <vt:lpstr>Processo de Análise e Especificação de Requisitos</vt:lpstr>
      <vt:lpstr>Processo de Análise e Especificação de Requisitos</vt:lpstr>
      <vt:lpstr>Processo de Análise e Especificação de Requisitos</vt:lpstr>
      <vt:lpstr>Processo de Análise e Especificação de Requisitos</vt:lpstr>
      <vt:lpstr>Processo de Análise e Especificação de Requisitos</vt:lpstr>
      <vt:lpstr>Processo de Levantamento de Requisitos</vt:lpstr>
      <vt:lpstr>Processo de Análise de Requisitos  Identificação de Requisitos</vt:lpstr>
      <vt:lpstr>Dificuldades na extração de requisitos</vt:lpstr>
      <vt:lpstr>Dificuldades na extração de requisitos</vt:lpstr>
      <vt:lpstr>Dificuldades na extração de requisitos</vt:lpstr>
      <vt:lpstr>Dificuldades na extração de requisitos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Especificação de Sistemas</dc:title>
  <dc:creator>Sidnei Gonçalves Alves</dc:creator>
  <cp:lastModifiedBy>Sidnei Gonçalves Alves</cp:lastModifiedBy>
  <cp:revision>15</cp:revision>
  <dcterms:created xsi:type="dcterms:W3CDTF">2013-08-25T01:58:33Z</dcterms:created>
  <dcterms:modified xsi:type="dcterms:W3CDTF">2013-08-28T23:40:44Z</dcterms:modified>
</cp:coreProperties>
</file>